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3"/>
    <p:sldId id="257" r:id="rId4"/>
    <p:sldId id="258" r:id="rId5"/>
    <p:sldId id="259" r:id="rId6"/>
    <p:sldId id="260" r:id="rId7"/>
    <p:sldId id="261" r:id="rId8"/>
    <p:sldId id="262" r:id="rId9"/>
    <p:sldId id="264" r:id="rId10"/>
    <p:sldId id="265" r:id="rId11"/>
    <p:sldId id="266" r:id="rId12"/>
    <p:sldId id="267" r:id="rId13"/>
    <p:sldId id="268" r:id="rId14"/>
    <p:sldId id="269" r:id="rId15"/>
    <p:sldId id="278" r:id="rId16"/>
    <p:sldId id="270" r:id="rId17"/>
    <p:sldId id="271" r:id="rId18"/>
    <p:sldId id="272" r:id="rId19"/>
    <p:sldId id="273" r:id="rId20"/>
    <p:sldId id="275" r:id="rId21"/>
    <p:sldId id="274" r:id="rId22"/>
    <p:sldId id="276" r:id="rId23"/>
    <p:sldId id="277" r:id="rId24"/>
    <p:sldId id="279" r:id="rId25"/>
    <p:sldId id="289" r:id="rId26"/>
    <p:sldId id="290" r:id="rId27"/>
    <p:sldId id="291" r:id="rId28"/>
    <p:sldId id="283" r:id="rId30"/>
    <p:sldId id="280" r:id="rId31"/>
    <p:sldId id="285" r:id="rId32"/>
    <p:sldId id="281" r:id="rId33"/>
    <p:sldId id="284" r:id="rId34"/>
    <p:sldId id="282" r:id="rId35"/>
    <p:sldId id="286" r:id="rId36"/>
    <p:sldId id="287" r:id="rId37"/>
    <p:sldId id="288" r:id="rId38"/>
    <p:sldId id="263"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68" r:id="rId69"/>
    <p:sldId id="369" r:id="rId70"/>
    <p:sldId id="370" r:id="rId71"/>
    <p:sldId id="371" r:id="rId72"/>
    <p:sldId id="372" r:id="rId73"/>
    <p:sldId id="373" r:id="rId74"/>
    <p:sldId id="374" r:id="rId75"/>
    <p:sldId id="375" r:id="rId76"/>
    <p:sldId id="376" r:id="rId77"/>
    <p:sldId id="377" r:id="rId78"/>
    <p:sldId id="378" r:id="rId79"/>
    <p:sldId id="379" r:id="rId80"/>
    <p:sldId id="380" r:id="rId81"/>
    <p:sldId id="381" r:id="rId82"/>
    <p:sldId id="382" r:id="rId83"/>
    <p:sldId id="383" r:id="rId84"/>
    <p:sldId id="384" r:id="rId85"/>
    <p:sldId id="385" r:id="rId86"/>
    <p:sldId id="386" r:id="rId87"/>
    <p:sldId id="387" r:id="rId88"/>
    <p:sldId id="388" r:id="rId89"/>
    <p:sldId id="389" r:id="rId90"/>
    <p:sldId id="390" r:id="rId91"/>
    <p:sldId id="391" r:id="rId92"/>
    <p:sldId id="392" r:id="rId93"/>
    <p:sldId id="393" r:id="rId94"/>
    <p:sldId id="394" r:id="rId95"/>
    <p:sldId id="395" r:id="rId96"/>
    <p:sldId id="396" r:id="rId97"/>
    <p:sldId id="397" r:id="rId98"/>
    <p:sldId id="398" r:id="rId99"/>
    <p:sldId id="399" r:id="rId100"/>
    <p:sldId id="400" r:id="rId101"/>
    <p:sldId id="401" r:id="rId102"/>
    <p:sldId id="402" r:id="rId103"/>
    <p:sldId id="403" r:id="rId104"/>
    <p:sldId id="404" r:id="rId105"/>
    <p:sldId id="405" r:id="rId106"/>
    <p:sldId id="406" r:id="rId107"/>
    <p:sldId id="407" r:id="rId108"/>
    <p:sldId id="408" r:id="rId109"/>
    <p:sldId id="409" r:id="rId110"/>
    <p:sldId id="410" r:id="rId111"/>
    <p:sldId id="411" r:id="rId112"/>
    <p:sldId id="412" r:id="rId113"/>
    <p:sldId id="413" r:id="rId114"/>
    <p:sldId id="414" r:id="rId115"/>
    <p:sldId id="415" r:id="rId116"/>
    <p:sldId id="416" r:id="rId117"/>
    <p:sldId id="417" r:id="rId118"/>
    <p:sldId id="418" r:id="rId119"/>
    <p:sldId id="419" r:id="rId120"/>
    <p:sldId id="420" r:id="rId121"/>
    <p:sldId id="421" r:id="rId122"/>
    <p:sldId id="422" r:id="rId123"/>
    <p:sldId id="423" r:id="rId124"/>
    <p:sldId id="424" r:id="rId125"/>
    <p:sldId id="425" r:id="rId126"/>
    <p:sldId id="426" r:id="rId127"/>
    <p:sldId id="427" r:id="rId128"/>
    <p:sldId id="428" r:id="rId129"/>
    <p:sldId id="429" r:id="rId130"/>
    <p:sldId id="430" r:id="rId131"/>
    <p:sldId id="431" r:id="rId132"/>
    <p:sldId id="432" r:id="rId133"/>
    <p:sldId id="433" r:id="rId134"/>
    <p:sldId id="434" r:id="rId135"/>
    <p:sldId id="435" r:id="rId136"/>
    <p:sldId id="436" r:id="rId137"/>
    <p:sldId id="437" r:id="rId138"/>
    <p:sldId id="438" r:id="rId139"/>
    <p:sldId id="439" r:id="rId140"/>
    <p:sldId id="440" r:id="rId141"/>
    <p:sldId id="441" r:id="rId142"/>
    <p:sldId id="442" r:id="rId143"/>
    <p:sldId id="443" r:id="rId144"/>
    <p:sldId id="444" r:id="rId145"/>
    <p:sldId id="445" r:id="rId146"/>
    <p:sldId id="446" r:id="rId147"/>
    <p:sldId id="447" r:id="rId148"/>
    <p:sldId id="448" r:id="rId149"/>
    <p:sldId id="449" r:id="rId150"/>
    <p:sldId id="450" r:id="rId151"/>
    <p:sldId id="451" r:id="rId152"/>
    <p:sldId id="452" r:id="rId153"/>
    <p:sldId id="453" r:id="rId154"/>
    <p:sldId id="329" r:id="rId155"/>
    <p:sldId id="328" r:id="rId156"/>
    <p:sldId id="293" r:id="rId157"/>
    <p:sldId id="294" r:id="rId158"/>
    <p:sldId id="295" r:id="rId159"/>
    <p:sldId id="296" r:id="rId160"/>
    <p:sldId id="297" r:id="rId161"/>
    <p:sldId id="298" r:id="rId162"/>
    <p:sldId id="299" r:id="rId163"/>
    <p:sldId id="300" r:id="rId164"/>
    <p:sldId id="301" r:id="rId165"/>
    <p:sldId id="302" r:id="rId166"/>
    <p:sldId id="327" r:id="rId167"/>
    <p:sldId id="303" r:id="rId168"/>
    <p:sldId id="304" r:id="rId169"/>
    <p:sldId id="305" r:id="rId170"/>
    <p:sldId id="306" r:id="rId171"/>
    <p:sldId id="307" r:id="rId172"/>
    <p:sldId id="308" r:id="rId173"/>
    <p:sldId id="309" r:id="rId174"/>
    <p:sldId id="310" r:id="rId175"/>
    <p:sldId id="326" r:id="rId176"/>
    <p:sldId id="311" r:id="rId177"/>
    <p:sldId id="325" r:id="rId178"/>
    <p:sldId id="312" r:id="rId179"/>
    <p:sldId id="313" r:id="rId180"/>
    <p:sldId id="314" r:id="rId181"/>
    <p:sldId id="315" r:id="rId182"/>
    <p:sldId id="316" r:id="rId183"/>
    <p:sldId id="317" r:id="rId184"/>
    <p:sldId id="318" r:id="rId185"/>
    <p:sldId id="319" r:id="rId186"/>
    <p:sldId id="320" r:id="rId187"/>
    <p:sldId id="321" r:id="rId188"/>
    <p:sldId id="322" r:id="rId189"/>
    <p:sldId id="323" r:id="rId190"/>
    <p:sldId id="324" r:id="rId191"/>
    <p:sldId id="330" r:id="rId192"/>
    <p:sldId id="331" r:id="rId193"/>
    <p:sldId id="338" r:id="rId194"/>
    <p:sldId id="332" r:id="rId195"/>
    <p:sldId id="333" r:id="rId196"/>
    <p:sldId id="334" r:id="rId197"/>
    <p:sldId id="335" r:id="rId198"/>
    <p:sldId id="336" r:id="rId199"/>
    <p:sldId id="337"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5" r:id="rId251"/>
    <p:sldId id="504"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43" r:id="rId284"/>
    <p:sldId id="537" r:id="rId285"/>
    <p:sldId id="538" r:id="rId286"/>
    <p:sldId id="539" r:id="rId287"/>
    <p:sldId id="540" r:id="rId288"/>
    <p:sldId id="541" r:id="rId289"/>
    <p:sldId id="542" r:id="rId290"/>
    <p:sldId id="544" r:id="rId291"/>
    <p:sldId id="545" r:id="rId292"/>
    <p:sldId id="546" r:id="rId293"/>
    <p:sldId id="547" r:id="rId294"/>
    <p:sldId id="548" r:id="rId295"/>
    <p:sldId id="549" r:id="rId296"/>
    <p:sldId id="550" r:id="rId2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71" autoAdjust="0"/>
  </p:normalViewPr>
  <p:slideViewPr>
    <p:cSldViewPr>
      <p:cViewPr>
        <p:scale>
          <a:sx n="76" d="100"/>
          <a:sy n="76" d="100"/>
        </p:scale>
        <p:origin x="-1206" y="2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0" Type="http://schemas.openxmlformats.org/officeDocument/2006/relationships/tableStyles" Target="tableStyles.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viewProps" Target="viewProps.xml"/><Relationship Id="rId298" Type="http://schemas.openxmlformats.org/officeDocument/2006/relationships/presProps" Target="presProps.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notesMaster" Target="notesMasters/notesMaster1.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6.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5.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4.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3.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2.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1.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20.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image" Target="../media/image8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A84227-56FD-4745-8932-A2D51F08E2E9}"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56D312-6744-4D1A-89E1-9B9B313C3DB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xml.rels><?xml version="1.0" encoding="UTF-8" standalone="yes"?>
<Relationships xmlns="http://schemas.openxmlformats.org/package/2006/relationships"><Relationship Id="rId9" Type="http://schemas.openxmlformats.org/officeDocument/2006/relationships/hyperlink" Target="http://en.wikipedia.org/wiki/Virtual_memory" TargetMode="External"/><Relationship Id="rId8" Type="http://schemas.openxmlformats.org/officeDocument/2006/relationships/hyperlink" Target="http://en.wikipedia.org/wiki/Operating_system-level_virtualization" TargetMode="External"/><Relationship Id="rId7" Type="http://schemas.openxmlformats.org/officeDocument/2006/relationships/hyperlink" Target="http://en.wikipedia.org/wiki/Paravirtualization" TargetMode="External"/><Relationship Id="rId6" Type="http://schemas.openxmlformats.org/officeDocument/2006/relationships/hyperlink" Target="http://en.wikipedia.org/wiki/Hardware-assisted_virtualization" TargetMode="External"/><Relationship Id="rId5" Type="http://schemas.openxmlformats.org/officeDocument/2006/relationships/hyperlink" Target="http://en.wikipedia.org/wiki/Full_virtualization" TargetMode="External"/><Relationship Id="rId4" Type="http://schemas.openxmlformats.org/officeDocument/2006/relationships/hyperlink" Target="http://en.wikipedia.org/wiki/Platform_virtualization" TargetMode="External"/><Relationship Id="rId3" Type="http://schemas.openxmlformats.org/officeDocument/2006/relationships/hyperlink" Target="http://en.wikipedia.org/wiki/Computing" TargetMode="External"/><Relationship Id="rId23" Type="http://schemas.openxmlformats.org/officeDocument/2006/relationships/hyperlink" Target="http://en.wikipedia.org/wiki/Desktop_virtualization" TargetMode="External"/><Relationship Id="rId22" Type="http://schemas.openxmlformats.org/officeDocument/2006/relationships/hyperlink" Target="http://en.wikipedia.org/wiki/Virtualization_Development" TargetMode="External"/><Relationship Id="rId21" Type="http://schemas.openxmlformats.org/officeDocument/2006/relationships/hyperlink" Target="http://en.wikipedia.org/wiki/Simulation#Simulation_in_computer_science" TargetMode="External"/><Relationship Id="rId20" Type="http://schemas.openxmlformats.org/officeDocument/2006/relationships/hyperlink" Target="http://en.wikipedia.org/wiki/Emulation" TargetMode="External"/><Relationship Id="rId2" Type="http://schemas.openxmlformats.org/officeDocument/2006/relationships/notesMaster" Target="../notesMasters/notesMaster1.xml"/><Relationship Id="rId19" Type="http://schemas.openxmlformats.org/officeDocument/2006/relationships/hyperlink" Target="http://en.wikipedia.org/wiki/Cross-platform_virtualization" TargetMode="External"/><Relationship Id="rId18" Type="http://schemas.openxmlformats.org/officeDocument/2006/relationships/hyperlink" Target="http://en.wikipedia.org/wiki/Portable_application" TargetMode="External"/><Relationship Id="rId17" Type="http://schemas.openxmlformats.org/officeDocument/2006/relationships/hyperlink" Target="http://en.wikipedia.org/wiki/Application_Virtualization" TargetMode="External"/><Relationship Id="rId16" Type="http://schemas.openxmlformats.org/officeDocument/2006/relationships/hyperlink" Target="http://en.wikipedia.org/wiki/Grid_computing" TargetMode="External"/><Relationship Id="rId15" Type="http://schemas.openxmlformats.org/officeDocument/2006/relationships/hyperlink" Target="http://en.wikipedia.org/wiki/Computer_cluster" TargetMode="External"/><Relationship Id="rId14" Type="http://schemas.openxmlformats.org/officeDocument/2006/relationships/hyperlink" Target="http://en.wikipedia.org/wiki/Network_virtualization" TargetMode="External"/><Relationship Id="rId13" Type="http://schemas.openxmlformats.org/officeDocument/2006/relationships/hyperlink" Target="http://en.wikipedia.org/wiki/Channel_bonding" TargetMode="External"/><Relationship Id="rId12" Type="http://schemas.openxmlformats.org/officeDocument/2006/relationships/hyperlink" Target="http://en.wikipedia.org/wiki/Storage_Virtualization" TargetMode="External"/><Relationship Id="rId11" Type="http://schemas.openxmlformats.org/officeDocument/2006/relationships/hyperlink" Target="http://en.wikipedia.org/wiki/Logical_volume_management" TargetMode="External"/><Relationship Id="rId10" Type="http://schemas.openxmlformats.org/officeDocument/2006/relationships/hyperlink" Target="http://en.wikipedia.org/wiki/Redundant_array_of_independent_disks" TargetMode="External"/><Relationship Id="rId1" Type="http://schemas.openxmlformats.org/officeDocument/2006/relationships/slide" Target="../slides/slide4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288DD26E-1810-406A-9F52-FCA08D7BB7E0}" type="slidenum">
              <a:rPr lang="en-US" altLang="en-US">
                <a:latin typeface="Arial" panose="020B0604020202020204" pitchFamily="34" charset="0"/>
              </a:rPr>
            </a:fld>
            <a:endParaRPr lang="en-US" altLang="en-US">
              <a:latin typeface="Arial" panose="020B0604020202020204" pitchFamily="34" charset="0"/>
            </a:endParaRPr>
          </a:p>
        </p:txBody>
      </p:sp>
      <p:sp>
        <p:nvSpPr>
          <p:cNvPr id="311299" name="Rectangle 2"/>
          <p:cNvSpPr>
            <a:spLocks noGrp="1" noRot="1" noChangeAspect="1" noChangeArrowheads="1" noTextEdit="1"/>
          </p:cNvSpPr>
          <p:nvPr>
            <p:ph type="sldImg"/>
          </p:nvPr>
        </p:nvSpPr>
        <p:spPr bwMode="auto">
          <a:xfrm>
            <a:off x="1103313" y="674688"/>
            <a:ext cx="4600575" cy="3451225"/>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1300" name="Rectangle 3"/>
          <p:cNvSpPr>
            <a:spLocks noGrp="1" noChangeArrowheads="1"/>
          </p:cNvSpPr>
          <p:nvPr>
            <p:ph type="body" idx="1"/>
          </p:nvPr>
        </p:nvSpPr>
        <p:spPr bwMode="auto">
          <a:xfrm>
            <a:off x="898525" y="4354513"/>
            <a:ext cx="5010150" cy="4127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VMware was founded in 1998 to bring the concept of virtualization to industry standard x86 systems. The concept of virtualization had been known since the 60ies mainframe world but for a long time n o one was able to “crack the code” for bringing this concept to x86 systems.</a:t>
            </a:r>
            <a:endParaRPr lang="en-US" altLang="en-US" smtClean="0"/>
          </a:p>
          <a:p>
            <a:pPr>
              <a:spcBef>
                <a:spcPct val="0"/>
              </a:spcBef>
            </a:pPr>
            <a:r>
              <a:rPr lang="en-US" altLang="en-US" smtClean="0"/>
              <a:t>Since then VMware has grown to almost  a $1 billion run rate company – we closed 2006 with revenue of $708 m, and in Q4 06 alone we did $232 in revenue. This tremendous revenue growth underscores the market acceptance of virtual infrastructure as one of the few technologies that delivers immediate value to customers.</a:t>
            </a:r>
            <a:endParaRPr lang="en-US" altLang="en-US" smtClean="0"/>
          </a:p>
          <a:p>
            <a:pPr>
              <a:spcBef>
                <a:spcPct val="0"/>
              </a:spcBef>
            </a:pPr>
            <a:r>
              <a:rPr lang="en-US" altLang="en-US" smtClean="0"/>
              <a:t>What is even more exciting than the revenue growth is that more than 20K customers are using the virtual infrastructure suite to transform their IT environment. On the desktop side, VMware’s product have more than 4 million users.</a:t>
            </a:r>
            <a:endParaRPr lang="en-US" altLang="en-US" smtClean="0"/>
          </a:p>
          <a:p>
            <a:pPr>
              <a:spcBef>
                <a:spcPct val="0"/>
              </a:spcBef>
            </a:pPr>
            <a:r>
              <a:rPr lang="en-US" altLang="en-US" smtClean="0"/>
              <a:t>Since pioneering virtualization for x86 systems 9 years ago, a large and vibrant ecosystem has developed around VMware. Today, more than 3K partner resell VMware products and provide solutions based on VMware products. There are more than 10K VMware Certified Professionals (VCPs).</a:t>
            </a:r>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A88EADC5-6967-46F6-92CC-B8013B52E7C3}" type="slidenum">
              <a:rPr lang="en-US" altLang="en-US">
                <a:latin typeface="Arial" panose="020B0604020202020204" pitchFamily="34" charset="0"/>
              </a:rPr>
            </a:fld>
            <a:endParaRPr lang="en-US" altLang="en-US">
              <a:latin typeface="Arial" panose="020B0604020202020204" pitchFamily="34" charset="0"/>
            </a:endParaRPr>
          </a:p>
        </p:txBody>
      </p:sp>
      <p:sp>
        <p:nvSpPr>
          <p:cNvPr id="31232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232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3" tIns="45716" rIns="91433" bIns="45716" numCol="1" anchor="t" anchorCtr="0" compatLnSpc="1"/>
          <a:lstStyle/>
          <a:p>
            <a:pPr>
              <a:spcBef>
                <a:spcPct val="0"/>
              </a:spcBef>
            </a:pPr>
            <a:r>
              <a:rPr lang="en-US" altLang="en-US" smtClean="0"/>
              <a:t>ESX Server has enjoyed tremendous success among the worlds largest businesses as they’ve adopted virtual infrastructure to improve operations in their datacenters.  VMware servers are in use by over 10,000 enterprises, some of whom are shown here.</a:t>
            </a:r>
            <a:endParaRPr lang="en-US" altLang="en-US" smtClean="0"/>
          </a:p>
          <a:p>
            <a:pPr>
              <a:spcBef>
                <a:spcPct val="0"/>
              </a:spcBef>
            </a:pPr>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F843FE91-FF75-4104-861E-DD40BDDED39F}" type="slidenum">
              <a:rPr lang="en-US" altLang="en-US">
                <a:latin typeface="Arial" panose="020B0604020202020204" pitchFamily="34" charset="0"/>
              </a:rPr>
            </a:fld>
            <a:endParaRPr lang="en-US" altLang="en-US">
              <a:latin typeface="Arial" panose="020B0604020202020204" pitchFamily="34" charset="0"/>
            </a:endParaRPr>
          </a:p>
        </p:txBody>
      </p:sp>
      <p:sp>
        <p:nvSpPr>
          <p:cNvPr id="313347" name="Rectangle 41984"/>
          <p:cNvSpPr>
            <a:spLocks noGrp="1" noRot="1" noChangeAspect="1" noChangeArrowheads="1" noTextEdit="1"/>
          </p:cNvSpPr>
          <p:nvPr>
            <p:ph type="sldImg"/>
          </p:nvPr>
        </p:nvSpPr>
        <p:spPr bwMode="auto">
          <a:xfrm>
            <a:off x="1143000" y="684213"/>
            <a:ext cx="4573588" cy="3430587"/>
          </a:xfrm>
          <a:noFill/>
          <a:ln cap="flat">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13348" name="Rectangle 124930"/>
          <p:cNvSpPr>
            <a:spLocks noGrp="1" noChangeArrowheads="1"/>
          </p:cNvSpPr>
          <p:nvPr>
            <p:ph type="body" idx="1"/>
          </p:nvPr>
        </p:nvSpPr>
        <p:spPr bwMode="auto">
          <a:xfrm>
            <a:off x="914400" y="4341813"/>
            <a:ext cx="5029200" cy="411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43" tIns="45171" rIns="90343" bIns="45171" numCol="1" anchor="t" anchorCtr="0" compatLnSpc="1"/>
          <a:lstStyle/>
          <a:p>
            <a:pPr marL="228600" indent="-228600">
              <a:spcBef>
                <a:spcPct val="0"/>
              </a:spcBef>
            </a:pPr>
            <a:r>
              <a:rPr lang="en-US" altLang="en-US" smtClean="0"/>
              <a:t>In the traditional IT stack there was a rigid 1-1 mapping between hardware, an instance of an operating system and a single software application. That rigid model lead to tremendous under-utilization of hardware resources. The industry statistic is that in this traditional model, servers are utilized only 5-15%. This is a huge problem for companies – having a very large pool of resources that stays idle most of the time. it is a picture that CFOs are very unhappy about.</a:t>
            </a:r>
            <a:endParaRPr lang="en-US" altLang="en-US" smtClean="0"/>
          </a:p>
          <a:p>
            <a:pPr marL="228600" indent="-228600">
              <a:spcBef>
                <a:spcPct val="0"/>
              </a:spcBef>
            </a:pPr>
            <a:r>
              <a:rPr lang="en-US" altLang="en-US" smtClean="0"/>
              <a:t>But the story doesn't end there – the server sprawl and the associated underutilization of resources have ripple through effects for the entire environment – server sprawl means not only wasted investment in hardware, but also unsustainable power, cooling, and real estate costs. This tremendous complexity means that it is hard to provision new infrastructure and to respond to changing business needs. IT departments are stuck wasting cycles on mundane tasks, and don’t have time to focus on what really matters. For example, in most companies a single sys admin can support only up to 20 servers, and the time for provisioning a new server is often 6-8 weeks.</a:t>
            </a:r>
            <a:endParaRPr lang="en-US" altLang="en-US" smtClean="0"/>
          </a:p>
          <a:p>
            <a:pPr marL="228600" indent="-228600">
              <a:spcBef>
                <a:spcPct val="0"/>
              </a:spcBef>
            </a:pPr>
            <a:endParaRPr lang="en-US" altLang="en-US" smtClean="0"/>
          </a:p>
          <a:p>
            <a:pPr marL="228600" indent="-228600">
              <a:spcBef>
                <a:spcPct val="0"/>
              </a:spcBef>
            </a:pPr>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F9F5853F-E39E-47DD-80B6-882BC94F1105}" type="slidenum">
              <a:rPr lang="en-US" altLang="en-US">
                <a:latin typeface="Arial" panose="020B0604020202020204" pitchFamily="34" charset="0"/>
              </a:rPr>
            </a:fld>
            <a:endParaRPr lang="en-US" altLang="en-US">
              <a:latin typeface="Arial" panose="020B0604020202020204" pitchFamily="34" charset="0"/>
            </a:endParaRPr>
          </a:p>
        </p:txBody>
      </p:sp>
      <p:sp>
        <p:nvSpPr>
          <p:cNvPr id="3143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90000"/>
              </a:lnSpc>
              <a:spcBef>
                <a:spcPct val="0"/>
              </a:spcBef>
            </a:pPr>
            <a:endParaRPr lang="en-US" altLang="en-US" sz="1000" smtClean="0"/>
          </a:p>
          <a:p>
            <a:pPr>
              <a:lnSpc>
                <a:spcPct val="90000"/>
              </a:lnSpc>
              <a:spcBef>
                <a:spcPct val="0"/>
              </a:spcBef>
            </a:pPr>
            <a:r>
              <a:rPr lang="en-US" altLang="en-US" sz="1000" smtClean="0"/>
              <a:t>Before we highlight what customers have been able to do with virtualization, let’s put some more color around the magnitude of the problem we are solving. </a:t>
            </a:r>
            <a:endParaRPr lang="en-US" altLang="en-US" sz="1000" smtClean="0"/>
          </a:p>
          <a:p>
            <a:pPr>
              <a:lnSpc>
                <a:spcPct val="90000"/>
              </a:lnSpc>
              <a:spcBef>
                <a:spcPct val="0"/>
              </a:spcBef>
            </a:pPr>
            <a:r>
              <a:rPr lang="en-US" altLang="en-US" sz="1000" smtClean="0"/>
              <a:t>Server sprawl – read the stats</a:t>
            </a:r>
            <a:endParaRPr lang="en-US" altLang="en-US" sz="1000" smtClean="0"/>
          </a:p>
          <a:p>
            <a:pPr>
              <a:lnSpc>
                <a:spcPct val="90000"/>
              </a:lnSpc>
              <a:spcBef>
                <a:spcPct val="0"/>
              </a:spcBef>
            </a:pPr>
            <a:r>
              <a:rPr lang="en-US" altLang="en-US" sz="1000" smtClean="0"/>
              <a:t>Power &amp; cooling – read the stats</a:t>
            </a:r>
            <a:endParaRPr lang="en-US" altLang="en-US" sz="1000" smtClean="0"/>
          </a:p>
          <a:p>
            <a:pPr>
              <a:lnSpc>
                <a:spcPct val="90000"/>
              </a:lnSpc>
              <a:spcBef>
                <a:spcPct val="0"/>
              </a:spcBef>
            </a:pPr>
            <a:r>
              <a:rPr lang="en-US" altLang="en-US" sz="1000" smtClean="0"/>
              <a:t>Space crunch – read the stats</a:t>
            </a:r>
            <a:endParaRPr lang="en-US" altLang="en-US" sz="1000" smtClean="0"/>
          </a:p>
          <a:p>
            <a:pPr>
              <a:lnSpc>
                <a:spcPct val="90000"/>
              </a:lnSpc>
              <a:spcBef>
                <a:spcPct val="0"/>
              </a:spcBef>
            </a:pPr>
            <a:r>
              <a:rPr lang="en-US" altLang="en-US" sz="1000" smtClean="0"/>
              <a:t>Operating / labor cost – read the stats.</a:t>
            </a:r>
            <a:endParaRPr lang="en-US" altLang="en-US" sz="1000" smtClean="0"/>
          </a:p>
          <a:p>
            <a:pPr>
              <a:lnSpc>
                <a:spcPct val="90000"/>
              </a:lnSpc>
              <a:spcBef>
                <a:spcPct val="0"/>
              </a:spcBef>
            </a:pPr>
            <a:endParaRPr lang="en-US" altLang="en-US" sz="1000" smtClean="0"/>
          </a:p>
          <a:p>
            <a:pPr>
              <a:lnSpc>
                <a:spcPct val="90000"/>
              </a:lnSpc>
              <a:spcBef>
                <a:spcPct val="0"/>
              </a:spcBef>
            </a:pPr>
            <a:r>
              <a:rPr lang="en-US" altLang="en-US" sz="1000" smtClean="0"/>
              <a:t>SOURCE: IDC</a:t>
            </a:r>
            <a:endParaRPr lang="en-US" altLang="en-US" sz="10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E1567EE1-AE6D-4AD5-B22B-10EEEFBCD96C}" type="slidenum">
              <a:rPr lang="en-US" altLang="en-US">
                <a:latin typeface="Arial" panose="020B0604020202020204" pitchFamily="34" charset="0"/>
              </a:rPr>
            </a:fld>
            <a:endParaRPr lang="en-US" altLang="en-US">
              <a:latin typeface="Arial" panose="020B0604020202020204" pitchFamily="34" charset="0"/>
            </a:endParaRPr>
          </a:p>
        </p:txBody>
      </p:sp>
      <p:sp>
        <p:nvSpPr>
          <p:cNvPr id="31539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539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Virtual machines are not a new concept.  They were developed over thirty years ago for mainframe systems to allow multiple users to safely share those expensive machines.  As computers became cheaper, the motivation behind virtualization faded and processor architectures like the Intel x86 were developed without some of the features needed to support virtualization.</a:t>
            </a:r>
            <a:endParaRPr lang="en-US" altLang="en-US" smtClean="0"/>
          </a:p>
          <a:p>
            <a:pPr>
              <a:spcBef>
                <a:spcPct val="0"/>
              </a:spcBef>
            </a:pPr>
            <a:endParaRPr lang="en-US" altLang="en-US" smtClean="0"/>
          </a:p>
          <a:p>
            <a:pPr>
              <a:spcBef>
                <a:spcPct val="0"/>
              </a:spcBef>
            </a:pPr>
            <a:r>
              <a:rPr lang="en-US" altLang="en-US" smtClean="0"/>
              <a:t>VMware’s founders resurrected the virtual machine concept when problems like server proliferation and the need to run multiple applications in dedicated operating systems started becoming serious issues for IT managers and software developers.  VMware developed revolutionary technology to efficiently virtualize x86 systems that,for the first time, allowed unmodified x86 operating systems and applications to run in true virtual machines with excellent performance.</a:t>
            </a:r>
            <a:endParaRPr lang="en-US" altLang="en-US" smtClean="0"/>
          </a:p>
          <a:p>
            <a:pPr>
              <a:spcBef>
                <a:spcPct val="0"/>
              </a:spcBef>
            </a:pPr>
            <a:endParaRPr lang="en-US" altLang="en-US" smtClean="0"/>
          </a:p>
          <a:p>
            <a:pPr>
              <a:spcBef>
                <a:spcPct val="0"/>
              </a:spcBef>
            </a:pPr>
            <a:r>
              <a:rPr lang="en-US" altLang="en-US" smtClean="0"/>
              <a:t>Multiple virtual machines can operate concurrently on a single x86 host system.  Each one can run a different operating system and application stack.</a:t>
            </a:r>
            <a:endParaRPr lang="en-US" altLang="en-US" smtClean="0"/>
          </a:p>
          <a:p>
            <a:pPr>
              <a:spcBef>
                <a:spcPct val="0"/>
              </a:spcBef>
            </a:pPr>
            <a:endParaRPr lang="en-US" altLang="en-US" smtClean="0"/>
          </a:p>
          <a:p>
            <a:pPr>
              <a:spcBef>
                <a:spcPct val="0"/>
              </a:spcBef>
            </a:pPr>
            <a:r>
              <a:rPr lang="en-US" altLang="en-US" smtClean="0"/>
              <a:t>VMware’s virtualization technology provides each virtual machine with a true representation of an x86 computer, complete with processor, memory, networking interfaces and storage devices.  The VMware virtualization layer gives the virtual machines direct access to the underlying x86 hardware – an important distinction from the much slower emulation technology that must process all virtual machine operations in software.</a:t>
            </a:r>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92DE1512-F298-4125-9FC4-E72BBDBEE461}" type="slidenum">
              <a:rPr lang="en-US" altLang="en-US">
                <a:latin typeface="Arial" panose="020B0604020202020204" pitchFamily="34" charset="0"/>
              </a:rPr>
            </a:fld>
            <a:endParaRPr lang="en-US" altLang="en-US">
              <a:latin typeface="Arial" panose="020B0604020202020204" pitchFamily="34" charset="0"/>
            </a:endParaRPr>
          </a:p>
        </p:txBody>
      </p:sp>
      <p:sp>
        <p:nvSpPr>
          <p:cNvPr id="31641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64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One of the clearest benefits ESX Server users see after consolidating servers into virtual machines is a huge improvement in server utilization as measured by average CPU usage.  IT administrators generally dedicate a single x86 server per application because of issues like application compatibility problems when running on a single OS image, software vendor requirements or internal billing constraints.  The result of that “one application, one server” practice is a datacenter filled to capacity with servers running at 5-15% utilization.</a:t>
            </a:r>
            <a:endParaRPr lang="en-US" altLang="en-US" smtClean="0"/>
          </a:p>
          <a:p>
            <a:pPr>
              <a:spcBef>
                <a:spcPct val="0"/>
              </a:spcBef>
            </a:pPr>
            <a:endParaRPr lang="en-US" altLang="en-US" smtClean="0"/>
          </a:p>
          <a:p>
            <a:pPr>
              <a:spcBef>
                <a:spcPct val="0"/>
              </a:spcBef>
            </a:pPr>
            <a:r>
              <a:rPr lang="en-US" altLang="en-US" smtClean="0"/>
              <a:t>With multiple servers consolidated on an ESX Server host, customers are able to reliably operate their servers at 60-80% CPU utilization – a huge improvement in the return on investment in their server hardware.  This higher CPU utilization is possible only with the intelligent CPU resource controls made possible by the bare-metal architecture of ESX Server.  Normally, running a server at high CPU utilization creates the risk of a critical service being starved for CPU if others experience a load peak.  ESX Server eliminates that risk with its CPU resource controls that assign CPU capacity to virtual machines on a “fair share” basis and it also allows an absolute minimum level of CPU capacity to be allocated to critical virtual machines.  CPU allocations can also be dynamically adjusted so you can “dial in” more capacity for a virtual machine in anticipation of a period of high load.  ESX Server will enforce admission controls to prevent additional virtual machines from being started on a host if minimum resource guarantees for existing virtual machines could not be assured.</a:t>
            </a:r>
            <a:endParaRPr lang="en-US" altLang="en-US" smtClean="0"/>
          </a:p>
          <a:p>
            <a:pPr>
              <a:spcBef>
                <a:spcPct val="0"/>
              </a:spcBef>
            </a:pPr>
            <a:endParaRPr lang="en-US" altLang="en-US" smtClean="0"/>
          </a:p>
          <a:p>
            <a:pPr>
              <a:spcBef>
                <a:spcPct val="0"/>
              </a:spcBef>
            </a:pPr>
            <a:r>
              <a:rPr lang="en-US" altLang="en-US" smtClean="0"/>
              <a:t>Running your servers at higher utilization really changes datacenter economics.  Now it becomes justifiable to invest in higher end server features like redundant power supplies, hot swappable components, dual storage adapters and teamed NICs when you can divide the cost of those features across multiple servers running in virtual machines rather than across just one application running on a single OS image.  That’s important if you’re worried about putting all your eggs in one basket with virtual machine server consolidation – you can now afford more reliable servers and also feel confident in the rock-solid proven reliability of the ESX Server platform.</a:t>
            </a:r>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7B497696-6AB1-44FE-B28E-56C238A1C9F7}" type="slidenum">
              <a:rPr lang="en-US" altLang="en-US">
                <a:latin typeface="Arial" panose="020B0604020202020204" pitchFamily="34" charset="0"/>
              </a:rPr>
            </a:fld>
            <a:endParaRPr lang="en-US" altLang="en-US">
              <a:latin typeface="Arial" panose="020B0604020202020204" pitchFamily="34" charset="0"/>
            </a:endParaRPr>
          </a:p>
        </p:txBody>
      </p:sp>
      <p:sp>
        <p:nvSpPr>
          <p:cNvPr id="31744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228600" indent="-228600">
              <a:spcBef>
                <a:spcPct val="0"/>
              </a:spcBef>
            </a:pPr>
            <a:r>
              <a:rPr lang="en-US" altLang="en-US" smtClean="0"/>
              <a:t>The hypervisor (ESX Server and ESX Server 3i) then partitions a server into multiple virtual machines.  VMs are basically just files and can be treated like files.  This gives VMs amazing properties that then enable a much broader set of capabilities beyond just running many VMs on one server, not possible in the physical world.  These properties:</a:t>
            </a:r>
            <a:endParaRPr lang="en-US" altLang="en-US" smtClean="0"/>
          </a:p>
          <a:p>
            <a:pPr marL="228600" indent="-228600">
              <a:spcBef>
                <a:spcPct val="0"/>
              </a:spcBef>
              <a:buFontTx/>
              <a:buAutoNum type="arabicParenR"/>
            </a:pPr>
            <a:r>
              <a:rPr lang="en-US" altLang="en-US" smtClean="0"/>
              <a:t>Partitioning: With ESX Server you are able to run many different OS-es on the same machine</a:t>
            </a:r>
            <a:endParaRPr lang="en-US" altLang="en-US" smtClean="0"/>
          </a:p>
          <a:p>
            <a:pPr marL="228600" indent="-228600">
              <a:spcBef>
                <a:spcPct val="0"/>
              </a:spcBef>
              <a:buFontTx/>
              <a:buAutoNum type="arabicParenR"/>
            </a:pPr>
            <a:r>
              <a:rPr lang="en-US" altLang="en-US" smtClean="0"/>
              <a:t>Isolation: These VMs running on a physical machine are independent and unaware of each other. Infecting one doesn’t mean affecting all the others.</a:t>
            </a:r>
            <a:endParaRPr lang="en-US" altLang="en-US" smtClean="0"/>
          </a:p>
          <a:p>
            <a:pPr marL="228600" indent="-228600">
              <a:spcBef>
                <a:spcPct val="0"/>
              </a:spcBef>
              <a:buFontTx/>
              <a:buAutoNum type="arabicParenR"/>
            </a:pPr>
            <a:r>
              <a:rPr lang="en-US" altLang="en-US" smtClean="0"/>
              <a:t>Encapsulation: Since the entire OS + app is packaged up into a set of files – manipulation of VMs becomes very much simpler than their physical counterparts</a:t>
            </a:r>
            <a:endParaRPr lang="en-US" altLang="en-US" smtClean="0"/>
          </a:p>
          <a:p>
            <a:pPr marL="228600" indent="-228600">
              <a:spcBef>
                <a:spcPct val="0"/>
              </a:spcBef>
              <a:buFontTx/>
              <a:buAutoNum type="arabicParenR"/>
            </a:pPr>
            <a:r>
              <a:rPr lang="en-US" altLang="en-US" smtClean="0"/>
              <a:t>Hardware independence: Virtual machines can be created on any x86 hardware and moved to any other x86 hardware; in many cases live</a:t>
            </a:r>
            <a:endParaRPr lang="en-US" altLang="en-US" smtClean="0"/>
          </a:p>
          <a:p>
            <a:pPr marL="228600" indent="-228600">
              <a:spcBef>
                <a:spcPct val="0"/>
              </a:spcBef>
            </a:pPr>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C0BA349B-D718-4309-9912-0E5D5FEAD467}" type="slidenum">
              <a:rPr lang="en-US" altLang="en-US">
                <a:latin typeface="Arial" panose="020B0604020202020204" pitchFamily="34" charset="0"/>
              </a:rPr>
            </a:fld>
            <a:endParaRPr lang="en-US" altLang="en-US">
              <a:latin typeface="Arial" panose="020B0604020202020204" pitchFamily="34" charset="0"/>
            </a:endParaRPr>
          </a:p>
        </p:txBody>
      </p:sp>
      <p:sp>
        <p:nvSpPr>
          <p:cNvPr id="31846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8584DEFE-5840-4197-8A17-A1A3872F13D6}" type="slidenum">
              <a:rPr lang="en-US" altLang="en-US">
                <a:latin typeface="Arial" panose="020B0604020202020204" pitchFamily="34" charset="0"/>
              </a:rPr>
            </a:fld>
            <a:endParaRPr lang="en-US" altLang="en-US">
              <a:latin typeface="Arial" panose="020B0604020202020204" pitchFamily="34" charset="0"/>
            </a:endParaRPr>
          </a:p>
        </p:txBody>
      </p:sp>
      <p:sp>
        <p:nvSpPr>
          <p:cNvPr id="31949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9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92624A39-2122-4F1E-89F0-6B03F9D2097B}" type="slidenum">
              <a:rPr lang="en-US" altLang="en-US">
                <a:latin typeface="Arial" panose="020B0604020202020204" pitchFamily="34" charset="0"/>
              </a:rPr>
            </a:fld>
            <a:endParaRPr lang="en-US" altLang="en-US">
              <a:latin typeface="Arial" panose="020B0604020202020204" pitchFamily="34" charset="0"/>
            </a:endParaRPr>
          </a:p>
        </p:txBody>
      </p:sp>
      <p:sp>
        <p:nvSpPr>
          <p:cNvPr id="320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0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F711CFBC-B4CC-434A-8D5C-77DEF9CE248D}" type="slidenum">
              <a:rPr lang="en-US" altLang="en-US">
                <a:latin typeface="Arial" panose="020B0604020202020204" pitchFamily="34" charset="0"/>
              </a:rPr>
            </a:fld>
            <a:endParaRPr lang="en-US" altLang="en-US">
              <a:latin typeface="Arial" panose="020B0604020202020204" pitchFamily="34" charset="0"/>
            </a:endParaRPr>
          </a:p>
        </p:txBody>
      </p:sp>
      <p:sp>
        <p:nvSpPr>
          <p:cNvPr id="303107" name="Rectangle 2"/>
          <p:cNvSpPr>
            <a:spLocks noGrp="1" noRot="1" noChangeAspect="1" noChangeArrowheads="1" noTextEdit="1"/>
          </p:cNvSpPr>
          <p:nvPr>
            <p:ph type="sldImg"/>
          </p:nvPr>
        </p:nvSpPr>
        <p:spPr bwMode="auto">
          <a:xfrm>
            <a:off x="1143000" y="687388"/>
            <a:ext cx="4572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08291" name="Rectangle 3"/>
          <p:cNvSpPr>
            <a:spLocks noGrp="1" noChangeArrowheads="1"/>
          </p:cNvSpPr>
          <p:nvPr>
            <p:ph type="body" idx="1"/>
          </p:nvPr>
        </p:nvSpPr>
        <p:spPr>
          <a:xfrm>
            <a:off x="685800" y="4344988"/>
            <a:ext cx="5486400" cy="4111625"/>
          </a:xfrm>
        </p:spPr>
        <p:txBody>
          <a:bodyPr>
            <a:normAutofit fontScale="77500" lnSpcReduction="20000"/>
          </a:bodyPr>
          <a:lstStyle/>
          <a:p>
            <a:pPr fontAlgn="auto">
              <a:spcBef>
                <a:spcPts val="0"/>
              </a:spcBef>
              <a:spcAft>
                <a:spcPts val="0"/>
              </a:spcAft>
              <a:defRPr/>
            </a:pPr>
            <a:r>
              <a:rPr lang="en-US" sz="1000" dirty="0" smtClean="0"/>
              <a:t>In </a:t>
            </a:r>
            <a:r>
              <a:rPr lang="en-US" sz="1000" dirty="0" smtClean="0">
                <a:hlinkClick r:id="rId3" tooltip="Computing"/>
              </a:rPr>
              <a:t>computing</a:t>
            </a:r>
            <a:r>
              <a:rPr lang="en-US" sz="1000" dirty="0" smtClean="0"/>
              <a:t>, virtualization is a broad term that refers to the abstraction of computer resources:</a:t>
            </a:r>
            <a:endParaRPr lang="en-US" sz="1000" dirty="0" smtClean="0"/>
          </a:p>
          <a:p>
            <a:pPr fontAlgn="auto">
              <a:spcBef>
                <a:spcPts val="0"/>
              </a:spcBef>
              <a:spcAft>
                <a:spcPts val="0"/>
              </a:spcAft>
              <a:defRPr/>
            </a:pPr>
            <a:r>
              <a:rPr lang="en-US" sz="1000" dirty="0" smtClean="0">
                <a:hlinkClick r:id="rId4" tooltip="Platform virtualization"/>
              </a:rPr>
              <a:t>Platform virtualization</a:t>
            </a:r>
            <a:r>
              <a:rPr lang="en-US" sz="1000" dirty="0" smtClean="0"/>
              <a:t>, which separates an operating system from the underlying platform resources </a:t>
            </a:r>
            <a:endParaRPr lang="en-US" sz="1000" dirty="0" smtClean="0"/>
          </a:p>
          <a:p>
            <a:pPr lvl="1" fontAlgn="auto">
              <a:spcBef>
                <a:spcPts val="0"/>
              </a:spcBef>
              <a:spcAft>
                <a:spcPts val="0"/>
              </a:spcAft>
              <a:defRPr/>
            </a:pPr>
            <a:r>
              <a:rPr lang="en-US" sz="1000" dirty="0" smtClean="0">
                <a:hlinkClick r:id="rId5" tooltip="Full virtualization"/>
              </a:rPr>
              <a:t>Full virtualization</a:t>
            </a:r>
            <a:r>
              <a:rPr lang="en-US" sz="1000" dirty="0" smtClean="0"/>
              <a:t> </a:t>
            </a:r>
            <a:endParaRPr lang="en-US" sz="1000" dirty="0" smtClean="0"/>
          </a:p>
          <a:p>
            <a:pPr lvl="1" fontAlgn="auto">
              <a:spcBef>
                <a:spcPts val="0"/>
              </a:spcBef>
              <a:spcAft>
                <a:spcPts val="0"/>
              </a:spcAft>
              <a:defRPr/>
            </a:pPr>
            <a:r>
              <a:rPr lang="en-US" sz="1000" dirty="0" smtClean="0">
                <a:hlinkClick r:id="rId6" tooltip="Hardware-assisted virtualization"/>
              </a:rPr>
              <a:t>Hardware-assisted virtualization</a:t>
            </a:r>
            <a:r>
              <a:rPr lang="en-US" sz="1000" dirty="0" smtClean="0"/>
              <a:t> </a:t>
            </a:r>
            <a:endParaRPr lang="en-US" sz="1000" dirty="0" smtClean="0"/>
          </a:p>
          <a:p>
            <a:pPr lvl="1" fontAlgn="auto">
              <a:spcBef>
                <a:spcPts val="0"/>
              </a:spcBef>
              <a:spcAft>
                <a:spcPts val="0"/>
              </a:spcAft>
              <a:defRPr/>
            </a:pPr>
            <a:r>
              <a:rPr lang="en-US" sz="1000" dirty="0" err="1" smtClean="0">
                <a:hlinkClick r:id="rId7" tooltip="Paravirtualization"/>
              </a:rPr>
              <a:t>Paravirtualization</a:t>
            </a:r>
            <a:r>
              <a:rPr lang="en-US" sz="1000" dirty="0" smtClean="0"/>
              <a:t> </a:t>
            </a:r>
            <a:endParaRPr lang="en-US" sz="1000" dirty="0" smtClean="0"/>
          </a:p>
          <a:p>
            <a:pPr lvl="1" fontAlgn="auto">
              <a:spcBef>
                <a:spcPts val="0"/>
              </a:spcBef>
              <a:spcAft>
                <a:spcPts val="0"/>
              </a:spcAft>
              <a:defRPr/>
            </a:pPr>
            <a:r>
              <a:rPr lang="en-US" sz="1000" dirty="0" smtClean="0">
                <a:hlinkClick r:id="rId8" tooltip="Operating system-level virtualization"/>
              </a:rPr>
              <a:t>Operating system-level virtualization</a:t>
            </a:r>
            <a:r>
              <a:rPr lang="en-US" sz="1000" dirty="0" smtClean="0"/>
              <a:t> </a:t>
            </a:r>
            <a:endParaRPr lang="en-US" sz="1000" dirty="0" smtClean="0"/>
          </a:p>
          <a:p>
            <a:pPr fontAlgn="auto">
              <a:spcBef>
                <a:spcPts val="0"/>
              </a:spcBef>
              <a:spcAft>
                <a:spcPts val="0"/>
              </a:spcAft>
              <a:defRPr/>
            </a:pPr>
            <a:r>
              <a:rPr lang="en-US" sz="1000" dirty="0" smtClean="0"/>
              <a:t>Resource virtualization, the virtualization of specific system resources, such as storage volumes, name spaces, and network resources </a:t>
            </a:r>
            <a:endParaRPr lang="en-US" sz="1000" dirty="0" smtClean="0"/>
          </a:p>
          <a:p>
            <a:pPr lvl="1" fontAlgn="auto">
              <a:spcBef>
                <a:spcPts val="0"/>
              </a:spcBef>
              <a:spcAft>
                <a:spcPts val="0"/>
              </a:spcAft>
              <a:defRPr/>
            </a:pPr>
            <a:r>
              <a:rPr lang="en-US" sz="1000" dirty="0" smtClean="0">
                <a:hlinkClick r:id="rId9" tooltip="Virtual memory"/>
              </a:rPr>
              <a:t>Virtual memory</a:t>
            </a:r>
            <a:r>
              <a:rPr lang="en-US" sz="1000" dirty="0" smtClean="0"/>
              <a:t>, which allows uniform, contiguous addressing of physically separate and non-contiguous memory and disk areas </a:t>
            </a:r>
            <a:endParaRPr lang="en-US" sz="1000" dirty="0" smtClean="0"/>
          </a:p>
          <a:p>
            <a:pPr lvl="1" fontAlgn="auto">
              <a:spcBef>
                <a:spcPts val="0"/>
              </a:spcBef>
              <a:spcAft>
                <a:spcPts val="0"/>
              </a:spcAft>
              <a:defRPr/>
            </a:pPr>
            <a:r>
              <a:rPr lang="en-US" sz="1000" dirty="0" smtClean="0">
                <a:hlinkClick r:id="rId10" tooltip="Redundant array of independent disks"/>
              </a:rPr>
              <a:t>Redundant array of independent disks</a:t>
            </a:r>
            <a:r>
              <a:rPr lang="en-US" sz="1000" dirty="0" smtClean="0"/>
              <a:t> and </a:t>
            </a:r>
            <a:r>
              <a:rPr lang="en-US" sz="1000" dirty="0" smtClean="0">
                <a:hlinkClick r:id="rId11" tooltip="Logical volume management"/>
              </a:rPr>
              <a:t>logical volume management</a:t>
            </a:r>
            <a:r>
              <a:rPr lang="en-US" sz="1000" dirty="0" smtClean="0"/>
              <a:t>, combine many disks into one large logical disk. </a:t>
            </a:r>
            <a:endParaRPr lang="en-US" sz="1000" dirty="0" smtClean="0"/>
          </a:p>
          <a:p>
            <a:pPr lvl="1" fontAlgn="auto">
              <a:spcBef>
                <a:spcPts val="0"/>
              </a:spcBef>
              <a:spcAft>
                <a:spcPts val="0"/>
              </a:spcAft>
              <a:defRPr/>
            </a:pPr>
            <a:r>
              <a:rPr lang="en-US" sz="1000" dirty="0" smtClean="0">
                <a:hlinkClick r:id="rId12" tooltip="Storage Virtualization"/>
              </a:rPr>
              <a:t>Storage Virtualization</a:t>
            </a:r>
            <a:r>
              <a:rPr lang="en-US" sz="1000" dirty="0" smtClean="0"/>
              <a:t>, the process of completely abstracting logical storage from physical storage </a:t>
            </a:r>
            <a:endParaRPr lang="en-US" sz="1000" dirty="0" smtClean="0"/>
          </a:p>
          <a:p>
            <a:pPr lvl="1" fontAlgn="auto">
              <a:spcBef>
                <a:spcPts val="0"/>
              </a:spcBef>
              <a:spcAft>
                <a:spcPts val="0"/>
              </a:spcAft>
              <a:defRPr/>
            </a:pPr>
            <a:r>
              <a:rPr lang="en-US" sz="1000" dirty="0" smtClean="0">
                <a:hlinkClick r:id="rId13" tooltip="Channel bonding"/>
              </a:rPr>
              <a:t>Channel bonding</a:t>
            </a:r>
            <a:r>
              <a:rPr lang="en-US" sz="1000" dirty="0" smtClean="0"/>
              <a:t>, the use multiple links combined to work as though they offered a single, higher-bandwidth link </a:t>
            </a:r>
            <a:endParaRPr lang="en-US" sz="1000" dirty="0" smtClean="0"/>
          </a:p>
          <a:p>
            <a:pPr lvl="1" fontAlgn="auto">
              <a:spcBef>
                <a:spcPts val="0"/>
              </a:spcBef>
              <a:spcAft>
                <a:spcPts val="0"/>
              </a:spcAft>
              <a:defRPr/>
            </a:pPr>
            <a:r>
              <a:rPr lang="en-US" sz="1000" dirty="0" smtClean="0">
                <a:hlinkClick r:id="rId14" tooltip="Network virtualization"/>
              </a:rPr>
              <a:t>Network virtualization</a:t>
            </a:r>
            <a:r>
              <a:rPr lang="en-US" sz="1000" dirty="0" smtClean="0"/>
              <a:t>, creation of a virtualized network addressing space within or across network subnets </a:t>
            </a:r>
            <a:endParaRPr lang="en-US" sz="1000" dirty="0" smtClean="0"/>
          </a:p>
          <a:p>
            <a:pPr lvl="1" fontAlgn="auto">
              <a:spcBef>
                <a:spcPts val="0"/>
              </a:spcBef>
              <a:spcAft>
                <a:spcPts val="0"/>
              </a:spcAft>
              <a:defRPr/>
            </a:pPr>
            <a:r>
              <a:rPr lang="en-US" sz="1000" dirty="0" smtClean="0">
                <a:hlinkClick r:id="rId15" tooltip="Computer cluster"/>
              </a:rPr>
              <a:t>Computer clusters</a:t>
            </a:r>
            <a:r>
              <a:rPr lang="en-US" sz="1000" dirty="0" smtClean="0"/>
              <a:t> and </a:t>
            </a:r>
            <a:r>
              <a:rPr lang="en-US" sz="1000" dirty="0" smtClean="0">
                <a:hlinkClick r:id="rId16" tooltip="Grid computing"/>
              </a:rPr>
              <a:t>grid computing</a:t>
            </a:r>
            <a:r>
              <a:rPr lang="en-US" sz="1000" dirty="0" smtClean="0"/>
              <a:t>, the combination of multiple discrete computers into larger </a:t>
            </a:r>
            <a:r>
              <a:rPr lang="en-US" sz="1000" dirty="0" err="1" smtClean="0"/>
              <a:t>metacomputers</a:t>
            </a:r>
            <a:r>
              <a:rPr lang="en-US" sz="1000" dirty="0" smtClean="0"/>
              <a:t> </a:t>
            </a:r>
            <a:endParaRPr lang="en-US" sz="1000" dirty="0" smtClean="0"/>
          </a:p>
          <a:p>
            <a:pPr fontAlgn="auto">
              <a:spcBef>
                <a:spcPts val="0"/>
              </a:spcBef>
              <a:spcAft>
                <a:spcPts val="0"/>
              </a:spcAft>
              <a:defRPr/>
            </a:pPr>
            <a:r>
              <a:rPr lang="en-US" sz="1000" dirty="0" smtClean="0">
                <a:hlinkClick r:id="rId17" tooltip="Application Virtualization"/>
              </a:rPr>
              <a:t>Application Virtualization</a:t>
            </a:r>
            <a:r>
              <a:rPr lang="en-US" sz="1000" dirty="0" smtClean="0"/>
              <a:t>, the hosting of individual applications on alien hardware/software </a:t>
            </a:r>
            <a:endParaRPr lang="en-US" sz="1000" dirty="0" smtClean="0"/>
          </a:p>
          <a:p>
            <a:pPr lvl="1" fontAlgn="auto">
              <a:spcBef>
                <a:spcPts val="0"/>
              </a:spcBef>
              <a:spcAft>
                <a:spcPts val="0"/>
              </a:spcAft>
              <a:defRPr/>
            </a:pPr>
            <a:r>
              <a:rPr lang="en-US" sz="1000" dirty="0" smtClean="0">
                <a:hlinkClick r:id="rId18" tooltip="Portable application"/>
              </a:rPr>
              <a:t>Portable application</a:t>
            </a:r>
            <a:r>
              <a:rPr lang="en-US" sz="1000" dirty="0" smtClean="0"/>
              <a:t> </a:t>
            </a:r>
            <a:endParaRPr lang="en-US" sz="1000" dirty="0" smtClean="0"/>
          </a:p>
          <a:p>
            <a:pPr lvl="1" fontAlgn="auto">
              <a:spcBef>
                <a:spcPts val="0"/>
              </a:spcBef>
              <a:spcAft>
                <a:spcPts val="0"/>
              </a:spcAft>
              <a:defRPr/>
            </a:pPr>
            <a:r>
              <a:rPr lang="en-US" sz="1000" dirty="0" smtClean="0">
                <a:hlinkClick r:id="rId19" tooltip="Cross-platform virtualization"/>
              </a:rPr>
              <a:t>Cross-platform virtualization</a:t>
            </a:r>
            <a:r>
              <a:rPr lang="en-US" sz="1000" dirty="0" smtClean="0"/>
              <a:t> </a:t>
            </a:r>
            <a:endParaRPr lang="en-US" sz="1000" dirty="0" smtClean="0"/>
          </a:p>
          <a:p>
            <a:pPr lvl="1" fontAlgn="auto">
              <a:spcBef>
                <a:spcPts val="0"/>
              </a:spcBef>
              <a:spcAft>
                <a:spcPts val="0"/>
              </a:spcAft>
              <a:defRPr/>
            </a:pPr>
            <a:r>
              <a:rPr lang="en-US" sz="1000" dirty="0" smtClean="0">
                <a:hlinkClick r:id="rId20" tooltip="Emulation"/>
              </a:rPr>
              <a:t>Emulation</a:t>
            </a:r>
            <a:r>
              <a:rPr lang="en-US" sz="1000" dirty="0" smtClean="0"/>
              <a:t> or </a:t>
            </a:r>
            <a:r>
              <a:rPr lang="en-US" sz="1000" dirty="0" smtClean="0">
                <a:hlinkClick r:id="rId21" tooltip="Simulation"/>
              </a:rPr>
              <a:t>simulation</a:t>
            </a:r>
            <a:r>
              <a:rPr lang="en-US" sz="1000" dirty="0" smtClean="0"/>
              <a:t> </a:t>
            </a:r>
            <a:endParaRPr lang="en-US" sz="1000" dirty="0" smtClean="0"/>
          </a:p>
          <a:p>
            <a:pPr lvl="1" fontAlgn="auto">
              <a:spcBef>
                <a:spcPts val="0"/>
              </a:spcBef>
              <a:spcAft>
                <a:spcPts val="0"/>
              </a:spcAft>
              <a:defRPr/>
            </a:pPr>
            <a:r>
              <a:rPr lang="en-US" sz="1000" dirty="0" smtClean="0">
                <a:hlinkClick r:id="rId22" tooltip="Virtualization Development"/>
              </a:rPr>
              <a:t>Virtualization Development</a:t>
            </a:r>
            <a:r>
              <a:rPr lang="en-US" sz="1000" dirty="0" smtClean="0"/>
              <a:t>, further work in this area </a:t>
            </a:r>
            <a:endParaRPr lang="en-US" sz="1000" dirty="0" smtClean="0"/>
          </a:p>
          <a:p>
            <a:pPr fontAlgn="auto">
              <a:spcBef>
                <a:spcPts val="0"/>
              </a:spcBef>
              <a:spcAft>
                <a:spcPts val="0"/>
              </a:spcAft>
              <a:defRPr/>
            </a:pPr>
            <a:r>
              <a:rPr lang="en-US" sz="1000" dirty="0" smtClean="0">
                <a:hlinkClick r:id="rId23" tooltip="Desktop virtualization"/>
              </a:rPr>
              <a:t>Desktop virtualization</a:t>
            </a:r>
            <a:r>
              <a:rPr lang="en-US" sz="1000" dirty="0" smtClean="0"/>
              <a:t>, the remote manipulation of a computer desktop </a:t>
            </a:r>
            <a:endParaRPr lang="en-US" sz="1000" dirty="0" smtClean="0"/>
          </a:p>
          <a:p>
            <a:pPr fontAlgn="auto">
              <a:spcBef>
                <a:spcPts val="0"/>
              </a:spcBef>
              <a:spcAft>
                <a:spcPts val="0"/>
              </a:spcAft>
              <a:defRPr/>
            </a:pPr>
            <a:endParaRPr lang="en-US" sz="1000" dirty="0" smtClean="0"/>
          </a:p>
          <a:p>
            <a:pPr fontAlgn="auto">
              <a:spcBef>
                <a:spcPts val="0"/>
              </a:spcBef>
              <a:spcAft>
                <a:spcPts val="0"/>
              </a:spcAft>
              <a:defRPr/>
            </a:pPr>
            <a:r>
              <a:rPr lang="en-US" sz="1000" b="1" u="sng" dirty="0" smtClean="0"/>
              <a:t>In the past</a:t>
            </a:r>
            <a:endParaRPr lang="en-US" sz="1000" b="1" u="sng" dirty="0" smtClean="0"/>
          </a:p>
          <a:p>
            <a:pPr fontAlgn="auto">
              <a:spcBef>
                <a:spcPts val="0"/>
              </a:spcBef>
              <a:spcAft>
                <a:spcPts val="0"/>
              </a:spcAft>
              <a:defRPr/>
            </a:pPr>
            <a:r>
              <a:rPr lang="en-US" sz="1000" dirty="0" smtClean="0"/>
              <a:t>One operating systems in one machine, so the OS had completely control of the resources in that machine.</a:t>
            </a:r>
            <a:endParaRPr lang="en-US" sz="1000" dirty="0" smtClean="0"/>
          </a:p>
          <a:p>
            <a:pPr fontAlgn="auto">
              <a:spcBef>
                <a:spcPts val="0"/>
              </a:spcBef>
              <a:spcAft>
                <a:spcPts val="0"/>
              </a:spcAft>
              <a:defRPr/>
            </a:pPr>
            <a:endParaRPr lang="en-US" sz="1000" dirty="0" smtClean="0"/>
          </a:p>
          <a:p>
            <a:pPr fontAlgn="auto">
              <a:spcBef>
                <a:spcPts val="0"/>
              </a:spcBef>
              <a:spcAft>
                <a:spcPts val="0"/>
              </a:spcAft>
              <a:defRPr/>
            </a:pPr>
            <a:r>
              <a:rPr lang="en-US" sz="1000" b="1" u="sng" dirty="0" smtClean="0"/>
              <a:t>Virtualization Era</a:t>
            </a:r>
            <a:endParaRPr lang="en-US" sz="1000" b="1" u="sng" dirty="0" smtClean="0"/>
          </a:p>
          <a:p>
            <a:pPr fontAlgn="auto">
              <a:spcBef>
                <a:spcPts val="0"/>
              </a:spcBef>
              <a:spcAft>
                <a:spcPts val="0"/>
              </a:spcAft>
              <a:defRPr/>
            </a:pPr>
            <a:r>
              <a:rPr lang="en-US" sz="1000" dirty="0" smtClean="0"/>
              <a:t>Virtualization is a software layer in between the machine and the operating system. Essentially  what this software layer does is to divide the resources of the machine among all the guest operating systems. The Virtualization Layer is in charge of multiplexing the hardware resources to several operating systems. Each OS has the illusion that it controls the complete hardware but, in fact, the machine can now host a number of operating systems because the virtualization layer makes all the switching behind scenes.</a:t>
            </a:r>
            <a:endParaRPr lang="en-US" sz="1000" dirty="0" smtClean="0"/>
          </a:p>
          <a:p>
            <a:pPr fontAlgn="auto">
              <a:spcBef>
                <a:spcPts val="0"/>
              </a:spcBef>
              <a:spcAft>
                <a:spcPts val="0"/>
              </a:spcAft>
              <a:defRPr/>
            </a:pPr>
            <a:r>
              <a:rPr lang="en-US" sz="1000" dirty="0" smtClean="0"/>
              <a:t>Supporting multiple instances of Operating Systems: Homogeneous or Heterogeneous</a:t>
            </a:r>
            <a:endParaRPr lang="en-US" sz="1000" dirty="0" smtClean="0"/>
          </a:p>
          <a:p>
            <a:pPr lvl="1" fontAlgn="auto">
              <a:spcBef>
                <a:spcPts val="0"/>
              </a:spcBef>
              <a:spcAft>
                <a:spcPts val="0"/>
              </a:spcAft>
              <a:defRPr/>
            </a:pPr>
            <a:r>
              <a:rPr lang="en-US" sz="1000" dirty="0" smtClean="0"/>
              <a:t>One physical machine can host several Linux/Window copies</a:t>
            </a:r>
            <a:endParaRPr lang="en-US" sz="100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CDCEDEE3-1D07-49EB-B03C-F96B358217FF}" type="slidenum">
              <a:rPr lang="en-US" altLang="en-US">
                <a:latin typeface="Arial" panose="020B0604020202020204" pitchFamily="34" charset="0"/>
              </a:rPr>
            </a:fld>
            <a:endParaRPr lang="en-US" altLang="en-US">
              <a:latin typeface="Arial" panose="020B0604020202020204" pitchFamily="34" charset="0"/>
            </a:endParaRPr>
          </a:p>
        </p:txBody>
      </p:sp>
      <p:sp>
        <p:nvSpPr>
          <p:cNvPr id="3215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1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This is an example of a customer that embarked on a large scale server consolidation project. They started with 1000 servers, and after consolidation, ended up with 80 virtualized servers. The hardware cost savings from doing that were close to $6000 per server removed from the datacenter.</a:t>
            </a:r>
            <a:endParaRPr lang="en-US" altLang="en-US" smtClean="0"/>
          </a:p>
          <a:p>
            <a:pPr>
              <a:spcBef>
                <a:spcPct val="0"/>
              </a:spcBef>
            </a:pPr>
            <a:r>
              <a:rPr lang="en-US" altLang="en-US" smtClean="0"/>
              <a:t>Once they removed so many servers from the datacenter, the environmental costs went down as well. For every application they started running in a VM, they saved close to $1700 in power and cooling and $400+ in real estate on 3 yr basis. And it is important to emphasize that these savings are ongoing, not one-off like the hardware savings.</a:t>
            </a:r>
            <a:endParaRPr lang="en-US" altLang="en-US" smtClean="0"/>
          </a:p>
          <a:p>
            <a:pPr>
              <a:spcBef>
                <a:spcPct val="0"/>
              </a:spcBef>
            </a:pPr>
            <a:r>
              <a:rPr lang="en-US" altLang="en-US" smtClean="0"/>
              <a:t>Overall, the company saved more than $8K in 3 yrs for every application that they started running in a VM.</a:t>
            </a:r>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E7FED09D-5085-4E01-9028-D9C6CA2D9520}" type="slidenum">
              <a:rPr lang="en-US" altLang="en-US">
                <a:latin typeface="Arial" panose="020B0604020202020204" pitchFamily="34" charset="0"/>
              </a:rPr>
            </a:fld>
            <a:endParaRPr lang="en-US" altLang="en-US">
              <a:latin typeface="Arial" panose="020B0604020202020204" pitchFamily="34" charset="0"/>
            </a:endParaRPr>
          </a:p>
        </p:txBody>
      </p:sp>
      <p:sp>
        <p:nvSpPr>
          <p:cNvPr id="32256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2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IT is facing many challenges dealing with the wide variety of PCs and devices in their organization.</a:t>
            </a:r>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9BEA4703-7F97-4709-B777-164810D3A280}" type="slidenum">
              <a:rPr lang="en-US" altLang="en-US">
                <a:latin typeface="Arial" panose="020B0604020202020204" pitchFamily="34" charset="0"/>
              </a:rPr>
            </a:fld>
            <a:endParaRPr lang="en-US" altLang="en-US">
              <a:latin typeface="Arial" panose="020B0604020202020204" pitchFamily="34" charset="0"/>
            </a:endParaRPr>
          </a:p>
        </p:txBody>
      </p:sp>
      <p:sp>
        <p:nvSpPr>
          <p:cNvPr id="323587"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35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VMware’s hypervisor for the data center is called “ESX Server”  First launched in 2001, we are now on the third generation at ESX 3, serving over 20,000 enterprise customers.</a:t>
            </a:r>
            <a:endParaRPr lang="en-US" altLang="en-US" smtClean="0"/>
          </a:p>
          <a:p>
            <a:pPr>
              <a:spcBef>
                <a:spcPct val="0"/>
              </a:spcBef>
            </a:pPr>
            <a:r>
              <a:rPr lang="en-US" altLang="en-US" smtClean="0"/>
              <a:t>ESX Server is a bare metal virtualization platform, that is, it sits on top of the server hardware directly and allows partitioning of the underlying CPU, memory, network and storage resources between virtual machines that sit on top of it. </a:t>
            </a:r>
            <a:endParaRPr lang="en-US" altLang="en-US" smtClean="0"/>
          </a:p>
          <a:p>
            <a:pPr>
              <a:spcBef>
                <a:spcPct val="0"/>
              </a:spcBef>
            </a:pPr>
            <a:r>
              <a:rPr lang="en-US" altLang="en-US" smtClean="0"/>
              <a:t>This hypervisor layer is an important choice to make especially because when you consolidate several servers onto a single one with many virtual machines, the hypervisor layer needs to be sturdy and reliable.</a:t>
            </a:r>
            <a:endParaRPr lang="en-US" altLang="en-US" smtClean="0"/>
          </a:p>
          <a:p>
            <a:pPr>
              <a:spcBef>
                <a:spcPct val="0"/>
              </a:spcBef>
            </a:pPr>
            <a:endParaRPr lang="en-US" altLang="en-US" smtClean="0"/>
          </a:p>
          <a:p>
            <a:pPr>
              <a:spcBef>
                <a:spcPct val="0"/>
              </a:spcBef>
            </a:pPr>
            <a:r>
              <a:rPr lang="en-US" altLang="en-US" smtClean="0"/>
              <a:t>What are some of the key things to look for in a hypervisor?</a:t>
            </a:r>
            <a:endParaRPr lang="en-US" altLang="en-US" b="1" smtClean="0"/>
          </a:p>
          <a:p>
            <a:pPr>
              <a:spcBef>
                <a:spcPct val="0"/>
              </a:spcBef>
            </a:pPr>
            <a:r>
              <a:rPr lang="en-US" altLang="en-US" b="1" smtClean="0"/>
              <a:t>&lt;CLICK&gt;</a:t>
            </a:r>
            <a:endParaRPr lang="en-US" altLang="en-US" b="1" smtClean="0"/>
          </a:p>
          <a:p>
            <a:pPr>
              <a:spcBef>
                <a:spcPct val="0"/>
              </a:spcBef>
            </a:pPr>
            <a:r>
              <a:rPr lang="en-US" altLang="en-US" b="1" smtClean="0"/>
              <a:t>Performance: Bare metal hypervisor architecture near native performance. ESX Server allows consolidation ratios of 10:1, 20:1 and sometimes as high as 30:1. Customers report that most people don’t even realize they are running virtualized. This is a testament to how solid the performance of the hypervisor is.</a:t>
            </a:r>
            <a:endParaRPr lang="en-US" altLang="en-US" b="1" smtClean="0"/>
          </a:p>
          <a:p>
            <a:pPr>
              <a:spcBef>
                <a:spcPct val="0"/>
              </a:spcBef>
            </a:pPr>
            <a:endParaRPr lang="en-US" altLang="en-US" b="1" smtClean="0"/>
          </a:p>
          <a:p>
            <a:pPr>
              <a:spcBef>
                <a:spcPct val="0"/>
              </a:spcBef>
            </a:pPr>
            <a:r>
              <a:rPr lang="en-US" altLang="en-US" b="1" smtClean="0"/>
              <a:t>Stability: &gt;3 years of uptime at a customer, 86% of customers use in production, 43% standardize on VMs</a:t>
            </a:r>
            <a:endParaRPr lang="en-US" altLang="en-US" b="1" smtClean="0"/>
          </a:p>
          <a:p>
            <a:pPr>
              <a:spcBef>
                <a:spcPct val="0"/>
              </a:spcBef>
            </a:pPr>
            <a:endParaRPr lang="en-US" altLang="en-US" b="1" smtClean="0"/>
          </a:p>
          <a:p>
            <a:pPr>
              <a:spcBef>
                <a:spcPct val="0"/>
              </a:spcBef>
            </a:pPr>
            <a:r>
              <a:rPr lang="en-US" altLang="en-US" b="1" smtClean="0"/>
              <a:t>Scalability: The hypervisor needs to scale to meet workload requirements – ESX Server supports 4 way VSMP(running VMs with as many as 4 CPUs assigned to them), 64GB RAM, support for 64-bit Guest operating systems and supports servers with upto 128 GB of physical memory.</a:t>
            </a:r>
            <a:endParaRPr lang="en-US" altLang="en-US" b="1" smtClean="0"/>
          </a:p>
          <a:p>
            <a:pPr>
              <a:spcBef>
                <a:spcPct val="0"/>
              </a:spcBef>
            </a:pPr>
            <a:endParaRPr lang="en-US" altLang="en-US" b="1" smtClean="0"/>
          </a:p>
          <a:p>
            <a:pPr>
              <a:spcBef>
                <a:spcPct val="0"/>
              </a:spcBef>
            </a:pPr>
            <a:r>
              <a:rPr lang="en-US" altLang="en-US" b="1" smtClean="0"/>
              <a:t>Cross-platform support: HW agnostic, widest guest OS support including windows (multi-generations), linux, solaris x86, novell</a:t>
            </a:r>
            <a:endParaRPr lang="en-US" altLang="en-US" b="1" smtClean="0"/>
          </a:p>
          <a:p>
            <a:pPr>
              <a:spcBef>
                <a:spcPct val="0"/>
              </a:spcBef>
            </a:pPr>
            <a:endParaRPr lang="en-US" altLang="en-US" b="1" smtClean="0"/>
          </a:p>
          <a:p>
            <a:pPr>
              <a:spcBef>
                <a:spcPct val="0"/>
              </a:spcBef>
            </a:pPr>
            <a:endParaRPr lang="en-US" altLang="en-US" b="1"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E8193AF1-7105-4EE4-8267-EEF52F3E6869}" type="slidenum">
              <a:rPr lang="en-US" altLang="en-US">
                <a:latin typeface="Arial" panose="020B0604020202020204" pitchFamily="34" charset="0"/>
              </a:rPr>
            </a:fld>
            <a:endParaRPr lang="en-US" altLang="en-US">
              <a:latin typeface="Arial" panose="020B0604020202020204" pitchFamily="34" charset="0"/>
            </a:endParaRPr>
          </a:p>
        </p:txBody>
      </p:sp>
      <p:sp>
        <p:nvSpPr>
          <p:cNvPr id="324611" name="Rectangle 2"/>
          <p:cNvSpPr>
            <a:spLocks noGrp="1" noRot="1" noChangeAspect="1" noChangeArrowheads="1" noTextEdit="1"/>
          </p:cNvSpPr>
          <p:nvPr>
            <p:ph type="sldImg"/>
          </p:nvPr>
        </p:nvSpPr>
        <p:spPr bwMode="auto">
          <a:xfrm>
            <a:off x="1135063" y="674688"/>
            <a:ext cx="4605337"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4612" name="Rectangle 3"/>
          <p:cNvSpPr>
            <a:spLocks noGrp="1" noChangeArrowheads="1"/>
          </p:cNvSpPr>
          <p:nvPr>
            <p:ph type="body" idx="1"/>
          </p:nvPr>
        </p:nvSpPr>
        <p:spPr bwMode="auto">
          <a:xfrm>
            <a:off x="896938" y="4354513"/>
            <a:ext cx="5076825" cy="4125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b="1" smtClean="0"/>
              <a:t>Believe it or not</a:t>
            </a:r>
            <a:endParaRPr lang="en-US" altLang="en-US" b="1" smtClean="0"/>
          </a:p>
          <a:p>
            <a:pPr>
              <a:spcBef>
                <a:spcPct val="0"/>
              </a:spcBef>
            </a:pPr>
            <a:r>
              <a:rPr lang="en-US" altLang="en-US" b="1" smtClean="0"/>
              <a:t>Potential problems are diagnosed as soon as they start occurring and preventive medicine is administered. i.e. as soon as an application starts experiencing increased load, and is consequently starved for resources, and before it has hit serious performance issues, DRS detects that event, and provides more resources to that virtual machine. This is the self-adjusting, self optimizing datacenter. Normally sys admins would learn about such problems when their phones start ringing off the hook because a major application is down.</a:t>
            </a:r>
            <a:endParaRPr lang="en-US" altLang="en-US" b="1" smtClean="0"/>
          </a:p>
          <a:p>
            <a:pPr>
              <a:spcBef>
                <a:spcPct val="0"/>
              </a:spcBef>
            </a:pPr>
            <a:r>
              <a:rPr lang="en-US" altLang="en-US" b="1" smtClean="0"/>
              <a:t>You can allocate your available resources depending on the value of the applications they support. Not all applications are created equal – some are more important than the others. With DRS you can ensure that the important applications always take precedence if there is competition for resources. </a:t>
            </a:r>
            <a:endParaRPr lang="en-US" altLang="en-US" b="1" smtClean="0"/>
          </a:p>
          <a:p>
            <a:pPr>
              <a:spcBef>
                <a:spcPct val="0"/>
              </a:spcBef>
            </a:pPr>
            <a:endParaRPr lang="en-US" altLang="en-US" b="1" smtClean="0"/>
          </a:p>
          <a:p>
            <a:pPr>
              <a:spcBef>
                <a:spcPct val="0"/>
              </a:spcBef>
            </a:pPr>
            <a:endParaRPr lang="en-US" altLang="en-US" smtClean="0"/>
          </a:p>
          <a:p>
            <a:pPr>
              <a:spcBef>
                <a:spcPct val="0"/>
              </a:spcBef>
            </a:pPr>
            <a:endParaRPr lang="en-US" altLang="en-US" smtClean="0"/>
          </a:p>
          <a:p>
            <a:pPr>
              <a:spcBef>
                <a:spcPct val="0"/>
              </a:spcBef>
            </a:pPr>
            <a:r>
              <a:rPr lang="en-US" altLang="en-US" smtClean="0"/>
              <a:t>VMware® Distributed Resource Scheduler (DRS) dynamically allocates and balances computing capacity across a collection of hardware resources aggregated into logical resource pools. VMware DRS continuously monitors utilization across resource pools and intelligently allocates available resources among the virtual machines based on pre-defined rules that reflect business needs and changing priorities. When a virtual machine experiences an increased load, VMware DRS automatically allocates additional resources by redistributing virtual machines among the physical servers within the network. VMware DRS allows IT organizations to:</a:t>
            </a:r>
            <a:endParaRPr lang="en-US" altLang="en-US" smtClean="0"/>
          </a:p>
          <a:p>
            <a:pPr>
              <a:spcBef>
                <a:spcPct val="0"/>
              </a:spcBef>
            </a:pPr>
            <a:r>
              <a:rPr lang="en-US" altLang="en-US" smtClean="0"/>
              <a:t>Prioritize resources to the highest value applications in order to align resources with business goals.</a:t>
            </a:r>
            <a:endParaRPr lang="en-US" altLang="en-US" smtClean="0"/>
          </a:p>
          <a:p>
            <a:pPr>
              <a:spcBef>
                <a:spcPct val="0"/>
              </a:spcBef>
            </a:pPr>
            <a:r>
              <a:rPr lang="en-US" altLang="en-US" smtClean="0"/>
              <a:t>Optimize hardware utilization automatically and continuously to respond to changing conditions.</a:t>
            </a:r>
            <a:endParaRPr lang="en-US" altLang="en-US" smtClean="0"/>
          </a:p>
          <a:p>
            <a:pPr>
              <a:spcBef>
                <a:spcPct val="0"/>
              </a:spcBef>
            </a:pPr>
            <a:r>
              <a:rPr lang="en-US" altLang="en-US" smtClean="0"/>
              <a:t>Provide dedicated (virtual) infrastructure to business units while giving central IT complete control over hardware.</a:t>
            </a:r>
            <a:endParaRPr lang="en-US" altLang="en-US" smtClean="0"/>
          </a:p>
          <a:p>
            <a:pPr>
              <a:spcBef>
                <a:spcPct val="0"/>
              </a:spcBef>
            </a:pPr>
            <a:r>
              <a:rPr lang="en-US" altLang="en-US" smtClean="0"/>
              <a:t>Conduct zero-downtime server maintenance</a:t>
            </a:r>
            <a:endParaRPr lang="en-US" altLang="en-US" smtClean="0"/>
          </a:p>
          <a:p>
            <a:pPr>
              <a:spcBef>
                <a:spcPct val="0"/>
              </a:spcBef>
            </a:pPr>
            <a:r>
              <a:rPr lang="en-US" altLang="en-US" b="1" smtClean="0"/>
              <a:t>How does VMware DRS work?</a:t>
            </a:r>
            <a:endParaRPr lang="en-US" altLang="en-US" b="1" smtClean="0"/>
          </a:p>
          <a:p>
            <a:pPr>
              <a:spcBef>
                <a:spcPct val="0"/>
              </a:spcBef>
            </a:pPr>
            <a:r>
              <a:rPr lang="en-US" altLang="en-US" smtClean="0"/>
              <a:t>VMware DRS dynamically allocates and balances computing capacity across collections of hardware resources aggregated into logical resource pools. VMware DRS continuously monitors utilization across the resource pools and intelligently allocates available resources among virtual machines. </a:t>
            </a:r>
            <a:endParaRPr lang="en-US" altLang="en-US" smtClean="0"/>
          </a:p>
          <a:p>
            <a:pPr>
              <a:spcBef>
                <a:spcPct val="0"/>
              </a:spcBef>
            </a:pPr>
            <a:r>
              <a:rPr lang="en-US" altLang="en-US" smtClean="0"/>
              <a:t>VMware DRS allows users to define the rules and policies how virtual machines share resources and how these resources are prioritized among multiple virtual machines.  When a virtual machine experiences increased load, VMware DRS first evaluates its priority against the established resource allocation rules and policies, and if justified, allocates additional resource. .Additional resources are allocated to the virtual machine by either migrating it to another server with more available resources or by making more “space” for it on the same server by migrating other virtual machines to different servers..</a:t>
            </a:r>
            <a:endParaRPr lang="en-US" altLang="en-US" smtClean="0"/>
          </a:p>
          <a:p>
            <a:pPr>
              <a:spcBef>
                <a:spcPct val="0"/>
              </a:spcBef>
            </a:pPr>
            <a:r>
              <a:rPr lang="en-US" altLang="en-US" smtClean="0"/>
              <a:t>VMware DRS can be configured to operate in automatic or manual mode. In automatic mode, it migrates virtual machines to the most appropriate physical servers. The live migration of the virtual machines to the different physical server is executed completely transparent to end-users though VMware VMotion. In manual mode, VMware DRS provides a recommendation for optimal placement of virtual machines, and leaves it to the system administrator to decide whether to make the change. </a:t>
            </a:r>
            <a:endParaRPr lang="en-US" altLang="en-US" smtClean="0"/>
          </a:p>
          <a:p>
            <a:pPr>
              <a:spcBef>
                <a:spcPct val="0"/>
              </a:spcBef>
            </a:pPr>
            <a:r>
              <a:rPr lang="en-US" altLang="en-US" smtClean="0"/>
              <a:t>Flexible hierarchical organization of resource pools allows administrators to match available IT resources to the needs of the business organization. Individual business units can receive dedicated IT resources while still benefiting from the efficiency of resource pooling.  Robust access privileges make it possible to delegate routine infrastructure tasks for a business unit resource pool to a business unit administrator. </a:t>
            </a:r>
            <a:endParaRPr lang="en-US" altLang="en-US" smtClean="0"/>
          </a:p>
          <a:p>
            <a:pPr>
              <a:spcBef>
                <a:spcPct val="0"/>
              </a:spcBef>
            </a:pPr>
            <a:r>
              <a:rPr lang="en-US" altLang="en-US" smtClean="0"/>
              <a:t>VMware DRS optimizes IT environments to align resources with business goals while ensuring flexibility and efficient utilization of hardware resources. </a:t>
            </a:r>
            <a:endParaRPr lang="en-US" altLang="en-US" b="1" smtClean="0"/>
          </a:p>
          <a:p>
            <a:pPr>
              <a:spcBef>
                <a:spcPct val="0"/>
              </a:spcBef>
            </a:pPr>
            <a:r>
              <a:rPr lang="en-US" altLang="en-US" b="1" smtClean="0"/>
              <a:t>How Is VMware DRS Used in the Enterprise?</a:t>
            </a:r>
            <a:endParaRPr lang="en-US" altLang="en-US" b="1" smtClean="0"/>
          </a:p>
          <a:p>
            <a:pPr>
              <a:spcBef>
                <a:spcPct val="0"/>
              </a:spcBef>
            </a:pPr>
            <a:r>
              <a:rPr lang="en-US" altLang="en-US" b="1" smtClean="0"/>
              <a:t>Align IT resources with business priorities</a:t>
            </a:r>
            <a:r>
              <a:rPr lang="en-US" altLang="en-US" smtClean="0"/>
              <a:t>. Define rules and policies how resources are prioritized among virtual machines.  VMware DRS dynamically and intelligently allocates IT resources to the highest priority virtual machines to ensure optimal alignment between business and IT.</a:t>
            </a:r>
            <a:endParaRPr lang="en-US" altLang="en-US" b="1" smtClean="0"/>
          </a:p>
          <a:p>
            <a:pPr>
              <a:spcBef>
                <a:spcPct val="0"/>
              </a:spcBef>
            </a:pPr>
            <a:r>
              <a:rPr lang="en-US" altLang="en-US" b="1" smtClean="0"/>
              <a:t>Guarantee IT autonomy and service levels to business organizations. </a:t>
            </a:r>
            <a:r>
              <a:rPr lang="en-US" altLang="en-US" smtClean="0"/>
              <a:t> Provide dedicated IT infrastructure to business units while still profiting from higher hardware utilization through resource pooling.  </a:t>
            </a:r>
            <a:endParaRPr lang="en-US" altLang="en-US" b="1" smtClean="0"/>
          </a:p>
          <a:p>
            <a:pPr>
              <a:spcBef>
                <a:spcPct val="0"/>
              </a:spcBef>
            </a:pPr>
            <a:r>
              <a:rPr lang="en-US" altLang="en-US" b="1" smtClean="0"/>
              <a:t>Dramatically increase system administrator productivity</a:t>
            </a:r>
            <a:r>
              <a:rPr lang="en-US" altLang="en-US" smtClean="0"/>
              <a:t>. Enable a single system administrator to monitor and effectively manage a large pool of infrastructure resources.</a:t>
            </a:r>
            <a:endParaRPr lang="en-US" altLang="en-US" b="1" smtClean="0"/>
          </a:p>
          <a:p>
            <a:pPr>
              <a:spcBef>
                <a:spcPct val="0"/>
              </a:spcBef>
            </a:pPr>
            <a:r>
              <a:rPr lang="en-US" altLang="en-US" b="1" smtClean="0"/>
              <a:t>Automate hardware maintenance. </a:t>
            </a:r>
            <a:r>
              <a:rPr lang="en-US" altLang="en-US" smtClean="0"/>
              <a:t> Place a physical server in maintenance mode and VMware DRS will automatically migrate all virtual machines to other physical servers, allowing server maintenance with zero downtime. </a:t>
            </a:r>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330B858C-1E7F-47BB-BEC0-48F97464735B}" type="slidenum">
              <a:rPr lang="en-US" altLang="en-US">
                <a:latin typeface="Arial" panose="020B0604020202020204" pitchFamily="34" charset="0"/>
              </a:rPr>
            </a:fld>
            <a:endParaRPr lang="en-US" altLang="en-US">
              <a:latin typeface="Arial" panose="020B0604020202020204" pitchFamily="34" charset="0"/>
            </a:endParaRPr>
          </a:p>
        </p:txBody>
      </p:sp>
      <p:sp>
        <p:nvSpPr>
          <p:cNvPr id="32563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56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Now let’s take a very specific look comparing the provisioning activity in the virtual versus physical world.  </a:t>
            </a:r>
            <a:endParaRPr lang="en-US" altLang="en-US" smtClean="0"/>
          </a:p>
          <a:p>
            <a:pPr>
              <a:spcBef>
                <a:spcPct val="0"/>
              </a:spcBef>
            </a:pPr>
            <a:endParaRPr lang="en-US" altLang="en-US" smtClean="0"/>
          </a:p>
          <a:p>
            <a:pPr>
              <a:spcBef>
                <a:spcPct val="0"/>
              </a:spcBef>
            </a:pPr>
            <a:r>
              <a:rPr lang="en-US" altLang="en-US" smtClean="0"/>
              <a:t>In the physical world, you have to procure and configure the hardware.   This is an activity that can takes weeks if you need to order a new system.  Then you go through the process of configuring the OS, networking, and applications.  All together, this could be 20-40 hours of actual work, plus 4-6 weeks of time from start to finish.</a:t>
            </a:r>
            <a:endParaRPr lang="en-US" altLang="en-US" smtClean="0"/>
          </a:p>
          <a:p>
            <a:pPr>
              <a:spcBef>
                <a:spcPct val="0"/>
              </a:spcBef>
            </a:pPr>
            <a:endParaRPr lang="en-US" altLang="en-US" smtClean="0"/>
          </a:p>
          <a:p>
            <a:pPr>
              <a:spcBef>
                <a:spcPct val="0"/>
              </a:spcBef>
            </a:pPr>
            <a:r>
              <a:rPr lang="en-US" altLang="en-US" smtClean="0"/>
              <a:t>By contrast, deploying a VM from a template takes minutes.  Including configuration, you’re typically talking about &lt;1 hour of actual work.  Integrating into the typical IT procurement and approval process, and most likely you’re still only talking about 1 or 2 days.</a:t>
            </a:r>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989B5294-620B-4AB0-A793-A53F1BDFB6F9}" type="slidenum">
              <a:rPr lang="en-US" altLang="en-US">
                <a:latin typeface="Arial" panose="020B0604020202020204" pitchFamily="34" charset="0"/>
              </a:rPr>
            </a:fld>
            <a:endParaRPr lang="en-US" altLang="en-US">
              <a:latin typeface="Arial" panose="020B0604020202020204" pitchFamily="34" charset="0"/>
            </a:endParaRPr>
          </a:p>
        </p:txBody>
      </p:sp>
      <p:sp>
        <p:nvSpPr>
          <p:cNvPr id="32665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66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228600" indent="-228600">
              <a:spcBef>
                <a:spcPct val="0"/>
              </a:spcBef>
            </a:pPr>
            <a:r>
              <a:rPr lang="en-US" altLang="en-US" smtClean="0"/>
              <a:t>This makes it extremely easy to get started with virtualization.  It’s as easy as:</a:t>
            </a:r>
            <a:endParaRPr lang="en-US" altLang="en-US" smtClean="0"/>
          </a:p>
          <a:p>
            <a:pPr marL="228600" indent="-228600">
              <a:spcBef>
                <a:spcPct val="0"/>
              </a:spcBef>
              <a:buFontTx/>
              <a:buAutoNum type="arabicParenR"/>
            </a:pPr>
            <a:r>
              <a:rPr lang="en-US" altLang="en-US" smtClean="0"/>
              <a:t>Plug in your server and boot directly into the hypervisor</a:t>
            </a:r>
            <a:endParaRPr lang="en-US" altLang="en-US" smtClean="0"/>
          </a:p>
          <a:p>
            <a:pPr marL="228600" indent="-228600">
              <a:spcBef>
                <a:spcPct val="0"/>
              </a:spcBef>
              <a:buFontTx/>
              <a:buAutoNum type="arabicParenR"/>
            </a:pPr>
            <a:r>
              <a:rPr lang="en-US" altLang="en-US" smtClean="0"/>
              <a:t>Do some minimal configuration</a:t>
            </a:r>
            <a:endParaRPr lang="en-US" altLang="en-US" smtClean="0"/>
          </a:p>
          <a:p>
            <a:pPr marL="228600" indent="-228600">
              <a:spcBef>
                <a:spcPct val="0"/>
              </a:spcBef>
              <a:buFontTx/>
              <a:buAutoNum type="arabicParenR"/>
            </a:pPr>
            <a:r>
              <a:rPr lang="en-US" altLang="en-US" smtClean="0"/>
              <a:t>Manage the server remotely and start running VMs within minutes</a:t>
            </a:r>
            <a:endParaRPr lang="en-US" altLang="en-US" smtClean="0"/>
          </a:p>
          <a:p>
            <a:pPr marL="228600" indent="-228600">
              <a:spcBef>
                <a:spcPct val="0"/>
              </a:spcBef>
              <a:buFontTx/>
              <a:buAutoNum type="arabicParenR"/>
            </a:pPr>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9DA6E8A3-E596-48CD-8A16-B9B258286F07}" type="slidenum">
              <a:rPr lang="en-US" altLang="en-US">
                <a:latin typeface="Arial" panose="020B0604020202020204" pitchFamily="34" charset="0"/>
              </a:rPr>
            </a:fld>
            <a:endParaRPr lang="en-US" altLang="en-US">
              <a:latin typeface="Arial" panose="020B0604020202020204" pitchFamily="34" charset="0"/>
            </a:endParaRPr>
          </a:p>
        </p:txBody>
      </p:sp>
      <p:sp>
        <p:nvSpPr>
          <p:cNvPr id="327683" name="Rectangle 2"/>
          <p:cNvSpPr>
            <a:spLocks noGrp="1" noRot="1" noChangeAspect="1" noChangeArrowheads="1" noTextEdit="1"/>
          </p:cNvSpPr>
          <p:nvPr>
            <p:ph type="sldImg"/>
          </p:nvPr>
        </p:nvSpPr>
        <p:spPr bwMode="auto">
          <a:xfrm>
            <a:off x="1133475" y="676275"/>
            <a:ext cx="4603750" cy="3452813"/>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684" name="Rectangle 3"/>
          <p:cNvSpPr>
            <a:spLocks noGrp="1" noChangeArrowheads="1"/>
          </p:cNvSpPr>
          <p:nvPr>
            <p:ph type="body" idx="1"/>
          </p:nvPr>
        </p:nvSpPr>
        <p:spPr bwMode="auto">
          <a:xfrm>
            <a:off x="896938" y="4354513"/>
            <a:ext cx="5076825" cy="41259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spcAft>
                <a:spcPct val="10000"/>
              </a:spcAft>
              <a:buSzPct val="80000"/>
            </a:pPr>
            <a:r>
              <a:rPr lang="en-US" altLang="en-US" sz="1000" smtClean="0"/>
              <a:t>Starting with mobility, VMware’s VMotion permits the live migration of virtual machines from one physical server to another, with zero downtime.  The key is, users see no service interruption.  From their perspective, and from the VM’s perspective, NOTHING has happened.  But behind the scenes, the application is now running on a completely different server.</a:t>
            </a:r>
            <a:endParaRPr lang="en-US" altLang="en-US" sz="1000" smtClean="0"/>
          </a:p>
          <a:p>
            <a:pPr>
              <a:spcBef>
                <a:spcPct val="0"/>
              </a:spcBef>
              <a:spcAft>
                <a:spcPct val="10000"/>
              </a:spcAft>
              <a:buSzPct val="80000"/>
            </a:pPr>
            <a:endParaRPr lang="en-US" altLang="en-US" sz="1000" smtClean="0"/>
          </a:p>
          <a:p>
            <a:pPr>
              <a:spcBef>
                <a:spcPct val="0"/>
              </a:spcBef>
              <a:spcAft>
                <a:spcPct val="10000"/>
              </a:spcAft>
              <a:buSzPct val="80000"/>
            </a:pPr>
            <a:r>
              <a:rPr lang="en-US" altLang="en-US" sz="1000" smtClean="0"/>
              <a:t>Key Points:</a:t>
            </a:r>
            <a:endParaRPr lang="en-US" altLang="en-US" sz="1000" smtClean="0"/>
          </a:p>
          <a:p>
            <a:pPr>
              <a:spcBef>
                <a:spcPct val="0"/>
              </a:spcBef>
              <a:spcAft>
                <a:spcPct val="10000"/>
              </a:spcAft>
              <a:buSzPct val="80000"/>
            </a:pPr>
            <a:r>
              <a:rPr lang="en-US" altLang="en-US" sz="1000" b="1" smtClean="0"/>
              <a:t>One of our most popular products</a:t>
            </a:r>
            <a:endParaRPr lang="en-US" altLang="en-US" sz="1000" b="1" smtClean="0"/>
          </a:p>
          <a:p>
            <a:pPr>
              <a:spcBef>
                <a:spcPct val="0"/>
              </a:spcBef>
              <a:spcAft>
                <a:spcPct val="10000"/>
              </a:spcAft>
              <a:buSzPct val="80000"/>
            </a:pPr>
            <a:r>
              <a:rPr lang="en-US" altLang="en-US" sz="1000" b="1" smtClean="0"/>
              <a:t>Move VMs between ESX servers with ZERO downtime</a:t>
            </a:r>
            <a:endParaRPr lang="en-US" altLang="en-US" sz="1000" b="1" smtClean="0"/>
          </a:p>
          <a:p>
            <a:pPr>
              <a:spcBef>
                <a:spcPct val="0"/>
              </a:spcBef>
              <a:spcAft>
                <a:spcPct val="10000"/>
              </a:spcAft>
              <a:buSzPct val="80000"/>
            </a:pPr>
            <a:r>
              <a:rPr lang="en-US" altLang="en-US" sz="1000" b="1" smtClean="0"/>
              <a:t>End users don’t see any service interruption</a:t>
            </a:r>
            <a:endParaRPr lang="en-US" altLang="en-US" sz="1000" b="1" smtClean="0"/>
          </a:p>
          <a:p>
            <a:pPr>
              <a:spcBef>
                <a:spcPct val="0"/>
              </a:spcBef>
              <a:spcAft>
                <a:spcPct val="10000"/>
              </a:spcAft>
              <a:buSzPct val="80000"/>
            </a:pPr>
            <a:r>
              <a:rPr lang="en-US" altLang="en-US" sz="1000" b="1" smtClean="0"/>
              <a:t>Neither users nor the application / VM know it’s been moved</a:t>
            </a:r>
            <a:endParaRPr lang="en-US" altLang="en-US" sz="1000" b="1" smtClean="0"/>
          </a:p>
          <a:p>
            <a:pPr>
              <a:spcBef>
                <a:spcPct val="0"/>
              </a:spcBef>
              <a:spcAft>
                <a:spcPct val="10000"/>
              </a:spcAft>
              <a:buSzPct val="80000"/>
            </a:pPr>
            <a:r>
              <a:rPr lang="en-US" altLang="en-US" sz="1000" b="1" smtClean="0"/>
              <a:t>Example use case (of many!):</a:t>
            </a:r>
            <a:endParaRPr lang="en-US" altLang="en-US" sz="1000" b="1" smtClean="0"/>
          </a:p>
          <a:p>
            <a:pPr lvl="1">
              <a:spcBef>
                <a:spcPct val="0"/>
              </a:spcBef>
              <a:spcAft>
                <a:spcPct val="10000"/>
              </a:spcAft>
              <a:buSzPct val="80000"/>
            </a:pPr>
            <a:r>
              <a:rPr lang="en-US" altLang="en-US" sz="1000" smtClean="0"/>
              <a:t>Financial application at end of month that requires additional resources.</a:t>
            </a:r>
            <a:endParaRPr lang="en-US" altLang="en-US" sz="1000" b="1" smtClean="0"/>
          </a:p>
          <a:p>
            <a:pPr>
              <a:spcBef>
                <a:spcPct val="0"/>
              </a:spcBef>
              <a:spcAft>
                <a:spcPct val="10000"/>
              </a:spcAft>
              <a:buSzPct val="80000"/>
            </a:pPr>
            <a:endParaRPr lang="en-US" altLang="en-US" sz="1000" b="1" smtClean="0"/>
          </a:p>
          <a:p>
            <a:pPr>
              <a:spcBef>
                <a:spcPct val="0"/>
              </a:spcBef>
              <a:spcAft>
                <a:spcPct val="10000"/>
              </a:spcAft>
              <a:buSzPct val="80000"/>
            </a:pPr>
            <a:endParaRPr lang="en-US" altLang="en-US" sz="1000" b="1" smtClean="0"/>
          </a:p>
          <a:p>
            <a:pPr>
              <a:spcBef>
                <a:spcPct val="0"/>
              </a:spcBef>
              <a:spcAft>
                <a:spcPct val="10000"/>
              </a:spcAft>
              <a:buSzPct val="80000"/>
            </a:pPr>
            <a:endParaRPr lang="en-US" altLang="en-US" smtClean="0"/>
          </a:p>
          <a:p>
            <a:pPr lvl="1">
              <a:spcBef>
                <a:spcPct val="0"/>
              </a:spcBef>
              <a:spcAft>
                <a:spcPct val="10000"/>
              </a:spcAft>
              <a:buClr>
                <a:schemeClr val="tx2"/>
              </a:buClr>
              <a:buSzPct val="80000"/>
            </a:pPr>
            <a:r>
              <a:rPr lang="en-US" altLang="en-US" smtClean="0"/>
              <a:t>Supported on Fibre Channel and iSCSI SAN and NAS</a:t>
            </a:r>
            <a:endParaRPr lang="en-US" altLang="en-US" smtClean="0"/>
          </a:p>
          <a:p>
            <a:pPr>
              <a:spcBef>
                <a:spcPct val="0"/>
              </a:spcBef>
            </a:pPr>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60DCF791-144C-406B-89AF-41CB9DEFA2C7}" type="slidenum">
              <a:rPr lang="en-US" altLang="en-US">
                <a:latin typeface="Arial" panose="020B0604020202020204" pitchFamily="34" charset="0"/>
              </a:rPr>
            </a:fld>
            <a:endParaRPr lang="en-US" altLang="en-US">
              <a:latin typeface="Arial" panose="020B0604020202020204" pitchFamily="34" charset="0"/>
            </a:endParaRPr>
          </a:p>
        </p:txBody>
      </p:sp>
      <p:sp>
        <p:nvSpPr>
          <p:cNvPr id="328707" name="Rectangle 2"/>
          <p:cNvSpPr>
            <a:spLocks noGrp="1" noRot="1" noChangeAspect="1" noChangeArrowheads="1" noTextEdit="1"/>
          </p:cNvSpPr>
          <p:nvPr>
            <p:ph type="sldImg"/>
          </p:nvPr>
        </p:nvSpPr>
        <p:spPr bwMode="auto">
          <a:xfrm>
            <a:off x="1136650" y="674688"/>
            <a:ext cx="4603750" cy="3452812"/>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8708" name="Rectangle 3"/>
          <p:cNvSpPr>
            <a:spLocks noGrp="1" noChangeArrowheads="1"/>
          </p:cNvSpPr>
          <p:nvPr>
            <p:ph type="body" idx="1"/>
          </p:nvPr>
        </p:nvSpPr>
        <p:spPr bwMode="auto">
          <a:xfrm>
            <a:off x="896938" y="4352925"/>
            <a:ext cx="5076825" cy="4127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VMotion thus provides the foundation for VMware Distributed Resource Scheduler or DRS.  DRS analyzes a cluster of ESX hosts to determine virtual machine resource needs and priorities and migrates VMs as necessary to optimally load balance the system.</a:t>
            </a:r>
            <a:endParaRPr lang="en-US" altLang="en-US" smtClean="0"/>
          </a:p>
          <a:p>
            <a:pPr>
              <a:spcBef>
                <a:spcPct val="0"/>
              </a:spcBef>
            </a:pPr>
            <a:endParaRPr lang="en-US" altLang="en-US" smtClean="0"/>
          </a:p>
          <a:p>
            <a:pPr>
              <a:spcBef>
                <a:spcPct val="0"/>
              </a:spcBef>
            </a:pPr>
            <a:r>
              <a:rPr lang="en-US" altLang="en-US" smtClean="0"/>
              <a:t>Thus, a financial application used for closing out the books might need computing capacity just one day a month.  DRS will recognize the increase in demand, and reassign other workloads to ensure resource requirements are met.  Again, users are not impacted or even aware of any of this.</a:t>
            </a:r>
            <a:endParaRPr lang="en-US" altLang="en-US" smtClean="0"/>
          </a:p>
          <a:p>
            <a:pPr>
              <a:spcBef>
                <a:spcPct val="0"/>
              </a:spcBef>
            </a:pPr>
            <a:endParaRPr lang="en-US" altLang="en-US" smtClean="0"/>
          </a:p>
          <a:p>
            <a:pPr>
              <a:spcBef>
                <a:spcPct val="0"/>
              </a:spcBef>
            </a:pPr>
            <a:r>
              <a:rPr lang="en-US" altLang="en-US" smtClean="0"/>
              <a:t>From a business perspective, IT can now ask business partners to specifically assign priorities and service levels to specific applications, and allow the infrastructure itself to meet those service levels.</a:t>
            </a:r>
            <a:endParaRPr lang="en-US" altLang="en-US" smtClean="0"/>
          </a:p>
          <a:p>
            <a:pPr>
              <a:spcBef>
                <a:spcPct val="0"/>
              </a:spcBef>
            </a:pPr>
            <a:endParaRPr lang="en-US" altLang="en-US" smtClean="0"/>
          </a:p>
          <a:p>
            <a:pPr>
              <a:spcBef>
                <a:spcPct val="0"/>
              </a:spcBef>
            </a:pPr>
            <a:r>
              <a:rPr lang="en-US" altLang="en-US" smtClean="0"/>
              <a:t>Key points</a:t>
            </a:r>
            <a:endParaRPr lang="en-US" altLang="en-US" smtClean="0"/>
          </a:p>
          <a:p>
            <a:pPr>
              <a:spcBef>
                <a:spcPct val="0"/>
              </a:spcBef>
            </a:pPr>
            <a:r>
              <a:rPr lang="en-US" altLang="en-US" b="1" smtClean="0"/>
              <a:t>Leverages VMotion but adds intelligent, policy-based automation</a:t>
            </a:r>
            <a:endParaRPr lang="en-US" altLang="en-US" b="1" smtClean="0"/>
          </a:p>
          <a:p>
            <a:pPr>
              <a:spcBef>
                <a:spcPct val="0"/>
              </a:spcBef>
            </a:pPr>
            <a:r>
              <a:rPr lang="en-US" altLang="en-US" b="1" smtClean="0"/>
              <a:t>Admin sets VM resource commitments based on business partner requirements</a:t>
            </a:r>
            <a:endParaRPr lang="en-US" altLang="en-US" b="1" smtClean="0"/>
          </a:p>
          <a:p>
            <a:pPr>
              <a:spcBef>
                <a:spcPct val="0"/>
              </a:spcBef>
            </a:pPr>
            <a:r>
              <a:rPr lang="en-US" altLang="en-US" b="1" smtClean="0"/>
              <a:t>DRS determines if VM is getting resource it needs at any point in time</a:t>
            </a:r>
            <a:endParaRPr lang="en-US" altLang="en-US" b="1" smtClean="0"/>
          </a:p>
          <a:p>
            <a:pPr>
              <a:spcBef>
                <a:spcPct val="0"/>
              </a:spcBef>
            </a:pPr>
            <a:r>
              <a:rPr lang="en-US" altLang="en-US" b="1" smtClean="0"/>
              <a:t>Moves VMs around between physical servers to load balance and meet resource commitments</a:t>
            </a:r>
            <a:endParaRPr lang="en-US" altLang="en-US" b="1" smtClean="0"/>
          </a:p>
          <a:p>
            <a:pPr>
              <a:spcBef>
                <a:spcPct val="0"/>
              </a:spcBef>
            </a:pPr>
            <a:r>
              <a:rPr lang="en-US" altLang="en-US" b="1" smtClean="0"/>
              <a:t>Example use case (of many!)</a:t>
            </a:r>
            <a:endParaRPr lang="en-US" altLang="en-US" b="1" smtClean="0"/>
          </a:p>
          <a:p>
            <a:pPr lvl="1">
              <a:spcBef>
                <a:spcPct val="0"/>
              </a:spcBef>
            </a:pPr>
            <a:r>
              <a:rPr lang="en-US" altLang="en-US" smtClean="0"/>
              <a:t>Rehash financial application, but focus on automation</a:t>
            </a:r>
            <a:endParaRPr lang="en-US" altLang="en-US" smtClean="0"/>
          </a:p>
          <a:p>
            <a:pPr>
              <a:spcBef>
                <a:spcPct val="0"/>
              </a:spcBef>
            </a:pPr>
            <a:r>
              <a:rPr lang="en-US" altLang="en-US" b="1" smtClean="0"/>
              <a:t>No longer need to overbuy hardware</a:t>
            </a:r>
            <a:endParaRPr lang="en-US" altLang="en-US" smtClean="0"/>
          </a:p>
          <a:p>
            <a:pPr>
              <a:spcBef>
                <a:spcPct val="0"/>
              </a:spcBef>
            </a:pPr>
            <a:endParaRPr lang="en-US" altLang="en-US" smtClean="0"/>
          </a:p>
          <a:p>
            <a:pPr>
              <a:spcBef>
                <a:spcPct val="0"/>
              </a:spcBef>
            </a:pPr>
            <a:endParaRPr lang="en-US" altLang="en-US" smtClean="0"/>
          </a:p>
          <a:p>
            <a:pPr>
              <a:spcBef>
                <a:spcPct val="0"/>
              </a:spcBef>
            </a:pPr>
            <a:r>
              <a:rPr lang="en-US" altLang="en-US" smtClean="0"/>
              <a:t>VMware® Distributed Resource Scheduler (DRS) dynamically allocates and balances computing capacity across a collection of hardware resources aggregated into logical </a:t>
            </a:r>
            <a:r>
              <a:rPr lang="en-US" altLang="en-US" smtClean="0">
                <a:hlinkClick r:id="" action="ppaction://noaction"/>
              </a:rPr>
              <a:t>resource pools</a:t>
            </a:r>
            <a:r>
              <a:rPr lang="en-US" altLang="en-US" smtClean="0"/>
              <a:t>. VMware DRS continuously monitors utilization across resource pools and intelligently allocates available resources among the </a:t>
            </a:r>
            <a:r>
              <a:rPr lang="en-US" altLang="en-US" smtClean="0">
                <a:hlinkClick r:id="" action="ppaction://noaction"/>
              </a:rPr>
              <a:t>virtual machine</a:t>
            </a:r>
            <a:r>
              <a:rPr lang="en-US" altLang="en-US" smtClean="0"/>
              <a:t>s based on pre-defined rules that reflect business needs and changing priorities. When a virtual machine experiences an increased load, VMware DRS automatically allocates additional resources by redistributing </a:t>
            </a:r>
            <a:r>
              <a:rPr lang="en-US" altLang="en-US" smtClean="0">
                <a:hlinkClick r:id="" action="ppaction://noaction"/>
              </a:rPr>
              <a:t>virtual machines</a:t>
            </a:r>
            <a:r>
              <a:rPr lang="en-US" altLang="en-US" smtClean="0"/>
              <a:t> among the physical servers within the network. VMware DRS allows IT organizations to:</a:t>
            </a:r>
            <a:endParaRPr lang="en-US" altLang="en-US" smtClean="0"/>
          </a:p>
          <a:p>
            <a:pPr>
              <a:spcBef>
                <a:spcPct val="0"/>
              </a:spcBef>
            </a:pPr>
            <a:r>
              <a:rPr lang="en-US" altLang="en-US" smtClean="0"/>
              <a:t>Prioritize resources to the highest value applications in order to align resources with business goals.</a:t>
            </a:r>
            <a:endParaRPr lang="en-US" altLang="en-US" smtClean="0"/>
          </a:p>
          <a:p>
            <a:pPr>
              <a:spcBef>
                <a:spcPct val="0"/>
              </a:spcBef>
            </a:pPr>
            <a:r>
              <a:rPr lang="en-US" altLang="en-US" smtClean="0"/>
              <a:t>Optimize hardware utilization automatically and continuously to respond to changing conditions.</a:t>
            </a:r>
            <a:endParaRPr lang="en-US" altLang="en-US" smtClean="0"/>
          </a:p>
          <a:p>
            <a:pPr>
              <a:spcBef>
                <a:spcPct val="0"/>
              </a:spcBef>
            </a:pPr>
            <a:r>
              <a:rPr lang="en-US" altLang="en-US" smtClean="0"/>
              <a:t>Provide dedicated (virtual) infrastructure to business units while giving central IT complete control over hardware.</a:t>
            </a:r>
            <a:endParaRPr lang="en-US" altLang="en-US" smtClean="0"/>
          </a:p>
          <a:p>
            <a:pPr>
              <a:spcBef>
                <a:spcPct val="0"/>
              </a:spcBef>
            </a:pPr>
            <a:r>
              <a:rPr lang="en-US" altLang="en-US" smtClean="0"/>
              <a:t>Conduct zero-downtime server maintenance</a:t>
            </a:r>
            <a:endParaRPr lang="en-US" altLang="en-US" smtClean="0"/>
          </a:p>
          <a:p>
            <a:pPr>
              <a:spcBef>
                <a:spcPct val="0"/>
              </a:spcBef>
            </a:pPr>
            <a:r>
              <a:rPr lang="en-US" altLang="en-US" b="1" smtClean="0"/>
              <a:t>How does VMware DRS work?</a:t>
            </a:r>
            <a:endParaRPr lang="en-US" altLang="en-US" b="1" smtClean="0"/>
          </a:p>
          <a:p>
            <a:pPr>
              <a:spcBef>
                <a:spcPct val="0"/>
              </a:spcBef>
            </a:pPr>
            <a:r>
              <a:rPr lang="en-US" altLang="en-US" smtClean="0"/>
              <a:t>VMware DRS dynamically allocates and balances computing capacity across collections of hardware resources aggregated into logical </a:t>
            </a:r>
            <a:r>
              <a:rPr lang="en-US" altLang="en-US" smtClean="0">
                <a:hlinkClick r:id="" action="ppaction://noaction"/>
              </a:rPr>
              <a:t>resource pool</a:t>
            </a:r>
            <a:r>
              <a:rPr lang="en-US" altLang="en-US" smtClean="0"/>
              <a:t>s. VMware DRS continuously monitors utilization across the resource pools and intelligently allocates available resources among </a:t>
            </a:r>
            <a:r>
              <a:rPr lang="en-US" altLang="en-US" smtClean="0">
                <a:hlinkClick r:id="" action="ppaction://noaction"/>
              </a:rPr>
              <a:t>virtual machine</a:t>
            </a:r>
            <a:r>
              <a:rPr lang="en-US" altLang="en-US" smtClean="0"/>
              <a:t>s. </a:t>
            </a:r>
            <a:endParaRPr lang="en-US" altLang="en-US" smtClean="0"/>
          </a:p>
          <a:p>
            <a:pPr>
              <a:spcBef>
                <a:spcPct val="0"/>
              </a:spcBef>
            </a:pPr>
            <a:r>
              <a:rPr lang="en-US" altLang="en-US" smtClean="0"/>
              <a:t>VMware DRS allows users to define the rules and policies how </a:t>
            </a:r>
            <a:r>
              <a:rPr lang="en-US" altLang="en-US" smtClean="0">
                <a:hlinkClick r:id="" action="ppaction://noaction"/>
              </a:rPr>
              <a:t>virtual machines</a:t>
            </a:r>
            <a:r>
              <a:rPr lang="en-US" altLang="en-US" smtClean="0"/>
              <a:t> share resources and how these resources are prioritized among multiple </a:t>
            </a:r>
            <a:r>
              <a:rPr lang="en-US" altLang="en-US" smtClean="0">
                <a:hlinkClick r:id="" action="ppaction://noaction"/>
              </a:rPr>
              <a:t>virtual machines</a:t>
            </a:r>
            <a:r>
              <a:rPr lang="en-US" altLang="en-US" smtClean="0"/>
              <a:t>.  When a virtual machine experiences increased load, VMware DRS first evaluates its priority against the established resource allocation rules and policies, and if justified, allocates additional resource. .Additional resources are allocated to the virtual machine by either migrating it to another server with more available resources or by making more “space” for it on the same server by migrating other virtual machines to different servers..</a:t>
            </a:r>
            <a:endParaRPr lang="en-US" altLang="en-US" smtClean="0"/>
          </a:p>
          <a:p>
            <a:pPr>
              <a:spcBef>
                <a:spcPct val="0"/>
              </a:spcBef>
            </a:pPr>
            <a:r>
              <a:rPr lang="en-US" altLang="en-US" smtClean="0"/>
              <a:t>VMware DRS can be configured to operate in automatic or manual mode. In automatic mode, it migrates virtual machines to the most appropriate physical servers. The live migration of the virtual machines to the different physical server is executed completely transparent to end-users though </a:t>
            </a:r>
            <a:r>
              <a:rPr lang="en-US" altLang="en-US" smtClean="0">
                <a:hlinkClick r:id="" action="ppaction://noaction"/>
              </a:rPr>
              <a:t>VMware VMotion</a:t>
            </a:r>
            <a:r>
              <a:rPr lang="en-US" altLang="en-US" smtClean="0"/>
              <a:t>. In manual mode, VMware DRS provides a recommendation for optimal placement of virtual machines, and leaves it to the system administrator to decide whether to make the change. </a:t>
            </a:r>
            <a:endParaRPr lang="en-US" altLang="en-US" smtClean="0"/>
          </a:p>
          <a:p>
            <a:pPr>
              <a:spcBef>
                <a:spcPct val="0"/>
              </a:spcBef>
            </a:pPr>
            <a:r>
              <a:rPr lang="en-US" altLang="en-US" smtClean="0"/>
              <a:t>Flexible hierarchical organization of resource pools allows administrators to match available IT resources to the needs of the business organization. Individual business units can receive dedicated IT resources while still benefiting from the efficiency of resource pooling.  Robust access privileges make it possible to delegate routine infrastructure tasks for a business unit resource pool to a business unit administrator. </a:t>
            </a:r>
            <a:endParaRPr lang="en-US" altLang="en-US" smtClean="0"/>
          </a:p>
          <a:p>
            <a:pPr>
              <a:spcBef>
                <a:spcPct val="0"/>
              </a:spcBef>
            </a:pPr>
            <a:r>
              <a:rPr lang="en-US" altLang="en-US" smtClean="0"/>
              <a:t>VMware DRS optimizes IT environments to align resources with business goals while ensuring flexibility and efficient utilization of hardware resources. </a:t>
            </a:r>
            <a:endParaRPr lang="en-US" altLang="en-US" b="1" smtClean="0"/>
          </a:p>
          <a:p>
            <a:pPr>
              <a:spcBef>
                <a:spcPct val="0"/>
              </a:spcBef>
            </a:pPr>
            <a:r>
              <a:rPr lang="en-US" altLang="en-US" b="1" smtClean="0"/>
              <a:t>How Is VMware DRS Used in the Enterprise?</a:t>
            </a:r>
            <a:endParaRPr lang="en-US" altLang="en-US" b="1" smtClean="0"/>
          </a:p>
          <a:p>
            <a:pPr>
              <a:spcBef>
                <a:spcPct val="0"/>
              </a:spcBef>
            </a:pPr>
            <a:r>
              <a:rPr lang="en-US" altLang="en-US" b="1" smtClean="0"/>
              <a:t>Align IT resources with business priorities</a:t>
            </a:r>
            <a:r>
              <a:rPr lang="en-US" altLang="en-US" smtClean="0"/>
              <a:t>. Define rules and policies how resources are prioritized among </a:t>
            </a:r>
            <a:r>
              <a:rPr lang="en-US" altLang="en-US" smtClean="0">
                <a:hlinkClick r:id="" action="ppaction://noaction"/>
              </a:rPr>
              <a:t>virtual machines</a:t>
            </a:r>
            <a:r>
              <a:rPr lang="en-US" altLang="en-US" smtClean="0"/>
              <a:t>.  VMware DRS dynamically and intelligently allocates IT resources to the highest priority </a:t>
            </a:r>
            <a:r>
              <a:rPr lang="en-US" altLang="en-US" smtClean="0">
                <a:hlinkClick r:id="" action="ppaction://noaction"/>
              </a:rPr>
              <a:t>virtual machines</a:t>
            </a:r>
            <a:r>
              <a:rPr lang="en-US" altLang="en-US" smtClean="0"/>
              <a:t> to ensure optimal alignment between business and IT.</a:t>
            </a:r>
            <a:endParaRPr lang="en-US" altLang="en-US" b="1" smtClean="0"/>
          </a:p>
          <a:p>
            <a:pPr>
              <a:spcBef>
                <a:spcPct val="0"/>
              </a:spcBef>
            </a:pPr>
            <a:r>
              <a:rPr lang="en-US" altLang="en-US" b="1" smtClean="0"/>
              <a:t>Guarantee IT autonomy and service levels to business organizations. </a:t>
            </a:r>
            <a:r>
              <a:rPr lang="en-US" altLang="en-US" smtClean="0"/>
              <a:t> Provide dedicated IT infrastructure to business units while still profiting from higher hardware utilization through resource pooling.  </a:t>
            </a:r>
            <a:endParaRPr lang="en-US" altLang="en-US" b="1" smtClean="0"/>
          </a:p>
          <a:p>
            <a:pPr>
              <a:spcBef>
                <a:spcPct val="0"/>
              </a:spcBef>
            </a:pPr>
            <a:r>
              <a:rPr lang="en-US" altLang="en-US" b="1" smtClean="0"/>
              <a:t>Dramatically increase system administrator productivity</a:t>
            </a:r>
            <a:r>
              <a:rPr lang="en-US" altLang="en-US" smtClean="0"/>
              <a:t>. Enable a single system administrator to monitor and effectively manage a large pool of infrastructure resources.</a:t>
            </a:r>
            <a:endParaRPr lang="en-US" altLang="en-US" b="1" smtClean="0"/>
          </a:p>
          <a:p>
            <a:pPr>
              <a:spcBef>
                <a:spcPct val="0"/>
              </a:spcBef>
            </a:pPr>
            <a:r>
              <a:rPr lang="en-US" altLang="en-US" b="1" smtClean="0"/>
              <a:t>Automate hardware maintenance. </a:t>
            </a:r>
            <a:r>
              <a:rPr lang="en-US" altLang="en-US" smtClean="0"/>
              <a:t> Place a physical server in maintenance mode and VMware DRS will automatically migrate all </a:t>
            </a:r>
            <a:r>
              <a:rPr lang="en-US" altLang="en-US" smtClean="0">
                <a:hlinkClick r:id="" action="ppaction://noaction"/>
              </a:rPr>
              <a:t>virtual machines</a:t>
            </a:r>
            <a:r>
              <a:rPr lang="en-US" altLang="en-US" smtClean="0"/>
              <a:t> to other physical servers, allowing server maintenance with zero downtime. </a:t>
            </a:r>
            <a:endParaRPr lang="en-US" altLang="en-US" smtClean="0"/>
          </a:p>
          <a:p>
            <a:pPr>
              <a:spcBef>
                <a:spcPct val="0"/>
              </a:spcBef>
            </a:pPr>
            <a:endParaRPr lang="en-US" altLang="en-US" smtClean="0"/>
          </a:p>
          <a:p>
            <a:pPr>
              <a:spcBef>
                <a:spcPct val="0"/>
              </a:spcBef>
            </a:pPr>
            <a:endParaRPr lang="en-US" altLang="en-US" smtClean="0"/>
          </a:p>
          <a:p>
            <a:pPr>
              <a:spcBef>
                <a:spcPct val="0"/>
              </a:spcBef>
              <a:spcAft>
                <a:spcPct val="10000"/>
              </a:spcAft>
              <a:buSzPct val="80000"/>
            </a:pPr>
            <a:r>
              <a:rPr lang="en-US" altLang="en-US" sz="1000" b="1" smtClean="0"/>
              <a:t>What is it?</a:t>
            </a:r>
            <a:endParaRPr lang="en-US" altLang="en-US" sz="1000" b="1" smtClean="0"/>
          </a:p>
          <a:p>
            <a:pPr lvl="1">
              <a:spcBef>
                <a:spcPct val="0"/>
              </a:spcBef>
              <a:spcAft>
                <a:spcPct val="10000"/>
              </a:spcAft>
              <a:buClr>
                <a:schemeClr val="tx2"/>
              </a:buClr>
              <a:buSzPct val="80000"/>
            </a:pPr>
            <a:r>
              <a:rPr lang="en-US" altLang="en-US" smtClean="0"/>
              <a:t>Dynamic balancing of computing resources across resource pools</a:t>
            </a:r>
            <a:endParaRPr lang="en-US" altLang="en-US" smtClean="0"/>
          </a:p>
          <a:p>
            <a:pPr lvl="1">
              <a:spcBef>
                <a:spcPct val="0"/>
              </a:spcBef>
              <a:spcAft>
                <a:spcPct val="10000"/>
              </a:spcAft>
              <a:buClr>
                <a:schemeClr val="tx2"/>
              </a:buClr>
              <a:buSzPct val="80000"/>
            </a:pPr>
            <a:r>
              <a:rPr lang="en-US" altLang="en-US" smtClean="0"/>
              <a:t>Intelligent resource allocation based on pre-defined rules</a:t>
            </a:r>
            <a:endParaRPr lang="en-US" altLang="en-US" smtClean="0"/>
          </a:p>
          <a:p>
            <a:pPr>
              <a:spcBef>
                <a:spcPct val="0"/>
              </a:spcBef>
              <a:spcAft>
                <a:spcPct val="10000"/>
              </a:spcAft>
              <a:buSzPct val="80000"/>
            </a:pPr>
            <a:r>
              <a:rPr lang="en-US" altLang="en-US" sz="1000" b="1" smtClean="0"/>
              <a:t>Customer Impact</a:t>
            </a:r>
            <a:endParaRPr lang="en-US" altLang="en-US" sz="1000" b="1" smtClean="0"/>
          </a:p>
          <a:p>
            <a:pPr lvl="1">
              <a:spcBef>
                <a:spcPct val="0"/>
              </a:spcBef>
              <a:spcAft>
                <a:spcPct val="10000"/>
              </a:spcAft>
              <a:buClr>
                <a:schemeClr val="tx2"/>
              </a:buClr>
              <a:buSzPct val="80000"/>
            </a:pPr>
            <a:r>
              <a:rPr lang="en-US" altLang="en-US" smtClean="0"/>
              <a:t>Align IT resources with business priorities </a:t>
            </a:r>
            <a:endParaRPr lang="en-US" altLang="en-US" smtClean="0"/>
          </a:p>
          <a:p>
            <a:pPr lvl="1">
              <a:spcBef>
                <a:spcPct val="0"/>
              </a:spcBef>
              <a:spcAft>
                <a:spcPct val="10000"/>
              </a:spcAft>
              <a:buClr>
                <a:schemeClr val="tx2"/>
              </a:buClr>
              <a:buSzPct val="80000"/>
            </a:pPr>
            <a:r>
              <a:rPr lang="en-US" altLang="en-US" smtClean="0"/>
              <a:t>Operational simplicity; dramatically increase system administrator productivity</a:t>
            </a:r>
            <a:endParaRPr lang="en-US" altLang="en-US" smtClean="0"/>
          </a:p>
          <a:p>
            <a:pPr lvl="1">
              <a:spcBef>
                <a:spcPct val="0"/>
              </a:spcBef>
              <a:spcAft>
                <a:spcPct val="10000"/>
              </a:spcAft>
              <a:buClr>
                <a:schemeClr val="tx2"/>
              </a:buClr>
              <a:buSzPct val="80000"/>
            </a:pPr>
            <a:r>
              <a:rPr lang="en-US" altLang="en-US" smtClean="0"/>
              <a:t>Add hardware dynamically to avoid over-provisioning to peak load</a:t>
            </a:r>
            <a:endParaRPr lang="en-US" altLang="en-US" smtClean="0"/>
          </a:p>
          <a:p>
            <a:pPr lvl="1">
              <a:spcBef>
                <a:spcPct val="0"/>
              </a:spcBef>
              <a:spcAft>
                <a:spcPct val="10000"/>
              </a:spcAft>
              <a:buClr>
                <a:schemeClr val="tx2"/>
              </a:buClr>
              <a:buSzPct val="80000"/>
            </a:pPr>
            <a:r>
              <a:rPr lang="en-US" altLang="en-US" smtClean="0"/>
              <a:t>Automate hardware maintenance</a:t>
            </a:r>
            <a:endParaRPr lang="en-US" altLang="en-US" smtClean="0"/>
          </a:p>
          <a:p>
            <a:pPr>
              <a:spcBef>
                <a:spcPct val="0"/>
              </a:spcBef>
            </a:pPr>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7FFF85CE-142C-4C9E-8771-7995454BB322}" type="slidenum">
              <a:rPr lang="en-US" altLang="en-US">
                <a:latin typeface="Arial" panose="020B0604020202020204" pitchFamily="34" charset="0"/>
              </a:rPr>
            </a:fld>
            <a:endParaRPr lang="en-US" altLang="en-US">
              <a:latin typeface="Arial" panose="020B0604020202020204" pitchFamily="34" charset="0"/>
            </a:endParaRPr>
          </a:p>
        </p:txBody>
      </p:sp>
      <p:sp>
        <p:nvSpPr>
          <p:cNvPr id="329731" name="Rectangle 2"/>
          <p:cNvSpPr>
            <a:spLocks noGrp="1" noRot="1" noChangeAspect="1" noChangeArrowheads="1" noTextEdit="1"/>
          </p:cNvSpPr>
          <p:nvPr>
            <p:ph type="sldImg"/>
          </p:nvPr>
        </p:nvSpPr>
        <p:spPr bwMode="auto">
          <a:xfrm>
            <a:off x="1136650" y="674688"/>
            <a:ext cx="4603750" cy="3452812"/>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9732" name="Rectangle 3"/>
          <p:cNvSpPr>
            <a:spLocks noGrp="1" noChangeArrowheads="1"/>
          </p:cNvSpPr>
          <p:nvPr>
            <p:ph type="body" idx="1"/>
          </p:nvPr>
        </p:nvSpPr>
        <p:spPr bwMode="auto">
          <a:xfrm>
            <a:off x="896938" y="4352925"/>
            <a:ext cx="5076825" cy="4127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So that helps you deal with planned downtime.  How about unplanned downtime?  Well, the first line of defense is VMware High Availability, or HA.  HA detects when a physical ESX server fails or stops responding.  &lt;click&gt;</a:t>
            </a:r>
            <a:endParaRPr lang="en-US" altLang="en-US" smtClean="0"/>
          </a:p>
          <a:p>
            <a:pPr>
              <a:spcBef>
                <a:spcPct val="0"/>
              </a:spcBef>
            </a:pPr>
            <a:endParaRPr lang="en-US" altLang="en-US" smtClean="0"/>
          </a:p>
          <a:p>
            <a:pPr>
              <a:spcBef>
                <a:spcPct val="0"/>
              </a:spcBef>
            </a:pPr>
            <a:r>
              <a:rPr lang="en-US" altLang="en-US" smtClean="0"/>
              <a:t>It then automatically restarts those virtual machines on other servers.  To be clear, this is analogous to a re-boot.  I’m not claiming 100% up time, but services are restarted within minutes.</a:t>
            </a:r>
            <a:endParaRPr lang="en-US" altLang="en-US" smtClean="0"/>
          </a:p>
          <a:p>
            <a:pPr>
              <a:spcBef>
                <a:spcPct val="0"/>
              </a:spcBef>
            </a:pPr>
            <a:endParaRPr lang="en-US" altLang="en-US" smtClean="0"/>
          </a:p>
          <a:p>
            <a:pPr>
              <a:spcBef>
                <a:spcPct val="0"/>
              </a:spcBef>
            </a:pPr>
            <a:r>
              <a:rPr lang="en-US" altLang="en-US" smtClean="0"/>
              <a:t>As an example, I was talking to a customer the other day running desktop Operating systems (XP) on a set of servers.  One entire rack lost electric power in the data center.  HA automatically restarted the XP instances on other servers and no one even noticed until the next day when they walked by the racks.  Users never even filed a ticket.</a:t>
            </a:r>
            <a:endParaRPr lang="en-US" altLang="en-US" smtClean="0"/>
          </a:p>
          <a:p>
            <a:pPr>
              <a:spcBef>
                <a:spcPct val="0"/>
              </a:spcBef>
            </a:pPr>
            <a:endParaRPr lang="en-US" altLang="en-US" smtClean="0"/>
          </a:p>
          <a:p>
            <a:pPr>
              <a:spcBef>
                <a:spcPct val="0"/>
              </a:spcBef>
            </a:pPr>
            <a:r>
              <a:rPr lang="en-US" altLang="en-US" smtClean="0"/>
              <a:t>Key points:</a:t>
            </a:r>
            <a:endParaRPr lang="en-US" altLang="en-US" smtClean="0"/>
          </a:p>
          <a:p>
            <a:pPr>
              <a:spcBef>
                <a:spcPct val="0"/>
              </a:spcBef>
            </a:pPr>
            <a:r>
              <a:rPr lang="en-US" altLang="en-US" b="1" smtClean="0"/>
              <a:t>If a physical machine fails, HA automatically restarts all of the VMs on other hosts</a:t>
            </a:r>
            <a:endParaRPr lang="en-US" altLang="en-US" b="1" smtClean="0"/>
          </a:p>
          <a:p>
            <a:pPr>
              <a:spcBef>
                <a:spcPct val="0"/>
              </a:spcBef>
            </a:pPr>
            <a:r>
              <a:rPr lang="en-US" altLang="en-US" b="1" smtClean="0"/>
              <a:t>Can work with DRS to ensure intelligent placement</a:t>
            </a:r>
            <a:endParaRPr lang="en-US" altLang="en-US" b="1" smtClean="0"/>
          </a:p>
          <a:p>
            <a:pPr>
              <a:spcBef>
                <a:spcPct val="0"/>
              </a:spcBef>
            </a:pPr>
            <a:r>
              <a:rPr lang="en-US" altLang="en-US" b="1" smtClean="0"/>
              <a:t>Minimize downtime and service disruption</a:t>
            </a:r>
            <a:endParaRPr lang="en-US" altLang="en-US" b="1" smtClean="0"/>
          </a:p>
          <a:p>
            <a:pPr>
              <a:spcBef>
                <a:spcPct val="0"/>
              </a:spcBef>
            </a:pPr>
            <a:r>
              <a:rPr lang="en-US" altLang="en-US" b="1" smtClean="0"/>
              <a:t>Simple and low cost</a:t>
            </a:r>
            <a:endParaRPr lang="en-US" altLang="en-US" b="1" smtClean="0"/>
          </a:p>
          <a:p>
            <a:pPr>
              <a:spcBef>
                <a:spcPct val="0"/>
              </a:spcBef>
            </a:pPr>
            <a:endParaRPr lang="en-US" altLang="en-US" b="1" smtClean="0"/>
          </a:p>
          <a:p>
            <a:pPr>
              <a:spcBef>
                <a:spcPct val="0"/>
              </a:spcBef>
            </a:pPr>
            <a:r>
              <a:rPr lang="en-US" altLang="en-US" b="1" smtClean="0"/>
              <a:t>What is VMware HA?</a:t>
            </a:r>
            <a:endParaRPr lang="en-US" altLang="en-US" b="1" smtClean="0"/>
          </a:p>
          <a:p>
            <a:pPr>
              <a:spcBef>
                <a:spcPct val="0"/>
              </a:spcBef>
            </a:pPr>
            <a:r>
              <a:rPr lang="en-US" altLang="en-US" smtClean="0"/>
              <a:t>VMware® High Availability (HA) provides easy to use, cost effective high availability for applications running in </a:t>
            </a:r>
            <a:r>
              <a:rPr lang="en-US" altLang="en-US" smtClean="0">
                <a:hlinkClick r:id="" action="ppaction://noaction"/>
              </a:rPr>
              <a:t>virtual machines</a:t>
            </a:r>
            <a:r>
              <a:rPr lang="en-US" altLang="en-US" smtClean="0"/>
              <a:t>. In the event of server failure, affected </a:t>
            </a:r>
            <a:r>
              <a:rPr lang="en-US" altLang="en-US" smtClean="0">
                <a:hlinkClick r:id="" action="ppaction://noaction"/>
              </a:rPr>
              <a:t>virtual machines</a:t>
            </a:r>
            <a:r>
              <a:rPr lang="en-US" altLang="en-US" smtClean="0"/>
              <a:t> are automatically restarted on other production servers with spare capacity. VMware HA allows IT organizations to:</a:t>
            </a:r>
            <a:endParaRPr lang="en-US" altLang="en-US" smtClean="0"/>
          </a:p>
          <a:p>
            <a:pPr>
              <a:spcBef>
                <a:spcPct val="0"/>
              </a:spcBef>
            </a:pPr>
            <a:r>
              <a:rPr lang="en-US" altLang="en-US" smtClean="0"/>
              <a:t>Minimize downtime and IT service disruption while eliminating the need for dedicated stand-by hardware and installation of additional software. </a:t>
            </a:r>
            <a:endParaRPr lang="en-US" altLang="en-US" smtClean="0"/>
          </a:p>
          <a:p>
            <a:pPr>
              <a:spcBef>
                <a:spcPct val="0"/>
              </a:spcBef>
            </a:pPr>
            <a:r>
              <a:rPr lang="en-US" altLang="en-US" smtClean="0"/>
              <a:t>Provide uniform high availability across the entire virtualized IT environment without the cost and complexity of failover solutions tied to either operating systems or specific applications.</a:t>
            </a:r>
            <a:endParaRPr lang="en-US" altLang="en-US" b="1" smtClean="0"/>
          </a:p>
          <a:p>
            <a:pPr>
              <a:spcBef>
                <a:spcPct val="0"/>
              </a:spcBef>
            </a:pPr>
            <a:r>
              <a:rPr lang="en-US" altLang="en-US" b="1" smtClean="0"/>
              <a:t>How Is VMware HA Used in the Enterprise?</a:t>
            </a:r>
            <a:endParaRPr lang="en-US" altLang="en-US" b="1" smtClean="0"/>
          </a:p>
          <a:p>
            <a:pPr>
              <a:spcBef>
                <a:spcPct val="0"/>
              </a:spcBef>
            </a:pPr>
            <a:r>
              <a:rPr lang="en-US" altLang="en-US" smtClean="0"/>
              <a:t>VMware HA allows companies to provide high availability to any application running in a virtual machine. With VMware HA IT organizations can:</a:t>
            </a:r>
            <a:endParaRPr lang="en-US" altLang="en-US" smtClean="0"/>
          </a:p>
          <a:p>
            <a:pPr>
              <a:spcBef>
                <a:spcPct val="0"/>
              </a:spcBef>
            </a:pPr>
            <a:r>
              <a:rPr lang="en-US" altLang="en-US" b="1" smtClean="0"/>
              <a:t>Protect applications with no other failover option</a:t>
            </a:r>
            <a:r>
              <a:rPr lang="en-US" altLang="en-US" smtClean="0"/>
              <a:t>. Provide cost-effective high availability for any application running in a virtual machine. High availability solutions are often relatively complex and expensive, and typically reserved for mission critical applications.  VMware HA provides a cost-effective high availability solution that makes high availability possible for software applications that were formerly left unprotected.</a:t>
            </a:r>
            <a:endParaRPr lang="en-US" altLang="en-US" smtClean="0"/>
          </a:p>
          <a:p>
            <a:pPr>
              <a:spcBef>
                <a:spcPct val="0"/>
              </a:spcBef>
            </a:pPr>
            <a:r>
              <a:rPr lang="en-US" altLang="en-US" b="1" smtClean="0"/>
              <a:t>Establish consistent “first line of defense” for an entire IT environment</a:t>
            </a:r>
            <a:r>
              <a:rPr lang="en-US" altLang="en-US" smtClean="0"/>
              <a:t>. Unlike other high availability solutions that are operating system or software application specific, VMware HA represents a consistent, easy to manage high availability solution for the entire IT environment. VMware HA provides basic failover for any application with minimum cost and management overhead.</a:t>
            </a:r>
            <a:endParaRPr lang="en-US" altLang="en-US" smtClean="0"/>
          </a:p>
          <a:p>
            <a:pPr>
              <a:spcBef>
                <a:spcPct val="0"/>
              </a:spcBef>
            </a:pPr>
            <a:r>
              <a:rPr lang="en-US" altLang="en-US" b="1" smtClean="0"/>
              <a:t>How Does VMware HA Work?</a:t>
            </a:r>
            <a:endParaRPr lang="en-US" altLang="en-US" b="1" smtClean="0"/>
          </a:p>
          <a:p>
            <a:pPr>
              <a:spcBef>
                <a:spcPct val="0"/>
              </a:spcBef>
            </a:pPr>
            <a:r>
              <a:rPr lang="en-US" altLang="en-US" smtClean="0"/>
              <a:t>VMware HA continuously monitors all servers in a resource pool and detects server failures. An agent placed on each server maintains a “heartbeat” with the other servers in the resource pool and a loss of “heartbeat” initiates the restart process of all affected </a:t>
            </a:r>
            <a:r>
              <a:rPr lang="en-US" altLang="en-US" smtClean="0">
                <a:hlinkClick r:id="" action="ppaction://noaction"/>
              </a:rPr>
              <a:t>virtual machines</a:t>
            </a:r>
            <a:r>
              <a:rPr lang="en-US" altLang="en-US" smtClean="0"/>
              <a:t> on other servers. VMware HA ensures that sufficient resources are available in the resource pool at all times to be able to restart </a:t>
            </a:r>
            <a:r>
              <a:rPr lang="en-US" altLang="en-US" smtClean="0">
                <a:hlinkClick r:id="" action="ppaction://noaction"/>
              </a:rPr>
              <a:t>virtual machines</a:t>
            </a:r>
            <a:r>
              <a:rPr lang="en-US" altLang="en-US" smtClean="0"/>
              <a:t> on different physical servers in the event of server failure. Restart of </a:t>
            </a:r>
            <a:r>
              <a:rPr lang="en-US" altLang="en-US" smtClean="0">
                <a:hlinkClick r:id="" action="ppaction://noaction"/>
              </a:rPr>
              <a:t>virtual machines</a:t>
            </a:r>
            <a:r>
              <a:rPr lang="en-US" altLang="en-US" smtClean="0"/>
              <a:t> is made possible by the </a:t>
            </a:r>
            <a:r>
              <a:rPr lang="en-US" altLang="en-US" smtClean="0">
                <a:hlinkClick r:id="" action="ppaction://noaction"/>
              </a:rPr>
              <a:t>Virtual Machine File S</a:t>
            </a:r>
            <a:r>
              <a:rPr lang="en-US" altLang="en-US" smtClean="0"/>
              <a:t>ystem (VMFS) clustered file system which gives multiple ESX Server instances read-write access to the same virtual machine files, concurrently. VMware HA is easily configured for a resource pool through VirtualCenter.</a:t>
            </a:r>
            <a:endParaRPr lang="en-US" altLang="en-US" smtClean="0"/>
          </a:p>
          <a:p>
            <a:pPr>
              <a:spcBef>
                <a:spcPct val="0"/>
              </a:spcBef>
            </a:pPr>
            <a:endParaRPr lang="en-US" altLang="en-US" smtClean="0"/>
          </a:p>
          <a:p>
            <a:pPr>
              <a:spcBef>
                <a:spcPct val="0"/>
              </a:spcBef>
              <a:spcAft>
                <a:spcPct val="10000"/>
              </a:spcAft>
              <a:buSzPct val="80000"/>
            </a:pPr>
            <a:r>
              <a:rPr lang="en-US" altLang="en-US" sz="1000" b="1" smtClean="0"/>
              <a:t>What is it?</a:t>
            </a:r>
            <a:endParaRPr lang="en-US" altLang="en-US" sz="1000" b="1" smtClean="0"/>
          </a:p>
          <a:p>
            <a:pPr lvl="1">
              <a:spcBef>
                <a:spcPct val="0"/>
              </a:spcBef>
              <a:spcAft>
                <a:spcPct val="10000"/>
              </a:spcAft>
              <a:buClr>
                <a:schemeClr val="tx2"/>
              </a:buClr>
              <a:buSzPct val="80000"/>
            </a:pPr>
            <a:r>
              <a:rPr lang="en-US" altLang="en-US" smtClean="0"/>
              <a:t>Automatic restart of virtual machines in case of server failure</a:t>
            </a:r>
            <a:endParaRPr lang="en-US" altLang="en-US" smtClean="0"/>
          </a:p>
          <a:p>
            <a:pPr>
              <a:spcBef>
                <a:spcPct val="0"/>
              </a:spcBef>
              <a:spcAft>
                <a:spcPct val="10000"/>
              </a:spcAft>
              <a:buSzPct val="80000"/>
            </a:pPr>
            <a:r>
              <a:rPr lang="en-US" altLang="en-US" sz="1000" b="1" smtClean="0"/>
              <a:t>Customer Impact</a:t>
            </a:r>
            <a:endParaRPr lang="en-US" altLang="en-US" sz="1000" b="1" smtClean="0"/>
          </a:p>
          <a:p>
            <a:pPr lvl="1">
              <a:spcBef>
                <a:spcPct val="0"/>
              </a:spcBef>
              <a:spcAft>
                <a:spcPct val="10000"/>
              </a:spcAft>
              <a:buClr>
                <a:schemeClr val="tx2"/>
              </a:buClr>
              <a:buSzPct val="80000"/>
            </a:pPr>
            <a:r>
              <a:rPr lang="en-US" altLang="en-US" smtClean="0"/>
              <a:t>Cost effective high availability for all applications</a:t>
            </a:r>
            <a:endParaRPr lang="en-US" altLang="en-US" smtClean="0"/>
          </a:p>
          <a:p>
            <a:pPr lvl="1">
              <a:spcBef>
                <a:spcPct val="0"/>
              </a:spcBef>
              <a:spcAft>
                <a:spcPct val="10000"/>
              </a:spcAft>
              <a:buClr>
                <a:schemeClr val="tx2"/>
              </a:buClr>
              <a:buSzPct val="80000"/>
            </a:pPr>
            <a:r>
              <a:rPr lang="en-US" altLang="en-US" smtClean="0"/>
              <a:t>No need for dedicated stand-by hardware</a:t>
            </a:r>
            <a:endParaRPr lang="en-US" altLang="en-US" smtClean="0"/>
          </a:p>
          <a:p>
            <a:pPr lvl="1">
              <a:spcBef>
                <a:spcPct val="0"/>
              </a:spcBef>
              <a:spcAft>
                <a:spcPct val="10000"/>
              </a:spcAft>
              <a:buClr>
                <a:schemeClr val="tx2"/>
              </a:buClr>
              <a:buSzPct val="80000"/>
            </a:pPr>
            <a:r>
              <a:rPr lang="en-US" altLang="en-US" smtClean="0"/>
              <a:t>None of the cost and complexity of clustering</a:t>
            </a:r>
            <a:endParaRPr lang="en-US" altLang="en-US" smtClean="0"/>
          </a:p>
          <a:p>
            <a:pPr>
              <a:spcBef>
                <a:spcPct val="0"/>
              </a:spcBef>
            </a:pPr>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C09130AF-4154-4FF7-BC56-6664E6D1D725}" type="slidenum">
              <a:rPr lang="en-US" altLang="en-US">
                <a:latin typeface="Arial" panose="020B0604020202020204" pitchFamily="34" charset="0"/>
              </a:rPr>
            </a:fld>
            <a:endParaRPr lang="en-US" altLang="en-US">
              <a:latin typeface="Arial" panose="020B0604020202020204" pitchFamily="34" charset="0"/>
            </a:endParaRPr>
          </a:p>
        </p:txBody>
      </p:sp>
      <p:sp>
        <p:nvSpPr>
          <p:cNvPr id="33075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07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80000"/>
              </a:lnSpc>
              <a:spcBef>
                <a:spcPct val="0"/>
              </a:spcBef>
              <a:spcAft>
                <a:spcPct val="25000"/>
              </a:spcAft>
              <a:buFontTx/>
              <a:buBlip>
                <a:blip r:embed="rId3"/>
              </a:buBlip>
            </a:pPr>
            <a:r>
              <a:rPr lang="en-US" altLang="en-US" sz="800" smtClean="0">
                <a:solidFill>
                  <a:schemeClr val="tx2"/>
                </a:solidFill>
                <a:cs typeface="Arial" panose="020B0604020202020204" pitchFamily="34" charset="0"/>
              </a:rPr>
              <a:t>Most servers consume 50% of their peak power requirement even when idle. Distributed Power Management helps you really manage your power bill without compromising on resource availability to virtual machines</a:t>
            </a:r>
            <a:endParaRPr lang="en-US" altLang="en-US" sz="8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600" smtClean="0">
                <a:solidFill>
                  <a:schemeClr val="tx2"/>
                </a:solidFill>
                <a:cs typeface="Arial" panose="020B0604020202020204" pitchFamily="34" charset="0"/>
              </a:rPr>
              <a:t>Put host in stand-by mode if: total demand + reserve &lt;= total capacity minus host capacity</a:t>
            </a:r>
            <a:endParaRPr lang="en-US" altLang="en-US" sz="6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600" b="1" smtClean="0">
                <a:solidFill>
                  <a:schemeClr val="tx2"/>
                </a:solidFill>
                <a:cs typeface="Arial" panose="020B0604020202020204" pitchFamily="34" charset="0"/>
              </a:rPr>
              <a:t>Availability: </a:t>
            </a:r>
            <a:r>
              <a:rPr lang="en-US" altLang="en-US" sz="600" smtClean="0">
                <a:solidFill>
                  <a:schemeClr val="tx2"/>
                </a:solidFill>
                <a:cs typeface="Arial" panose="020B0604020202020204" pitchFamily="34" charset="0"/>
              </a:rPr>
              <a:t>Later this quarter (December).  Available bundled with DRS.</a:t>
            </a:r>
            <a:endParaRPr lang="en-US" altLang="en-US" sz="6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600" b="1" smtClean="0">
                <a:solidFill>
                  <a:schemeClr val="tx2"/>
                </a:solidFill>
                <a:cs typeface="Arial" panose="020B0604020202020204" pitchFamily="34" charset="0"/>
              </a:rPr>
              <a:t>Experimental:</a:t>
            </a:r>
            <a:r>
              <a:rPr lang="en-US" altLang="en-US" sz="600" smtClean="0">
                <a:solidFill>
                  <a:schemeClr val="tx2"/>
                </a:solidFill>
                <a:cs typeface="Arial" panose="020B0604020202020204" pitchFamily="34" charset="0"/>
              </a:rPr>
              <a:t> VMware has a very high quality bar and we often release 1.0 products as “experimental” to get real world feedback</a:t>
            </a:r>
            <a:endParaRPr lang="en-US" altLang="en-US" sz="600" b="1" smtClean="0">
              <a:solidFill>
                <a:schemeClr val="tx2"/>
              </a:solidFill>
              <a:cs typeface="Arial" panose="020B0604020202020204" pitchFamily="34" charset="0"/>
            </a:endParaRPr>
          </a:p>
          <a:p>
            <a:pPr>
              <a:lnSpc>
                <a:spcPct val="80000"/>
              </a:lnSpc>
              <a:spcBef>
                <a:spcPct val="0"/>
              </a:spcBef>
              <a:spcAft>
                <a:spcPct val="25000"/>
              </a:spcAft>
            </a:pPr>
            <a:endParaRPr lang="en-US" altLang="en-US" sz="6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600" b="1" smtClean="0">
                <a:solidFill>
                  <a:schemeClr val="tx2"/>
                </a:solidFill>
                <a:cs typeface="Arial" panose="020B0604020202020204" pitchFamily="34" charset="0"/>
              </a:rPr>
              <a:t>MORE DETAIL FOR INTERESTED CUSTOMERS:</a:t>
            </a:r>
            <a:endParaRPr lang="en-US" altLang="en-US" sz="300" b="1"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800" smtClean="0">
                <a:solidFill>
                  <a:schemeClr val="tx2"/>
                </a:solidFill>
                <a:cs typeface="Arial" panose="020B0604020202020204" pitchFamily="34" charset="0"/>
              </a:rPr>
              <a:t>Users can define:</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Reserve capacity to always be available</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Time for which load history can be monitored before the power off decision is made.</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Time for which load history can be monitored before the power on decision is made.</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Power on will also be triggered when there aren’t enough resources available to power-on a VM or when more spare capacity needed for HA.</a:t>
            </a:r>
            <a:endParaRPr lang="en-US" altLang="en-US" sz="8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800" smtClean="0">
                <a:solidFill>
                  <a:schemeClr val="tx2"/>
                </a:solidFill>
                <a:cs typeface="Arial" panose="020B0604020202020204" pitchFamily="34" charset="0"/>
              </a:rPr>
              <a:t>Stand-by mode means the host is powered off (S5). There are sub-modes to standby mode:</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When a recommendation to go into standby is accepted, the host immediately enters </a:t>
            </a:r>
            <a:r>
              <a:rPr lang="en-US" altLang="en-US" sz="800" u="sng" smtClean="0">
                <a:solidFill>
                  <a:schemeClr val="tx2"/>
                </a:solidFill>
                <a:cs typeface="Arial" panose="020B0604020202020204" pitchFamily="34" charset="0"/>
              </a:rPr>
              <a:t>standby/entering</a:t>
            </a:r>
            <a:r>
              <a:rPr lang="en-US" altLang="en-US" sz="800" smtClean="0">
                <a:solidFill>
                  <a:schemeClr val="tx2"/>
                </a:solidFill>
                <a:cs typeface="Arial" panose="020B0604020202020204" pitchFamily="34" charset="0"/>
              </a:rPr>
              <a:t> mode. In this mode the machine is still powered on and may still have some VMs running on it. They must be migrated off, and no new VMs can be started/migrated on the host.</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When the host is evacuated, it can be powered off (</a:t>
            </a:r>
            <a:r>
              <a:rPr lang="en-US" altLang="en-US" sz="800" u="sng" smtClean="0">
                <a:solidFill>
                  <a:schemeClr val="tx2"/>
                </a:solidFill>
                <a:cs typeface="Arial" panose="020B0604020202020204" pitchFamily="34" charset="0"/>
              </a:rPr>
              <a:t>standby/off</a:t>
            </a:r>
            <a:r>
              <a:rPr lang="en-US" altLang="en-US" sz="800" smtClean="0">
                <a:solidFill>
                  <a:schemeClr val="tx2"/>
                </a:solidFill>
                <a:cs typeface="Arial" panose="020B0604020202020204" pitchFamily="34" charset="0"/>
              </a:rPr>
              <a:t>)</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At some later point, if a recommendation to leave standby mode is accepted, the machine is powered up and begins to boot (</a:t>
            </a:r>
            <a:r>
              <a:rPr lang="en-US" altLang="en-US" sz="800" u="sng" smtClean="0">
                <a:solidFill>
                  <a:schemeClr val="tx2"/>
                </a:solidFill>
                <a:cs typeface="Arial" panose="020B0604020202020204" pitchFamily="34" charset="0"/>
              </a:rPr>
              <a:t>standby/leaving</a:t>
            </a:r>
            <a:r>
              <a:rPr lang="en-US" altLang="en-US" sz="800" smtClean="0">
                <a:solidFill>
                  <a:schemeClr val="tx2"/>
                </a:solidFill>
                <a:cs typeface="Arial" panose="020B0604020202020204" pitchFamily="34" charset="0"/>
              </a:rPr>
              <a:t>).  No VMs can be migrated on it until it's fully up.</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Automation options:</a:t>
            </a:r>
            <a:endParaRPr lang="en-US" altLang="en-US" sz="8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900" smtClean="0">
                <a:solidFill>
                  <a:schemeClr val="tx2"/>
                </a:solidFill>
                <a:cs typeface="Arial" panose="020B0604020202020204" pitchFamily="34" charset="0"/>
              </a:rPr>
              <a:t>Automation level</a:t>
            </a:r>
            <a:endParaRPr lang="en-US" altLang="en-US" sz="900" smtClean="0">
              <a:solidFill>
                <a:schemeClr val="tx2"/>
              </a:solidFill>
              <a:cs typeface="Arial" panose="020B0604020202020204" pitchFamily="34" charset="0"/>
            </a:endParaRPr>
          </a:p>
          <a:p>
            <a:pPr lvl="2">
              <a:lnSpc>
                <a:spcPct val="80000"/>
              </a:lnSpc>
              <a:spcBef>
                <a:spcPct val="0"/>
              </a:spcBef>
              <a:spcAft>
                <a:spcPct val="25000"/>
              </a:spcAft>
              <a:buClr>
                <a:schemeClr val="accent1"/>
              </a:buClr>
              <a:buSzPct val="70000"/>
              <a:buFontTx/>
              <a:buAutoNum type="alphaLcParenR"/>
            </a:pPr>
            <a:r>
              <a:rPr lang="en-US" altLang="en-US" sz="800" u="sng" smtClean="0">
                <a:solidFill>
                  <a:schemeClr val="tx2"/>
                </a:solidFill>
                <a:cs typeface="Arial" panose="020B0604020202020204" pitchFamily="34" charset="0"/>
              </a:rPr>
              <a:t>Automatic</a:t>
            </a:r>
            <a:r>
              <a:rPr lang="en-US" altLang="en-US" sz="800" smtClean="0">
                <a:solidFill>
                  <a:schemeClr val="tx2"/>
                </a:solidFill>
                <a:cs typeface="Arial" panose="020B0604020202020204" pitchFamily="34" charset="0"/>
              </a:rPr>
              <a:t> – DPM makes power on/off recommendations and executes them</a:t>
            </a:r>
            <a:endParaRPr lang="en-US" altLang="en-US" sz="800" smtClean="0">
              <a:solidFill>
                <a:schemeClr val="tx2"/>
              </a:solidFill>
              <a:cs typeface="Arial" panose="020B0604020202020204" pitchFamily="34" charset="0"/>
            </a:endParaRPr>
          </a:p>
          <a:p>
            <a:pPr lvl="2">
              <a:lnSpc>
                <a:spcPct val="80000"/>
              </a:lnSpc>
              <a:spcBef>
                <a:spcPct val="0"/>
              </a:spcBef>
              <a:spcAft>
                <a:spcPct val="25000"/>
              </a:spcAft>
              <a:buClr>
                <a:schemeClr val="accent1"/>
              </a:buClr>
              <a:buSzPct val="70000"/>
              <a:buFontTx/>
              <a:buAutoNum type="alphaLcParenR"/>
            </a:pPr>
            <a:r>
              <a:rPr lang="en-US" altLang="en-US" sz="800" u="sng" smtClean="0">
                <a:solidFill>
                  <a:schemeClr val="tx2"/>
                </a:solidFill>
                <a:cs typeface="Arial" panose="020B0604020202020204" pitchFamily="34" charset="0"/>
              </a:rPr>
              <a:t>Manual </a:t>
            </a:r>
            <a:r>
              <a:rPr lang="en-US" altLang="en-US" sz="800" smtClean="0">
                <a:solidFill>
                  <a:schemeClr val="tx2"/>
                </a:solidFill>
                <a:cs typeface="Arial" panose="020B0604020202020204" pitchFamily="34" charset="0"/>
              </a:rPr>
              <a:t>– DPM makes power on/off recommendations and admin chooses whether or not to execute them</a:t>
            </a:r>
            <a:endParaRPr lang="en-US" altLang="en-US" sz="800" smtClean="0">
              <a:solidFill>
                <a:schemeClr val="tx2"/>
              </a:solidFill>
              <a:cs typeface="Arial" panose="020B0604020202020204" pitchFamily="34" charset="0"/>
            </a:endParaRPr>
          </a:p>
          <a:p>
            <a:pPr lvl="2">
              <a:lnSpc>
                <a:spcPct val="80000"/>
              </a:lnSpc>
              <a:spcBef>
                <a:spcPct val="0"/>
              </a:spcBef>
              <a:spcAft>
                <a:spcPct val="25000"/>
              </a:spcAft>
              <a:buClr>
                <a:schemeClr val="accent1"/>
              </a:buClr>
              <a:buSzPct val="70000"/>
              <a:buFontTx/>
              <a:buAutoNum type="alphaLcParenR"/>
            </a:pPr>
            <a:r>
              <a:rPr lang="en-US" altLang="en-US" sz="800" u="sng" smtClean="0">
                <a:solidFill>
                  <a:schemeClr val="tx2"/>
                </a:solidFill>
                <a:cs typeface="Arial" panose="020B0604020202020204" pitchFamily="34" charset="0"/>
              </a:rPr>
              <a:t>Off</a:t>
            </a:r>
            <a:r>
              <a:rPr lang="en-US" altLang="en-US" sz="800" smtClean="0">
                <a:solidFill>
                  <a:schemeClr val="tx2"/>
                </a:solidFill>
                <a:cs typeface="Arial" panose="020B0604020202020204" pitchFamily="34" charset="0"/>
              </a:rPr>
              <a:t> – DPM is disabled</a:t>
            </a:r>
            <a:endParaRPr lang="en-US" altLang="en-US" sz="8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900" smtClean="0">
                <a:solidFill>
                  <a:schemeClr val="tx2"/>
                </a:solidFill>
                <a:cs typeface="Arial" panose="020B0604020202020204" pitchFamily="34" charset="0"/>
              </a:rPr>
              <a:t>Automation level defined on per-cluster &amp; per-host basis</a:t>
            </a:r>
            <a:endParaRPr lang="en-US" altLang="en-US" sz="9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900" smtClean="0">
                <a:solidFill>
                  <a:schemeClr val="tx2"/>
                </a:solidFill>
                <a:cs typeface="Arial" panose="020B0604020202020204" pitchFamily="34" charset="0"/>
              </a:rPr>
              <a:t>Advanced options for tuning load parameters</a:t>
            </a:r>
            <a:endParaRPr lang="en-US" altLang="en-US" sz="900" smtClean="0">
              <a:solidFill>
                <a:srgbClr val="CC0000"/>
              </a:solidFill>
              <a:cs typeface="Arial" panose="020B0604020202020204" pitchFamily="34" charset="0"/>
            </a:endParaRPr>
          </a:p>
          <a:p>
            <a:pPr>
              <a:lnSpc>
                <a:spcPct val="80000"/>
              </a:lnSpc>
              <a:spcBef>
                <a:spcPct val="0"/>
              </a:spcBef>
              <a:spcAft>
                <a:spcPct val="25000"/>
              </a:spcAft>
              <a:buFontTx/>
              <a:buBlip>
                <a:blip r:embed="rId3"/>
              </a:buBlip>
            </a:pPr>
            <a:r>
              <a:rPr lang="en-US" altLang="en-US" sz="900" smtClean="0">
                <a:solidFill>
                  <a:schemeClr val="tx2"/>
                </a:solidFill>
                <a:cs typeface="Arial" panose="020B0604020202020204" pitchFamily="34" charset="0"/>
              </a:rPr>
              <a:t>Manual power off/on of hosts</a:t>
            </a:r>
            <a:endParaRPr lang="en-US" altLang="en-US" sz="900" smtClean="0">
              <a:solidFill>
                <a:schemeClr val="tx2"/>
              </a:solidFill>
              <a:cs typeface="Arial" panose="020B0604020202020204" pitchFamily="34" charset="0"/>
            </a:endParaRPr>
          </a:p>
          <a:p>
            <a:pPr>
              <a:lnSpc>
                <a:spcPct val="80000"/>
              </a:lnSpc>
              <a:spcBef>
                <a:spcPct val="0"/>
              </a:spcBef>
              <a:spcAft>
                <a:spcPct val="25000"/>
              </a:spcAft>
            </a:pPr>
            <a:r>
              <a:rPr lang="en-US" altLang="en-US" sz="800" smtClean="0">
                <a:solidFill>
                  <a:schemeClr val="tx2"/>
                </a:solidFill>
                <a:cs typeface="Arial" panose="020B0604020202020204" pitchFamily="34" charset="0"/>
              </a:rPr>
              <a:t>Requirements and considerations:</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Running Virtual Center with DRS</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VMotion compatible cluster</a:t>
            </a:r>
            <a:endParaRPr lang="en-US" altLang="en-US" sz="800" smtClean="0">
              <a:solidFill>
                <a:schemeClr val="tx2"/>
              </a:solidFill>
              <a:cs typeface="Arial" panose="020B0604020202020204" pitchFamily="34" charset="0"/>
            </a:endParaRPr>
          </a:p>
          <a:p>
            <a:pPr lvl="2">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Shared storage</a:t>
            </a:r>
            <a:endParaRPr lang="en-US" altLang="en-US" sz="800" smtClean="0">
              <a:solidFill>
                <a:schemeClr val="tx2"/>
              </a:solidFill>
              <a:cs typeface="Arial" panose="020B0604020202020204" pitchFamily="34" charset="0"/>
            </a:endParaRPr>
          </a:p>
          <a:p>
            <a:pPr lvl="2">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Compatible processor architectures</a:t>
            </a:r>
            <a:endParaRPr lang="en-US" altLang="en-US" sz="800" smtClean="0">
              <a:solidFill>
                <a:schemeClr val="tx2"/>
              </a:solidFill>
              <a:cs typeface="Arial" panose="020B0604020202020204" pitchFamily="34" charset="0"/>
            </a:endParaRPr>
          </a:p>
          <a:p>
            <a:pPr lvl="2">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VMkernel/VMotion network</a:t>
            </a:r>
            <a:endParaRPr lang="en-US" altLang="en-US" sz="800" smtClean="0">
              <a:solidFill>
                <a:srgbClr val="FF0000"/>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Hosts with Wake on LAN</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NICs with Wake on LAN</a:t>
            </a:r>
            <a:endParaRPr lang="en-US" altLang="en-US" sz="800" smtClean="0">
              <a:solidFill>
                <a:schemeClr val="tx2"/>
              </a:solidFill>
              <a:cs typeface="Arial" panose="020B0604020202020204" pitchFamily="34" charset="0"/>
            </a:endParaRPr>
          </a:p>
          <a:p>
            <a:pPr lvl="2">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Configure these as the VMotion NICs</a:t>
            </a:r>
            <a:endParaRPr lang="en-US" altLang="en-US" sz="800" smtClean="0">
              <a:solidFill>
                <a:schemeClr val="tx2"/>
              </a:solidFill>
              <a:cs typeface="Arial" panose="020B0604020202020204" pitchFamily="34" charset="0"/>
            </a:endParaRPr>
          </a:p>
          <a:p>
            <a:pPr lvl="1">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Test Wake on LAN prior to using DPM in production</a:t>
            </a:r>
            <a:endParaRPr lang="en-US" altLang="en-US" sz="800" smtClean="0">
              <a:solidFill>
                <a:schemeClr val="tx2"/>
              </a:solidFill>
              <a:cs typeface="Arial" panose="020B0604020202020204" pitchFamily="34" charset="0"/>
            </a:endParaRPr>
          </a:p>
          <a:p>
            <a:pPr lvl="2">
              <a:lnSpc>
                <a:spcPct val="80000"/>
              </a:lnSpc>
              <a:spcBef>
                <a:spcPct val="0"/>
              </a:spcBef>
              <a:spcAft>
                <a:spcPct val="25000"/>
              </a:spcAft>
              <a:buClr>
                <a:schemeClr val="accent1"/>
              </a:buClr>
              <a:buSzPct val="70000"/>
              <a:buFont typeface="Wingdings" panose="05000000000000000000" pitchFamily="2" charset="2"/>
              <a:buChar char="n"/>
            </a:pPr>
            <a:r>
              <a:rPr lang="en-US" altLang="en-US" sz="800" smtClean="0">
                <a:solidFill>
                  <a:schemeClr val="tx2"/>
                </a:solidFill>
                <a:cs typeface="Arial" panose="020B0604020202020204" pitchFamily="34" charset="0"/>
              </a:rPr>
              <a:t>Manually power off and then power on each host using VC UI</a:t>
            </a:r>
            <a:endParaRPr lang="en-US" altLang="en-US" sz="800" smtClean="0">
              <a:solidFill>
                <a:schemeClr val="tx2"/>
              </a:solidFill>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DB61AB17-EFCE-499D-9112-730FF63731BD}" type="slidenum">
              <a:rPr lang="en-US" altLang="en-US">
                <a:latin typeface="Arial" panose="020B0604020202020204" pitchFamily="34" charset="0"/>
              </a:rPr>
            </a:fld>
            <a:endParaRPr lang="en-US" altLang="en-US">
              <a:latin typeface="Arial" panose="020B0604020202020204" pitchFamily="34" charset="0"/>
            </a:endParaRPr>
          </a:p>
        </p:txBody>
      </p:sp>
      <p:sp>
        <p:nvSpPr>
          <p:cNvPr id="304131" name="Rectangle 2"/>
          <p:cNvSpPr>
            <a:spLocks noGrp="1" noRot="1" noChangeAspect="1" noChangeArrowheads="1" noTextEdit="1"/>
          </p:cNvSpPr>
          <p:nvPr>
            <p:ph type="sldImg"/>
          </p:nvPr>
        </p:nvSpPr>
        <p:spPr bwMode="auto">
          <a:xfrm>
            <a:off x="1143000" y="479425"/>
            <a:ext cx="4572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4132" name="Rectangle 3"/>
          <p:cNvSpPr>
            <a:spLocks noGrp="1" noChangeArrowheads="1"/>
          </p:cNvSpPr>
          <p:nvPr>
            <p:ph type="body" idx="1"/>
          </p:nvPr>
        </p:nvSpPr>
        <p:spPr bwMode="auto">
          <a:xfrm>
            <a:off x="639763" y="4024313"/>
            <a:ext cx="5664200" cy="4348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z="1000" b="1" u="sng" smtClean="0"/>
              <a:t>x86 architecture</a:t>
            </a:r>
            <a:endParaRPr lang="en-US" altLang="en-US" sz="1000" b="1" u="sng" smtClean="0"/>
          </a:p>
          <a:p>
            <a:pPr>
              <a:spcBef>
                <a:spcPct val="0"/>
              </a:spcBef>
            </a:pPr>
            <a:r>
              <a:rPr lang="en-US" altLang="en-US" sz="1000" smtClean="0"/>
              <a:t>The generic term x86 refers to the "CISC" type instruction set of the most commercially successful CPU architecture in the history of personal computing, used in processors from Intel®, AMD, VIA, and others. It derived from the model numbers of the first few generations of CPUs, backward compatible with Intel®'s original 16-bit 8086 of 1978, most of which were ending in "86".</a:t>
            </a:r>
            <a:endParaRPr lang="en-US" altLang="en-US" sz="1000" smtClean="0"/>
          </a:p>
          <a:p>
            <a:pPr>
              <a:spcBef>
                <a:spcPct val="0"/>
              </a:spcBef>
            </a:pPr>
            <a:r>
              <a:rPr lang="en-US" altLang="en-US" sz="1000" smtClean="0"/>
              <a:t>As the x86 term became common after the introduction of the 80386 in 1985, it usually implies a binary compatibility also with the extended 32-bit instruction set of the 80386. This may sometimes be emphasized as x86-32 to distinguish it either from the original 16-bit x86-16 or from the newer 64-bit x86-64 (also called x64).</a:t>
            </a:r>
            <a:endParaRPr lang="en-US" altLang="en-US" sz="1000" smtClean="0"/>
          </a:p>
          <a:p>
            <a:pPr>
              <a:spcBef>
                <a:spcPct val="0"/>
              </a:spcBef>
            </a:pPr>
            <a:r>
              <a:rPr lang="en-US" altLang="en-US" sz="1000" smtClean="0"/>
              <a:t>Today, x86 hardware usually implies also 64-bit capabilities, at least for personal computers and servers. However, to avoid compatibility problems, x86 software usually implies only 32-bit, while x86-64 or x64 are used to denote exclusive 64-bit software.</a:t>
            </a:r>
            <a:endParaRPr lang="en-US" altLang="en-US" sz="1000" smtClean="0"/>
          </a:p>
          <a:p>
            <a:pPr>
              <a:spcBef>
                <a:spcPct val="0"/>
              </a:spcBef>
            </a:pPr>
            <a:r>
              <a:rPr lang="en-US" altLang="en-US" sz="1000" smtClean="0"/>
              <a:t>The only significant competitors to x86 in PCs were the Motorola 68k, CISC type, and the PowerPC, RISC type, instruction sets. However, by August 7, 2006, Apple Inc. switched to x86 CPUs granting the x86 instruction set an effective monopoly among desktop and notebook processors. The x86 also held a growing majority among servers and workstations. Markets without a significant x86 presence include low cost embedded processors found in appliances and toys, among others.</a:t>
            </a:r>
            <a:endParaRPr lang="en-US" altLang="en-US" sz="1000" smtClean="0"/>
          </a:p>
          <a:p>
            <a:pPr>
              <a:spcBef>
                <a:spcPct val="0"/>
              </a:spcBef>
            </a:pPr>
            <a:r>
              <a:rPr lang="en-US" altLang="en-US" sz="1000" smtClean="0"/>
              <a:t>Countless computer software is written for the x86 platform – including nearly all modern commercial operating systems from MS-DOS and Microsoft Windows to Linux, BSD, Solaris OS, and Mac OS X – making the x86 instruction set architecture indispensable on a global scale, and practically irreplaceable.</a:t>
            </a:r>
            <a:endParaRPr lang="en-US" altLang="en-US" sz="1000" smtClean="0"/>
          </a:p>
          <a:p>
            <a:pPr>
              <a:spcBef>
                <a:spcPct val="0"/>
              </a:spcBef>
            </a:pPr>
            <a:r>
              <a:rPr lang="en-US" altLang="en-US" sz="1000" b="1" smtClean="0"/>
              <a:t>It was cheaper, safer and easier to buy a whole new hardware for a new customer with new service requirements than to install the applications on the same HW.</a:t>
            </a:r>
            <a:endParaRPr lang="en-US" altLang="en-US" sz="1000" b="1"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EF01699E-56B8-41E4-8413-36CF039F2E9B}" type="slidenum">
              <a:rPr lang="en-US" altLang="en-US">
                <a:latin typeface="Arial" panose="020B0604020202020204" pitchFamily="34" charset="0"/>
              </a:rPr>
            </a:fld>
            <a:endParaRPr lang="en-US" altLang="en-US">
              <a:latin typeface="Arial" panose="020B0604020202020204" pitchFamily="34" charset="0"/>
            </a:endParaRPr>
          </a:p>
        </p:txBody>
      </p:sp>
      <p:sp>
        <p:nvSpPr>
          <p:cNvPr id="331779"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1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80000"/>
              </a:lnSpc>
              <a:spcBef>
                <a:spcPct val="0"/>
              </a:spcBef>
              <a:spcAft>
                <a:spcPct val="25000"/>
              </a:spcAft>
            </a:pPr>
            <a:r>
              <a:rPr lang="en-US" altLang="en-US" sz="600" smtClean="0">
                <a:solidFill>
                  <a:schemeClr val="tx2"/>
                </a:solidFill>
                <a:cs typeface="Arial" panose="020B0604020202020204" pitchFamily="34" charset="0"/>
              </a:rPr>
              <a:t>A conceptually similar product to VMotion that is also brand new is Storage VMotion.  This will be available later this quarter and also the non-disruptive migration of virtual machine disks from one data store to another.  </a:t>
            </a:r>
            <a:endParaRPr lang="en-US" altLang="en-US" sz="600" smtClean="0">
              <a:solidFill>
                <a:schemeClr val="tx2"/>
              </a:solidFill>
              <a:cs typeface="Arial" panose="020B0604020202020204" pitchFamily="34" charset="0"/>
            </a:endParaRPr>
          </a:p>
          <a:p>
            <a:pPr>
              <a:lnSpc>
                <a:spcPct val="80000"/>
              </a:lnSpc>
              <a:spcBef>
                <a:spcPct val="0"/>
              </a:spcBef>
              <a:spcAft>
                <a:spcPct val="25000"/>
              </a:spcAft>
            </a:pPr>
            <a:endParaRPr lang="en-US" altLang="en-US" sz="600" smtClean="0">
              <a:solidFill>
                <a:schemeClr val="tx2"/>
              </a:solidFill>
              <a:cs typeface="Arial" panose="020B0604020202020204" pitchFamily="34" charset="0"/>
            </a:endParaRPr>
          </a:p>
          <a:p>
            <a:pPr>
              <a:lnSpc>
                <a:spcPct val="80000"/>
              </a:lnSpc>
              <a:spcBef>
                <a:spcPct val="0"/>
              </a:spcBef>
              <a:spcAft>
                <a:spcPct val="25000"/>
              </a:spcAft>
              <a:buFontTx/>
              <a:buChar char="•"/>
            </a:pPr>
            <a:r>
              <a:rPr lang="en-US" altLang="en-US" sz="600" b="1" smtClean="0">
                <a:solidFill>
                  <a:schemeClr val="tx2"/>
                </a:solidFill>
                <a:cs typeface="Arial" panose="020B0604020202020204" pitchFamily="34" charset="0"/>
              </a:rPr>
              <a:t>Availability: </a:t>
            </a:r>
            <a:r>
              <a:rPr lang="en-US" altLang="en-US" sz="600" smtClean="0">
                <a:solidFill>
                  <a:schemeClr val="tx2"/>
                </a:solidFill>
                <a:cs typeface="Arial" panose="020B0604020202020204" pitchFamily="34" charset="0"/>
              </a:rPr>
              <a:t>Later this quarter (December).  Component of VI3 Enterprise</a:t>
            </a:r>
            <a:endParaRPr lang="en-US" altLang="en-US" sz="600" smtClean="0">
              <a:solidFill>
                <a:schemeClr val="tx2"/>
              </a:solidFill>
              <a:cs typeface="Arial" panose="020B0604020202020204" pitchFamily="34" charset="0"/>
            </a:endParaRPr>
          </a:p>
          <a:p>
            <a:pPr>
              <a:lnSpc>
                <a:spcPct val="80000"/>
              </a:lnSpc>
              <a:spcBef>
                <a:spcPct val="0"/>
              </a:spcBef>
              <a:spcAft>
                <a:spcPct val="25000"/>
              </a:spcAft>
            </a:pPr>
            <a:endParaRPr lang="en-US" altLang="en-US" sz="600" smtClean="0">
              <a:solidFill>
                <a:schemeClr val="tx2"/>
              </a:solidFill>
              <a:cs typeface="Arial" panose="020B0604020202020204" pitchFamily="34" charset="0"/>
            </a:endParaRPr>
          </a:p>
          <a:p>
            <a:pPr>
              <a:lnSpc>
                <a:spcPct val="80000"/>
              </a:lnSpc>
              <a:spcBef>
                <a:spcPct val="0"/>
              </a:spcBef>
              <a:spcAft>
                <a:spcPct val="25000"/>
              </a:spcAft>
            </a:pPr>
            <a:r>
              <a:rPr lang="en-US" altLang="en-US" sz="600" smtClean="0">
                <a:solidFill>
                  <a:schemeClr val="tx2"/>
                </a:solidFill>
                <a:cs typeface="Arial" panose="020B0604020202020204" pitchFamily="34" charset="0"/>
              </a:rPr>
              <a:t>Key points:</a:t>
            </a:r>
            <a:endParaRPr lang="en-US" altLang="en-US" sz="6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600" smtClean="0">
                <a:solidFill>
                  <a:schemeClr val="tx2"/>
                </a:solidFill>
                <a:cs typeface="Arial" panose="020B0604020202020204" pitchFamily="34" charset="0"/>
              </a:rPr>
              <a:t>Storage VMotion completes the non-disruptive management of planned downtime </a:t>
            </a:r>
            <a:endParaRPr lang="en-US" altLang="en-US" sz="6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600" smtClean="0">
                <a:solidFill>
                  <a:schemeClr val="tx2"/>
                </a:solidFill>
                <a:cs typeface="Arial" panose="020B0604020202020204" pitchFamily="34" charset="0"/>
              </a:rPr>
              <a:t>Migrating single VMs and their disks from one array to another is accomplished today by moving entire LUNs with datamovers/SAN tools – almost always involving downtime</a:t>
            </a:r>
            <a:endParaRPr lang="en-US" altLang="en-US" sz="6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600" smtClean="0">
                <a:solidFill>
                  <a:schemeClr val="tx2"/>
                </a:solidFill>
                <a:cs typeface="Arial" panose="020B0604020202020204" pitchFamily="34" charset="0"/>
              </a:rPr>
              <a:t>Now performance optimization of VMs with the right type of storage becomes a trivial problem to solve</a:t>
            </a:r>
            <a:endParaRPr lang="en-US" altLang="en-US" sz="600" smtClean="0">
              <a:solidFill>
                <a:schemeClr val="tx2"/>
              </a:solidFill>
              <a:cs typeface="Arial" panose="020B0604020202020204" pitchFamily="34" charset="0"/>
            </a:endParaRPr>
          </a:p>
          <a:p>
            <a:pPr>
              <a:lnSpc>
                <a:spcPct val="80000"/>
              </a:lnSpc>
              <a:spcBef>
                <a:spcPct val="0"/>
              </a:spcBef>
              <a:spcAft>
                <a:spcPct val="25000"/>
              </a:spcAft>
              <a:buFontTx/>
              <a:buBlip>
                <a:blip r:embed="rId3"/>
              </a:buBlip>
            </a:pPr>
            <a:r>
              <a:rPr lang="en-US" altLang="en-US" sz="600" smtClean="0">
                <a:solidFill>
                  <a:schemeClr val="tx2"/>
                </a:solidFill>
                <a:cs typeface="Arial" panose="020B0604020202020204" pitchFamily="34" charset="0"/>
              </a:rPr>
              <a:t>HOW DOES IT WORK:</a:t>
            </a:r>
            <a:endParaRPr lang="en-US" altLang="en-US" sz="600"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VMware Storage VMotion allows virtual machines’ disks to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be relocated to different data store locations completely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transparently while the virtual machine is running, with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zero downtime.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Storage VMotion takes advantage of core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technologies that VMware has developed, such as disk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snapshots, REDO logs, parent/child disk relations, and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snapshot consolidation.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Before moving a virtual machines disk file, Storage VMotion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moves the “home directory” of the virtual machine to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the new location. The “home directory” contains meta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information about the virtual machine i.e. configuration,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swap, log files. It next “self VMotions” to the new VM home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location. The disk movements follow after the home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directory migration. First, Storage VMotion creates a “child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disk” for each virtual machine disk to be migrated. Once the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migration operation has started, all disk writes are directed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to this “child disk”. Second, the “parent”, or original, virtual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disk is then copied from the old storage device to the new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storage device. In step three, the child disk that is capturing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the write operations are then “re-parented” to the newly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copied parent disks. And, in the final step the child disk is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consolidated into the new parent disk and the ESX host is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now re-directed to the new parent disk location.</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The switchover process of home directory and disk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migration, creation of child disks and parent disks, re-</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parenting and consolidation of child disks happens within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sub-2 seconds, fast enough to be unnoticeable to the </a:t>
            </a:r>
            <a:endParaRPr lang="en-US" altLang="en-US" sz="600" b="1" smtClean="0">
              <a:solidFill>
                <a:schemeClr val="tx2"/>
              </a:solidFill>
              <a:cs typeface="Arial" panose="020B0604020202020204" pitchFamily="34" charset="0"/>
            </a:endParaRPr>
          </a:p>
          <a:p>
            <a:pPr lvl="1">
              <a:lnSpc>
                <a:spcPct val="80000"/>
              </a:lnSpc>
              <a:spcBef>
                <a:spcPct val="0"/>
              </a:spcBef>
              <a:spcAft>
                <a:spcPct val="25000"/>
              </a:spcAft>
            </a:pPr>
            <a:r>
              <a:rPr lang="en-US" altLang="en-US" sz="600" b="1" smtClean="0">
                <a:solidFill>
                  <a:schemeClr val="tx2"/>
                </a:solidFill>
                <a:cs typeface="Arial" panose="020B0604020202020204" pitchFamily="34" charset="0"/>
              </a:rPr>
              <a:t>application user.</a:t>
            </a:r>
            <a:endParaRPr lang="en-US" altLang="en-US" sz="600" b="1" smtClean="0">
              <a:solidFill>
                <a:schemeClr val="tx2"/>
              </a:solidFill>
              <a:cs typeface="Arial" panose="020B0604020202020204" pitchFamily="34" charset="0"/>
            </a:endParaRPr>
          </a:p>
          <a:p>
            <a:pPr>
              <a:lnSpc>
                <a:spcPct val="80000"/>
              </a:lnSpc>
              <a:spcBef>
                <a:spcPct val="0"/>
              </a:spcBef>
            </a:pPr>
            <a:endParaRPr lang="en-US" altLang="en-US" sz="90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2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Why are you looking at desktop virtualization?</a:t>
            </a:r>
            <a:endParaRPr lang="en-US" altLang="en-US" smtClean="0"/>
          </a:p>
        </p:txBody>
      </p:sp>
      <p:sp>
        <p:nvSpPr>
          <p:cNvPr id="332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5C861DA5-70B0-463C-9685-65BC5E3281B3}" type="slidenum">
              <a:rPr lang="en-US" altLang="en-US">
                <a:latin typeface="Arial" panose="020B0604020202020204" pitchFamily="34" charset="0"/>
              </a:rPr>
            </a:fld>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3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Cost reduction… equipment, support, software </a:t>
            </a:r>
            <a:endParaRPr lang="en-US" altLang="en-US" smtClean="0"/>
          </a:p>
          <a:p>
            <a:pPr>
              <a:spcBef>
                <a:spcPct val="0"/>
              </a:spcBef>
            </a:pPr>
            <a:r>
              <a:rPr lang="en-US" altLang="en-US" smtClean="0"/>
              <a:t>Consolidation into the data center</a:t>
            </a:r>
            <a:endParaRPr lang="en-US" altLang="en-US" smtClean="0"/>
          </a:p>
          <a:p>
            <a:pPr>
              <a:spcBef>
                <a:spcPct val="0"/>
              </a:spcBef>
            </a:pPr>
            <a:r>
              <a:rPr lang="en-US" altLang="en-US" smtClean="0"/>
              <a:t>Secured desktop information at the data center</a:t>
            </a:r>
            <a:endParaRPr lang="en-US" altLang="en-US" smtClean="0"/>
          </a:p>
          <a:p>
            <a:pPr>
              <a:spcBef>
                <a:spcPct val="0"/>
              </a:spcBef>
            </a:pPr>
            <a:r>
              <a:rPr lang="en-US" altLang="en-US" smtClean="0"/>
              <a:t>Claim green</a:t>
            </a:r>
            <a:endParaRPr lang="en-US" altLang="en-US" smtClean="0"/>
          </a:p>
          <a:p>
            <a:pPr>
              <a:spcBef>
                <a:spcPct val="0"/>
              </a:spcBef>
            </a:pPr>
            <a:endParaRPr lang="en-US" altLang="en-US" smtClean="0"/>
          </a:p>
        </p:txBody>
      </p:sp>
      <p:sp>
        <p:nvSpPr>
          <p:cNvPr id="333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C310A08D-55F0-498D-9729-776AAB7069E8}" type="slidenum">
              <a:rPr lang="en-US" altLang="en-US">
                <a:latin typeface="Arial" panose="020B0604020202020204" pitchFamily="34" charset="0"/>
              </a:rPr>
            </a:fld>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4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So we’ve seen the hype, but what are they really talking about?  In simple terms….what is the Cloud…..and what are the benefits to businesses?</a:t>
            </a:r>
            <a:endParaRPr lang="en-US" altLang="en-US" smtClean="0"/>
          </a:p>
          <a:p>
            <a:pPr>
              <a:spcBef>
                <a:spcPct val="0"/>
              </a:spcBef>
            </a:pPr>
            <a:endParaRPr lang="en-US" altLang="en-US" smtClean="0"/>
          </a:p>
          <a:p>
            <a:pPr>
              <a:spcBef>
                <a:spcPct val="0"/>
              </a:spcBef>
            </a:pPr>
            <a:r>
              <a:rPr lang="en-US" altLang="en-US" b="1" smtClean="0"/>
              <a:t>The key characteristics of Cloud Computing </a:t>
            </a:r>
            <a:r>
              <a:rPr lang="en-US" altLang="en-US" smtClean="0"/>
              <a:t>- it is based on a virtualized infrastructure, is designed to be highly scalable and is provisioned as a service. More specifically:</a:t>
            </a:r>
            <a:endParaRPr lang="en-US" altLang="en-US" smtClean="0"/>
          </a:p>
          <a:p>
            <a:pPr>
              <a:spcBef>
                <a:spcPct val="0"/>
              </a:spcBef>
            </a:pPr>
            <a:r>
              <a:rPr lang="en-US" altLang="en-US" smtClean="0"/>
              <a:t>-Most clouds are underpinned by “utility billing”…or pay as you go.  Think of your electric bill at home where you pay for only what you use.  Same with the Cloud.</a:t>
            </a:r>
            <a:endParaRPr lang="en-US" altLang="en-US" smtClean="0"/>
          </a:p>
          <a:p>
            <a:pPr>
              <a:spcBef>
                <a:spcPct val="0"/>
              </a:spcBef>
              <a:buFontTx/>
              <a:buChar char="-"/>
            </a:pPr>
            <a:r>
              <a:rPr lang="en-US" altLang="en-US" smtClean="0"/>
              <a:t>Generally speaking, Cloud resources are unlimited.  Great when you are not sure how much compute power or storage you’ll need for a certain workload.  It’s good to know its there if you need it!</a:t>
            </a:r>
            <a:endParaRPr lang="en-US" altLang="en-US" smtClean="0"/>
          </a:p>
          <a:p>
            <a:pPr>
              <a:spcBef>
                <a:spcPct val="0"/>
              </a:spcBef>
              <a:buFontTx/>
              <a:buChar char="-"/>
            </a:pPr>
            <a:r>
              <a:rPr lang="en-US" altLang="en-US" smtClean="0"/>
              <a:t>Another key attribute of the cloud is that you can rapidly scale it up or down….depending on your needs.  Again paying for only what you need.</a:t>
            </a:r>
            <a:endParaRPr lang="en-US" altLang="en-US" smtClean="0"/>
          </a:p>
          <a:p>
            <a:pPr>
              <a:spcBef>
                <a:spcPct val="0"/>
              </a:spcBef>
              <a:buFontTx/>
              <a:buChar char="-"/>
            </a:pPr>
            <a:r>
              <a:rPr lang="en-US" altLang="en-US" smtClean="0"/>
              <a:t>Most cloud infrastructure is quick and easy to provision and set up to be easy to self-administer</a:t>
            </a:r>
            <a:endParaRPr lang="en-US" altLang="en-US" smtClean="0"/>
          </a:p>
          <a:p>
            <a:pPr>
              <a:spcBef>
                <a:spcPct val="0"/>
              </a:spcBef>
              <a:buFontTx/>
              <a:buChar char="-"/>
            </a:pPr>
            <a:r>
              <a:rPr lang="en-US" altLang="en-US" smtClean="0"/>
              <a:t>Supporting the “self service” nature of the Cloud, there tends to be a lot of automation to make this easy for the user</a:t>
            </a:r>
            <a:endParaRPr lang="en-US" altLang="en-US" smtClean="0"/>
          </a:p>
          <a:p>
            <a:pPr>
              <a:spcBef>
                <a:spcPct val="0"/>
              </a:spcBef>
              <a:buFontTx/>
              <a:buChar char="-"/>
            </a:pPr>
            <a:endParaRPr lang="en-US" altLang="en-US" smtClean="0"/>
          </a:p>
          <a:p>
            <a:pPr>
              <a:spcBef>
                <a:spcPct val="0"/>
              </a:spcBef>
            </a:pPr>
            <a:r>
              <a:rPr lang="en-US" altLang="en-US" b="1" smtClean="0"/>
              <a:t>Benefits to the business </a:t>
            </a:r>
            <a:r>
              <a:rPr lang="en-US" altLang="en-US" smtClean="0"/>
              <a:t>– what does this mean to the business that implement the Cloud as part of a comprehensive IT strategy</a:t>
            </a:r>
            <a:endParaRPr lang="en-US" altLang="en-US" smtClean="0"/>
          </a:p>
          <a:p>
            <a:pPr>
              <a:spcBef>
                <a:spcPct val="0"/>
              </a:spcBef>
              <a:buFontTx/>
              <a:buChar char="-"/>
            </a:pPr>
            <a:r>
              <a:rPr lang="en-US" altLang="en-US" smtClean="0"/>
              <a:t> Increased agility, lower cost and better use of resources</a:t>
            </a:r>
            <a:endParaRPr lang="en-US" altLang="en-US" smtClean="0"/>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85D00FDE-14C7-4E48-9C79-FADECCD93620}" type="slidenum">
              <a:rPr lang="en-US" altLang="en-US">
                <a:latin typeface="Arial" panose="020B0604020202020204" pitchFamily="34" charset="0"/>
              </a:rPr>
            </a:fld>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5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smtClean="0"/>
              <a:t>Move the stale desktop market to the cloud just as the server market has happened</a:t>
            </a:r>
            <a:endParaRPr lang="en-US" altLang="en-US" smtClean="0"/>
          </a:p>
          <a:p>
            <a:pPr>
              <a:spcBef>
                <a:spcPct val="0"/>
              </a:spcBef>
            </a:pPr>
            <a:endParaRPr lang="en-US" altLang="en-US" sz="300" smtClean="0"/>
          </a:p>
          <a:p>
            <a:pPr>
              <a:lnSpc>
                <a:spcPct val="105000"/>
              </a:lnSpc>
              <a:spcBef>
                <a:spcPct val="60000"/>
              </a:spcBef>
            </a:pPr>
            <a:r>
              <a:rPr lang="en-US" altLang="en-US" smtClean="0"/>
              <a:t>Desktone’s cloud DaaS model </a:t>
            </a:r>
            <a:r>
              <a:rPr lang="en-US" altLang="en-US" b="1" smtClean="0">
                <a:solidFill>
                  <a:srgbClr val="0058A0"/>
                </a:solidFill>
              </a:rPr>
              <a:t>eliminates cost and complexity</a:t>
            </a:r>
            <a:endParaRPr lang="en-US" altLang="en-US" b="1" smtClean="0">
              <a:solidFill>
                <a:srgbClr val="0058A0"/>
              </a:solidFill>
            </a:endParaRPr>
          </a:p>
          <a:p>
            <a:pPr>
              <a:lnSpc>
                <a:spcPct val="105000"/>
              </a:lnSpc>
              <a:spcBef>
                <a:spcPct val="60000"/>
              </a:spcBef>
            </a:pPr>
            <a:endParaRPr lang="en-US" altLang="en-US" sz="300" smtClean="0"/>
          </a:p>
          <a:p>
            <a:pPr>
              <a:lnSpc>
                <a:spcPct val="105000"/>
              </a:lnSpc>
              <a:spcBef>
                <a:spcPct val="60000"/>
              </a:spcBef>
            </a:pPr>
            <a:r>
              <a:rPr lang="en-US" altLang="en-US" smtClean="0"/>
              <a:t>Desktop clouds give enterprises the </a:t>
            </a:r>
            <a:r>
              <a:rPr lang="en-US" altLang="en-US" b="1" smtClean="0">
                <a:solidFill>
                  <a:srgbClr val="0058A0"/>
                </a:solidFill>
              </a:rPr>
              <a:t>full benefits of VDI, without the costs or risks</a:t>
            </a:r>
            <a:endParaRPr lang="en-US" altLang="en-US" b="1" smtClean="0">
              <a:solidFill>
                <a:srgbClr val="0058A0"/>
              </a:solidFill>
            </a:endParaRPr>
          </a:p>
          <a:p>
            <a:pPr>
              <a:lnSpc>
                <a:spcPct val="105000"/>
              </a:lnSpc>
              <a:spcBef>
                <a:spcPct val="60000"/>
              </a:spcBef>
            </a:pPr>
            <a:endParaRPr lang="en-US" altLang="en-US" sz="300" smtClean="0"/>
          </a:p>
          <a:p>
            <a:pPr>
              <a:lnSpc>
                <a:spcPct val="105000"/>
              </a:lnSpc>
              <a:spcBef>
                <a:spcPct val="60000"/>
              </a:spcBef>
            </a:pPr>
            <a:r>
              <a:rPr lang="en-US" altLang="en-US" smtClean="0"/>
              <a:t>Enterprises </a:t>
            </a:r>
            <a:r>
              <a:rPr lang="en-US" altLang="en-US" b="1" smtClean="0">
                <a:solidFill>
                  <a:srgbClr val="0058A0"/>
                </a:solidFill>
              </a:rPr>
              <a:t>outsource the deployment and operations</a:t>
            </a:r>
            <a:endParaRPr lang="en-US" altLang="en-US" b="1" smtClean="0">
              <a:solidFill>
                <a:srgbClr val="0058A0"/>
              </a:solidFill>
            </a:endParaRPr>
          </a:p>
          <a:p>
            <a:pPr>
              <a:lnSpc>
                <a:spcPct val="105000"/>
              </a:lnSpc>
              <a:spcBef>
                <a:spcPct val="60000"/>
              </a:spcBef>
            </a:pPr>
            <a:endParaRPr lang="en-US" altLang="en-US" sz="300" smtClean="0"/>
          </a:p>
          <a:p>
            <a:pPr>
              <a:spcBef>
                <a:spcPct val="0"/>
              </a:spcBef>
            </a:pPr>
            <a:r>
              <a:rPr lang="en-US" altLang="en-US" smtClean="0"/>
              <a:t>DaaS </a:t>
            </a:r>
            <a:r>
              <a:rPr lang="en-US" altLang="en-US" b="1" smtClean="0">
                <a:solidFill>
                  <a:srgbClr val="0058A0"/>
                </a:solidFill>
              </a:rPr>
              <a:t>reduces the technical expertise required</a:t>
            </a:r>
            <a:endParaRPr lang="en-US" altLang="en-US" smtClean="0"/>
          </a:p>
          <a:p>
            <a:pPr>
              <a:spcBef>
                <a:spcPct val="0"/>
              </a:spcBef>
            </a:pPr>
            <a:endParaRPr lang="en-US" altLang="en-US" smtClean="0"/>
          </a:p>
        </p:txBody>
      </p:sp>
      <p:sp>
        <p:nvSpPr>
          <p:cNvPr id="335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2BC5DDC9-5951-4516-B15C-AAFA26949EEB}" type="slidenum">
              <a:rPr lang="en-US" altLang="en-US">
                <a:latin typeface="Arial" panose="020B0604020202020204" pitchFamily="34" charset="0"/>
              </a:rPr>
            </a:fld>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smtClean="0"/>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FB873529-7E9D-4B51-BAC6-D7AEE10506C1}" type="slidenum">
              <a:rPr lang="en-US" altLang="en-US">
                <a:latin typeface="Arial" panose="020B0604020202020204" pitchFamily="34" charset="0"/>
              </a:rPr>
            </a:fld>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AB73F882-BD4B-4919-BB5E-88801CD06440}" type="slidenum">
              <a:rPr lang="en-US" altLang="en-US">
                <a:latin typeface="Arial" panose="020B0604020202020204" pitchFamily="34" charset="0"/>
              </a:rPr>
            </a:fld>
            <a:endParaRPr lang="en-US" altLang="en-US">
              <a:latin typeface="Arial" panose="020B0604020202020204" pitchFamily="34" charset="0"/>
            </a:endParaRPr>
          </a:p>
        </p:txBody>
      </p:sp>
      <p:sp>
        <p:nvSpPr>
          <p:cNvPr id="337923"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CE13B0AF-B3CB-4220-BCFF-3090F93BDA94}" type="slidenum">
              <a:rPr lang="en-US" altLang="en-US">
                <a:latin typeface="Arial" panose="020B0604020202020204" pitchFamily="34" charset="0"/>
              </a:rPr>
            </a:fld>
            <a:endParaRPr lang="en-US" altLang="en-US">
              <a:latin typeface="Arial" panose="020B0604020202020204" pitchFamily="34" charset="0"/>
            </a:endParaRPr>
          </a:p>
        </p:txBody>
      </p:sp>
      <p:sp>
        <p:nvSpPr>
          <p:cNvPr id="305155" name="Rectangle 2"/>
          <p:cNvSpPr>
            <a:spLocks noGrp="1" noRot="1" noChangeAspect="1" noChangeArrowheads="1" noTextEdit="1"/>
          </p:cNvSpPr>
          <p:nvPr>
            <p:ph type="sldImg"/>
          </p:nvPr>
        </p:nvSpPr>
        <p:spPr bwMode="auto">
          <a:xfrm>
            <a:off x="1143000" y="687388"/>
            <a:ext cx="4572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5156" name="Rectangle 3"/>
          <p:cNvSpPr>
            <a:spLocks noGrp="1" noChangeArrowheads="1"/>
          </p:cNvSpPr>
          <p:nvPr>
            <p:ph type="body" idx="1"/>
          </p:nvPr>
        </p:nvSpPr>
        <p:spPr bwMode="auto">
          <a:xfrm>
            <a:off x="685800" y="4344988"/>
            <a:ext cx="5486400"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lnSpc>
                <a:spcPct val="80000"/>
              </a:lnSpc>
              <a:spcBef>
                <a:spcPct val="0"/>
              </a:spcBef>
            </a:pPr>
            <a:r>
              <a:rPr lang="en-US" altLang="en-US" smtClean="0"/>
              <a:t>The logical solution was to implement virtualization in the x86 market to make use of all the investment already done in the new cheaper infrastructure.</a:t>
            </a: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BBA4531B-E145-4626-881C-120BA820875D}" type="slidenum">
              <a:rPr lang="en-US" altLang="en-US">
                <a:latin typeface="Arial" panose="020B0604020202020204" pitchFamily="34" charset="0"/>
              </a:rPr>
            </a:fld>
            <a:endParaRPr lang="en-US" altLang="en-US">
              <a:latin typeface="Arial" panose="020B0604020202020204" pitchFamily="34" charset="0"/>
            </a:endParaRPr>
          </a:p>
        </p:txBody>
      </p:sp>
      <p:sp>
        <p:nvSpPr>
          <p:cNvPr id="306179" name="Rectangle 2"/>
          <p:cNvSpPr>
            <a:spLocks noGrp="1" noRot="1" noChangeAspect="1" noChangeArrowheads="1" noTextEdit="1"/>
          </p:cNvSpPr>
          <p:nvPr>
            <p:ph type="sldImg"/>
          </p:nvPr>
        </p:nvSpPr>
        <p:spPr bwMode="auto">
          <a:xfrm>
            <a:off x="1143000" y="687388"/>
            <a:ext cx="4572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6180" name="Rectangle 3"/>
          <p:cNvSpPr>
            <a:spLocks noGrp="1" noChangeArrowheads="1"/>
          </p:cNvSpPr>
          <p:nvPr>
            <p:ph type="body" idx="1"/>
          </p:nvPr>
        </p:nvSpPr>
        <p:spPr bwMode="auto">
          <a:xfrm>
            <a:off x="685800" y="4344988"/>
            <a:ext cx="5486400"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en-US" altLang="en-US" b="1" u="sng" smtClean="0"/>
              <a:t>Hardware Utilization</a:t>
            </a:r>
            <a:endParaRPr lang="en-US" altLang="en-US" b="1" u="sng" smtClean="0"/>
          </a:p>
          <a:p>
            <a:pPr>
              <a:spcBef>
                <a:spcPct val="0"/>
              </a:spcBef>
            </a:pPr>
            <a:r>
              <a:rPr lang="en-US" altLang="en-US" b="1" smtClean="0"/>
              <a:t>Financial influences</a:t>
            </a:r>
            <a:r>
              <a:rPr lang="en-US" altLang="en-US" smtClean="0"/>
              <a:t>: More utilization so less hardware so less cooling so less electricity</a:t>
            </a:r>
            <a:endParaRPr lang="en-US" altLang="en-US" smtClean="0"/>
          </a:p>
          <a:p>
            <a:pPr>
              <a:spcBef>
                <a:spcPct val="0"/>
              </a:spcBef>
            </a:pPr>
            <a:endParaRPr lang="en-US" altLang="en-US" smtClean="0"/>
          </a:p>
          <a:p>
            <a:pPr>
              <a:spcBef>
                <a:spcPct val="0"/>
              </a:spcBef>
            </a:pPr>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02" name="Text Box 2"/>
          <p:cNvSpPr txBox="1">
            <a:spLocks noChangeArrowheads="1"/>
          </p:cNvSpPr>
          <p:nvPr/>
        </p:nvSpPr>
        <p:spPr bwMode="auto">
          <a:xfrm>
            <a:off x="1143000" y="695325"/>
            <a:ext cx="4570413" cy="3429000"/>
          </a:xfrm>
          <a:prstGeom prst="rect">
            <a:avLst/>
          </a:prstGeom>
          <a:solidFill>
            <a:srgbClr val="FFFFFF"/>
          </a:solidFill>
          <a:ln w="9360">
            <a:solidFill>
              <a:srgbClr val="000000"/>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307203" name="Rectangle 3"/>
          <p:cNvSpPr>
            <a:spLocks noGrp="1" noChangeArrowheads="1"/>
          </p:cNvSpPr>
          <p:nvPr>
            <p:ph type="body"/>
          </p:nvPr>
        </p:nvSpPr>
        <p:spPr bwMode="auto">
          <a:xfrm>
            <a:off x="685800" y="4343400"/>
            <a:ext cx="5476875" cy="4106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lstStyle/>
          <a:p>
            <a:pPr defTabSz="449580">
              <a:spcBef>
                <a:spcPct val="0"/>
              </a:spcBef>
            </a:pPr>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8226" name="Text Box 2"/>
          <p:cNvSpPr txBox="1">
            <a:spLocks noChangeArrowheads="1"/>
          </p:cNvSpPr>
          <p:nvPr/>
        </p:nvSpPr>
        <p:spPr bwMode="auto">
          <a:xfrm>
            <a:off x="1143000" y="695325"/>
            <a:ext cx="4570413" cy="3429000"/>
          </a:xfrm>
          <a:prstGeom prst="rect">
            <a:avLst/>
          </a:prstGeom>
          <a:solidFill>
            <a:srgbClr val="FFFFFF"/>
          </a:solidFill>
          <a:ln w="9360">
            <a:solidFill>
              <a:srgbClr val="000000"/>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308227" name="Rectangle 3"/>
          <p:cNvSpPr>
            <a:spLocks noGrp="1" noChangeArrowheads="1"/>
          </p:cNvSpPr>
          <p:nvPr>
            <p:ph type="body"/>
          </p:nvPr>
        </p:nvSpPr>
        <p:spPr bwMode="auto">
          <a:xfrm>
            <a:off x="685800" y="4343400"/>
            <a:ext cx="5476875" cy="41068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lstStyle/>
          <a:p>
            <a:pPr defTabSz="449580">
              <a:spcBef>
                <a:spcPct val="0"/>
              </a:spcBef>
            </a:pPr>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6616DE73-2FEE-411A-9681-849BAB8E6553}" type="slidenum">
              <a:rPr lang="en-US" altLang="en-US">
                <a:latin typeface="Arial" panose="020B0604020202020204" pitchFamily="34" charset="0"/>
              </a:rPr>
            </a:fld>
            <a:endParaRPr lang="en-US" altLang="en-US">
              <a:latin typeface="Arial" panose="020B0604020202020204" pitchFamily="34" charset="0"/>
            </a:endParaRPr>
          </a:p>
        </p:txBody>
      </p:sp>
      <p:sp>
        <p:nvSpPr>
          <p:cNvPr id="309251"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9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fontAlgn="base">
              <a:spcBef>
                <a:spcPct val="0"/>
              </a:spcBef>
              <a:spcAft>
                <a:spcPct val="0"/>
              </a:spcAft>
            </a:pPr>
            <a:fld id="{F4F8EDC0-4AF8-4F3B-A3D5-7CB2BD876C35}" type="slidenum">
              <a:rPr lang="en-US" altLang="en-US">
                <a:latin typeface="Arial" panose="020B0604020202020204" pitchFamily="34" charset="0"/>
              </a:rPr>
            </a:fld>
            <a:endParaRPr lang="en-US" altLang="en-US">
              <a:latin typeface="Arial" panose="020B0604020202020204" pitchFamily="34" charset="0"/>
            </a:endParaRPr>
          </a:p>
        </p:txBody>
      </p:sp>
      <p:sp>
        <p:nvSpPr>
          <p:cNvPr id="310275"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0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B2D612D9-DA86-4306-8D2D-C72CA2A7C053}" type="datetimeFigureOut">
              <a:rPr lang="en-US" smtClean="0"/>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132D6E54-EDB3-42FE-856A-F5EF94AE450C}"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2D612D9-DA86-4306-8D2D-C72CA2A7C05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D6E54-EDB3-42FE-856A-F5EF94AE450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2D612D9-DA86-4306-8D2D-C72CA2A7C05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D6E54-EDB3-42FE-856A-F5EF94AE450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79288"/>
          </a:xfrm>
          <a:prstGeom prst="rect">
            <a:avLst/>
          </a:prstGeom>
        </p:spPr>
        <p:txBody>
          <a:bodyPr/>
          <a:lstStyle>
            <a:lvl1pPr algn="l">
              <a:defRPr>
                <a:solidFill>
                  <a:schemeClr val="bg1"/>
                </a:solidFill>
              </a:defRPr>
            </a:lvl1pPr>
          </a:lstStyle>
          <a:p>
            <a:r>
              <a:rPr lang="en-US" altLang="ko-KR" smtClean="0"/>
              <a:t>Click to edit Master title style</a:t>
            </a:r>
            <a:endParaRPr lang="ko-KR" altLang="en-US" dirty="0"/>
          </a:p>
        </p:txBody>
      </p:sp>
      <p:sp>
        <p:nvSpPr>
          <p:cNvPr id="4" name="Content Placeholder 2"/>
          <p:cNvSpPr>
            <a:spLocks noGrp="1"/>
          </p:cNvSpPr>
          <p:nvPr>
            <p:ph idx="1"/>
          </p:nvPr>
        </p:nvSpPr>
        <p:spPr>
          <a:xfrm>
            <a:off x="395536" y="1508787"/>
            <a:ext cx="8496944" cy="614197"/>
          </a:xfrm>
          <a:prstGeom prst="rect">
            <a:avLst/>
          </a:prstGeom>
        </p:spPr>
        <p:txBody>
          <a:bodyPr anchor="ctr"/>
          <a:lstStyle>
            <a:lvl1pPr marL="0" indent="0">
              <a:buNone/>
              <a:defRPr sz="2000">
                <a:solidFill>
                  <a:schemeClr val="bg1"/>
                </a:solidFill>
              </a:defRPr>
            </a:lvl1pPr>
          </a:lstStyle>
          <a:p>
            <a:pPr lvl="0"/>
            <a:r>
              <a:rPr lang="en-US" altLang="ko-KR" dirty="0" smtClean="0"/>
              <a:t>Click to edit Master text styles</a:t>
            </a:r>
            <a:endParaRPr lang="en-US" altLang="ko-KR" dirty="0" smtClean="0"/>
          </a:p>
        </p:txBody>
      </p:sp>
      <p:sp>
        <p:nvSpPr>
          <p:cNvPr id="5" name="Content Placeholder 2"/>
          <p:cNvSpPr>
            <a:spLocks noGrp="1"/>
          </p:cNvSpPr>
          <p:nvPr>
            <p:ph idx="10"/>
          </p:nvPr>
        </p:nvSpPr>
        <p:spPr>
          <a:xfrm>
            <a:off x="405880" y="2411015"/>
            <a:ext cx="8496944" cy="3994316"/>
          </a:xfrm>
          <a:prstGeom prst="rect">
            <a:avLst/>
          </a:prstGeom>
        </p:spPr>
        <p:txBody>
          <a:bodyPr lIns="396000"/>
          <a:lstStyle>
            <a:lvl1pPr marL="0" indent="0">
              <a:buNone/>
              <a:defRPr sz="1400">
                <a:solidFill>
                  <a:schemeClr val="bg1"/>
                </a:solidFill>
              </a:defRPr>
            </a:lvl1pPr>
          </a:lstStyle>
          <a:p>
            <a:pPr lvl="0"/>
            <a:r>
              <a:rPr lang="en-US" altLang="ko-KR" dirty="0" smtClean="0"/>
              <a:t>Click to edit Master text styles</a:t>
            </a:r>
            <a:endParaRPr lang="en-US" altLang="ko-KR"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9"/>
            <a:ext cx="8077200" cy="1143000"/>
          </a:xfrm>
          <a:prstGeom prst="rect">
            <a:avLst/>
          </a:prstGeom>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762000" y="6356350"/>
            <a:ext cx="2133600" cy="366713"/>
          </a:xfrm>
        </p:spPr>
        <p:txBody>
          <a:bodyPr/>
          <a:lstStyle>
            <a:lvl1pPr>
              <a:defRPr>
                <a:latin typeface="Arial" panose="020B0604020202020204" pitchFamily="34" charset="0"/>
                <a:cs typeface="+mn-cs"/>
              </a:defRPr>
            </a:lvl1pPr>
          </a:lstStyle>
          <a:p>
            <a:pPr>
              <a:defRPr/>
            </a:pPr>
            <a:fld id="{26F0AD8B-B564-4662-BC0E-1A43CC4A8BE9}" type="datetimeFigureOut">
              <a:rPr lang="en-US"/>
            </a:fld>
            <a:endParaRPr lang="en-US" dirty="0"/>
          </a:p>
        </p:txBody>
      </p:sp>
      <p:sp>
        <p:nvSpPr>
          <p:cNvPr id="4" name="Footer Placeholder 4"/>
          <p:cNvSpPr>
            <a:spLocks noGrp="1"/>
          </p:cNvSpPr>
          <p:nvPr>
            <p:ph type="ftr" sz="quarter" idx="11"/>
          </p:nvPr>
        </p:nvSpPr>
        <p:spPr>
          <a:xfrm>
            <a:off x="3352800" y="6356350"/>
            <a:ext cx="2895600" cy="366713"/>
          </a:xfrm>
        </p:spPr>
        <p:txBody>
          <a:bodyPr/>
          <a:lstStyle>
            <a:lvl1pPr>
              <a:defRPr>
                <a:latin typeface="Arial" panose="020B0604020202020204" pitchFamily="34" charset="0"/>
                <a:cs typeface="+mn-cs"/>
              </a:defRPr>
            </a:lvl1pPr>
          </a:lstStyle>
          <a:p>
            <a:pPr>
              <a:defRPr/>
            </a:pPr>
            <a:endParaRPr lang="en-US"/>
          </a:p>
        </p:txBody>
      </p:sp>
      <p:sp>
        <p:nvSpPr>
          <p:cNvPr id="5" name="Slide Number Placeholder 5"/>
          <p:cNvSpPr>
            <a:spLocks noGrp="1"/>
          </p:cNvSpPr>
          <p:nvPr>
            <p:ph type="sldNum" sz="quarter" idx="12"/>
          </p:nvPr>
        </p:nvSpPr>
        <p:spPr>
          <a:xfrm>
            <a:off x="6705600" y="6356350"/>
            <a:ext cx="2133600" cy="366713"/>
          </a:xfrm>
        </p:spPr>
        <p:txBody>
          <a:bodyPr/>
          <a:lstStyle>
            <a:lvl1pPr>
              <a:defRPr>
                <a:latin typeface="Arial" panose="020B0604020202020204" pitchFamily="34" charset="0"/>
                <a:cs typeface="+mn-cs"/>
              </a:defRPr>
            </a:lvl1pPr>
          </a:lstStyle>
          <a:p>
            <a:pPr>
              <a:defRPr/>
            </a:pPr>
            <a:fld id="{CFDB7AC9-31EE-4069-8557-DF1754BACA1C}" type="slidenum">
              <a:rPr lang="en-US"/>
            </a:fld>
            <a:endParaRPr lang="en-US" dirty="0"/>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1077" y="595314"/>
            <a:ext cx="4291013" cy="40322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38213" y="1295400"/>
            <a:ext cx="3797300" cy="4572000"/>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887915" y="1295400"/>
            <a:ext cx="3798887" cy="4572000"/>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2D612D9-DA86-4306-8D2D-C72CA2A7C05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D6E54-EDB3-42FE-856A-F5EF94AE450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p:txBody>
          <a:bodyPr/>
          <a:lstStyle/>
          <a:p>
            <a:fld id="{B2D612D9-DA86-4306-8D2D-C72CA2A7C05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D6E54-EDB3-42FE-856A-F5EF94AE450C}"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2D612D9-DA86-4306-8D2D-C72CA2A7C05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D6E54-EDB3-42FE-856A-F5EF94AE450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2D612D9-DA86-4306-8D2D-C72CA2A7C053}"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2D6E54-EDB3-42FE-856A-F5EF94AE450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2D612D9-DA86-4306-8D2D-C72CA2A7C053}"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2D6E54-EDB3-42FE-856A-F5EF94AE450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D612D9-DA86-4306-8D2D-C72CA2A7C053}"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2D6E54-EDB3-42FE-856A-F5EF94AE450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endParaRPr kumimoji="0" lang="en-US" smtClean="0"/>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2D612D9-DA86-4306-8D2D-C72CA2A7C05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2D6E54-EDB3-42FE-856A-F5EF94AE450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p:txBody>
          <a:bodyPr/>
          <a:lstStyle/>
          <a:p>
            <a:fld id="{B2D612D9-DA86-4306-8D2D-C72CA2A7C05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132D6E54-EDB3-42FE-856A-F5EF94AE450C}" type="slidenum">
              <a:rPr lang="en-US" smtClean="0"/>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B2D612D9-DA86-4306-8D2D-C72CA2A7C053}" type="datetimeFigureOut">
              <a:rPr lang="en-US" smtClean="0"/>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132D6E54-EDB3-42FE-856A-F5EF94AE450C}" type="slidenum">
              <a:rPr lang="en-US" smtClean="0"/>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10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90.png"/><Relationship Id="rId1" Type="http://schemas.openxmlformats.org/officeDocument/2006/relationships/image" Target="../media/image89.png"/></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4.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109.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jpeg"/><Relationship Id="rId1" Type="http://schemas.openxmlformats.org/officeDocument/2006/relationships/image" Target="../media/image113.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7.jpeg"/></Relationships>
</file>

<file path=ppt/slides/_rels/slide128.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hyperlink" Target="http://www.google.com/imgres?imgurl=http://www.dreamstime.com/security-icon-thumb4312876.jpg&amp;imgrefurl=http://qwickstep.com/search/security-icon.html&amp;h=300&amp;w=300&amp;sz=28&amp;tbnid=DgvGEKv_Q4MhZM:&amp;tbnh=116&amp;tbnw=116&amp;prev=/images?q=security+icon&amp;zoom=1&amp;q=security+icon&amp;usg=__cIxf8lMv5pf3eAlhvCXE8tFqJgo=&amp;sa=X&amp;ei=V_DaTKaQIIK78gakhOzdCQ&amp;ved=0CCcQ9QEwBA" TargetMode="Externa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0.png"/><Relationship Id="rId7" Type="http://schemas.openxmlformats.org/officeDocument/2006/relationships/image" Target="../media/image129.png"/><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3" Type="http://schemas.openxmlformats.org/officeDocument/2006/relationships/image" Target="../media/image125.png"/><Relationship Id="rId2" Type="http://schemas.openxmlformats.org/officeDocument/2006/relationships/image" Target="../media/image124.png"/><Relationship Id="rId10" Type="http://schemas.openxmlformats.org/officeDocument/2006/relationships/notesSlide" Target="../notesSlides/notesSlide32.xml"/><Relationship Id="rId1" Type="http://schemas.openxmlformats.org/officeDocument/2006/relationships/image" Target="../media/image123.jpeg"/></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4.jpeg"/><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image" Target="../media/image131.jpe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5.jpe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136.png"/></Relationships>
</file>

<file path=ppt/slides/_rels/slide1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4.jpeg"/><Relationship Id="rId7" Type="http://schemas.openxmlformats.org/officeDocument/2006/relationships/image" Target="../media/image143.jpeg"/><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jpeg"/><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5.jpe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38.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54.png"/><Relationship Id="rId7" Type="http://schemas.openxmlformats.org/officeDocument/2006/relationships/image" Target="../media/image153.png"/><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0" Type="http://schemas.openxmlformats.org/officeDocument/2006/relationships/notesSlide" Target="../notesSlides/notesSlide34.xml"/><Relationship Id="rId1" Type="http://schemas.openxmlformats.org/officeDocument/2006/relationships/image" Target="../media/image147.png"/></Relationships>
</file>

<file path=ppt/slides/_rels/slide139.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6.xml"/><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jpeg"/><Relationship Id="rId1" Type="http://schemas.openxmlformats.org/officeDocument/2006/relationships/image" Target="../media/image158.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0.jpeg"/><Relationship Id="rId2" Type="http://schemas.openxmlformats.org/officeDocument/2006/relationships/image" Target="../media/image119.png"/><Relationship Id="rId1" Type="http://schemas.openxmlformats.org/officeDocument/2006/relationships/image" Target="../media/image118.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2.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3.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4.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5.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6.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7.png"/><Relationship Id="rId1" Type="http://schemas.openxmlformats.org/officeDocument/2006/relationships/image" Target="../media/image176.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7.jpeg"/><Relationship Id="rId7" Type="http://schemas.openxmlformats.org/officeDocument/2006/relationships/image" Target="../media/image36.jpe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47.jpeg"/><Relationship Id="rId1" Type="http://schemas.openxmlformats.org/officeDocument/2006/relationships/image" Target="../media/image46.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8" Type="http://schemas.openxmlformats.org/officeDocument/2006/relationships/notesSlide" Target="../notesSlides/notesSlide11.xml"/><Relationship Id="rId27" Type="http://schemas.openxmlformats.org/officeDocument/2006/relationships/vmlDrawing" Target="../drawings/vmlDrawing1.vml"/><Relationship Id="rId26" Type="http://schemas.openxmlformats.org/officeDocument/2006/relationships/slideLayout" Target="../slideLayouts/slideLayout6.xml"/><Relationship Id="rId25" Type="http://schemas.openxmlformats.org/officeDocument/2006/relationships/image" Target="../media/image74.png"/><Relationship Id="rId24" Type="http://schemas.openxmlformats.org/officeDocument/2006/relationships/image" Target="../media/image73.png"/><Relationship Id="rId23" Type="http://schemas.openxmlformats.org/officeDocument/2006/relationships/hyperlink" Target="/" TargetMode="External"/><Relationship Id="rId22" Type="http://schemas.openxmlformats.org/officeDocument/2006/relationships/image" Target="../media/image72.png"/><Relationship Id="rId21" Type="http://schemas.openxmlformats.org/officeDocument/2006/relationships/image" Target="../media/image71.png"/><Relationship Id="rId20" Type="http://schemas.openxmlformats.org/officeDocument/2006/relationships/image" Target="../media/image70.png"/><Relationship Id="rId2" Type="http://schemas.openxmlformats.org/officeDocument/2006/relationships/image" Target="../media/image56.png"/><Relationship Id="rId19" Type="http://schemas.openxmlformats.org/officeDocument/2006/relationships/image" Target="../media/image69.png"/><Relationship Id="rId18" Type="http://schemas.openxmlformats.org/officeDocument/2006/relationships/image" Target="../media/image68.png"/><Relationship Id="rId17" Type="http://schemas.openxmlformats.org/officeDocument/2006/relationships/oleObject" Target="../embeddings/oleObject3.bin"/><Relationship Id="rId16" Type="http://schemas.openxmlformats.org/officeDocument/2006/relationships/image" Target="../media/image67.png"/><Relationship Id="rId15" Type="http://schemas.openxmlformats.org/officeDocument/2006/relationships/oleObject" Target="../embeddings/oleObject2.bin"/><Relationship Id="rId14" Type="http://schemas.openxmlformats.org/officeDocument/2006/relationships/image" Target="../media/image66.png"/><Relationship Id="rId13" Type="http://schemas.openxmlformats.org/officeDocument/2006/relationships/oleObject" Target="../embeddings/oleObject1.bin"/><Relationship Id="rId12" Type="http://schemas.openxmlformats.org/officeDocument/2006/relationships/image" Target="../media/image65.png"/><Relationship Id="rId11" Type="http://schemas.openxmlformats.org/officeDocument/2006/relationships/hyperlink" Target="http://www.allianz.com/" TargetMode="External"/><Relationship Id="rId10" Type="http://schemas.openxmlformats.org/officeDocument/2006/relationships/image" Target="../media/image64.jpeg"/><Relationship Id="rId1" Type="http://schemas.openxmlformats.org/officeDocument/2006/relationships/image" Target="../media/image55.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75.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jpe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image" Target="../media/image78.png"/></Relationships>
</file>

<file path=ppt/slides/_rels/slide8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2.vml"/><Relationship Id="rId5" Type="http://schemas.openxmlformats.org/officeDocument/2006/relationships/slideLayout" Target="../slideLayouts/slideLayout4.xml"/><Relationship Id="rId4" Type="http://schemas.openxmlformats.org/officeDocument/2006/relationships/image" Target="../media/image81.png"/><Relationship Id="rId3" Type="http://schemas.openxmlformats.org/officeDocument/2006/relationships/oleObject" Target="../embeddings/oleObject5.bin"/><Relationship Id="rId2" Type="http://schemas.openxmlformats.org/officeDocument/2006/relationships/image" Target="../media/image80.png"/><Relationship Id="rId1" Type="http://schemas.openxmlformats.org/officeDocument/2006/relationships/oleObject" Target="../embeddings/oleObject4.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84.jpeg"/><Relationship Id="rId1" Type="http://schemas.openxmlformats.org/officeDocument/2006/relationships/image" Target="../media/image83.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jpe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6.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image" Target="../media/image87.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94.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6.xml"/><Relationship Id="rId7" Type="http://schemas.openxmlformats.org/officeDocument/2006/relationships/image" Target="../media/image97.png"/><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98.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6.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4.xml"/><Relationship Id="rId5" Type="http://schemas.openxmlformats.org/officeDocument/2006/relationships/image" Target="../media/image106.jpe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CLOUD COMPUTING</a:t>
            </a:r>
            <a:endParaRPr lang="en-US" dirty="0"/>
          </a:p>
        </p:txBody>
      </p:sp>
      <p:sp>
        <p:nvSpPr>
          <p:cNvPr id="3" name="Subtitle 2"/>
          <p:cNvSpPr>
            <a:spLocks noGrp="1"/>
          </p:cNvSpPr>
          <p:nvPr>
            <p:ph type="subTitle" idx="1"/>
          </p:nvPr>
        </p:nvSpPr>
        <p:spPr/>
        <p:txBody>
          <a:bodyPr/>
          <a:lstStyle/>
          <a:p>
            <a:r>
              <a:rPr lang="en-US" b="1" dirty="0"/>
              <a:t>ITA6009 </a:t>
            </a:r>
            <a:r>
              <a:rPr lang="en-US" dirty="0"/>
              <a:t>	</a:t>
            </a:r>
            <a:endParaRPr lang="en-US" dirty="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952500"/>
            <a:ext cx="8305799" cy="552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2"/>
          <p:cNvSpPr>
            <a:spLocks noChangeArrowheads="1"/>
          </p:cNvSpPr>
          <p:nvPr/>
        </p:nvSpPr>
        <p:spPr bwMode="auto">
          <a:xfrm>
            <a:off x="228600" y="1738313"/>
            <a:ext cx="4473575" cy="3117850"/>
          </a:xfrm>
          <a:prstGeom prst="roundRect">
            <a:avLst>
              <a:gd name="adj" fmla="val 16245"/>
            </a:avLst>
          </a:prstGeom>
          <a:gradFill rotWithShape="1">
            <a:gsLst>
              <a:gs pos="0">
                <a:schemeClr val="bg1"/>
              </a:gs>
              <a:gs pos="100000">
                <a:srgbClr val="D1D1D1"/>
              </a:gs>
            </a:gsLst>
            <a:lin ang="5400000" scaled="1"/>
          </a:gradFill>
          <a:ln w="28575">
            <a:solidFill>
              <a:srgbClr val="FF9933"/>
            </a:solidFill>
            <a:round/>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pic>
        <p:nvPicPr>
          <p:cNvPr id="81923" name="Picture 3" descr="VirtualServer_emptyP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54350" y="3021013"/>
            <a:ext cx="1501775"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4"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325" y="236378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5"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250" y="255905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6"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1588" y="2754313"/>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7" name="Picture 7" descr="VirtualServer_emptyP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9575" y="3021013"/>
            <a:ext cx="1501775"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8" name="Picture 8"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3725" y="237648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9"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2650" y="257333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0" name="Picture 10"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88" y="276860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1" name="Picture 11" descr="VirtualServer_emptyP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2425" y="3021013"/>
            <a:ext cx="1501775"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2" name="Picture 12"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575" y="237648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56333" name="Picture 13"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500" y="257333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6334" name="AutoShape 14"/>
          <p:cNvSpPr>
            <a:spLocks noChangeArrowheads="1"/>
          </p:cNvSpPr>
          <p:nvPr/>
        </p:nvSpPr>
        <p:spPr bwMode="auto">
          <a:xfrm>
            <a:off x="1033463" y="2709863"/>
            <a:ext cx="688975" cy="827087"/>
          </a:xfrm>
          <a:prstGeom prst="flowChartAlternateProcess">
            <a:avLst/>
          </a:prstGeom>
          <a:solidFill>
            <a:srgbClr val="FF3300"/>
          </a:solidFill>
          <a:ln w="28575">
            <a:solidFill>
              <a:srgbClr val="CC0000"/>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endParaRPr lang="en-GB" altLang="en-US">
              <a:solidFill>
                <a:schemeClr val="bg1"/>
              </a:solidFill>
            </a:endParaRPr>
          </a:p>
        </p:txBody>
      </p:sp>
      <p:sp>
        <p:nvSpPr>
          <p:cNvPr id="81935" name="Rectangle 15"/>
          <p:cNvSpPr>
            <a:spLocks noGrp="1" noChangeArrowheads="1"/>
          </p:cNvSpPr>
          <p:nvPr>
            <p:ph type="title"/>
          </p:nvPr>
        </p:nvSpPr>
        <p:spPr>
          <a:xfrm>
            <a:off x="981075" y="595313"/>
            <a:ext cx="1973263" cy="403225"/>
          </a:xfrm>
        </p:spPr>
        <p:txBody>
          <a:bodyPr anchor="t"/>
          <a:lstStyle/>
          <a:p>
            <a:r>
              <a:rPr lang="en-US" altLang="en-US" sz="1200" smtClean="0"/>
              <a:t>VMware DRS</a:t>
            </a:r>
            <a:endParaRPr lang="en-US" altLang="en-US" sz="1200" smtClean="0"/>
          </a:p>
        </p:txBody>
      </p:sp>
      <p:sp>
        <p:nvSpPr>
          <p:cNvPr id="81936" name="Text Box 16"/>
          <p:cNvSpPr txBox="1">
            <a:spLocks noChangeArrowheads="1"/>
          </p:cNvSpPr>
          <p:nvPr/>
        </p:nvSpPr>
        <p:spPr bwMode="auto">
          <a:xfrm>
            <a:off x="673100" y="4491038"/>
            <a:ext cx="37020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spcBef>
                <a:spcPct val="50000"/>
              </a:spcBef>
              <a:buClr>
                <a:schemeClr val="tx2"/>
              </a:buClr>
              <a:buSzPct val="80000"/>
            </a:pPr>
            <a:r>
              <a:rPr lang="en-US" altLang="en-US" sz="1400" b="1"/>
              <a:t>Resource Pool</a:t>
            </a:r>
            <a:endParaRPr lang="en-US" altLang="en-US" sz="1400" b="1"/>
          </a:p>
        </p:txBody>
      </p:sp>
      <p:pic>
        <p:nvPicPr>
          <p:cNvPr id="56337" name="Picture 17"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2838" y="276860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81938" name="Text Box 18"/>
          <p:cNvSpPr txBox="1">
            <a:spLocks noChangeArrowheads="1"/>
          </p:cNvSpPr>
          <p:nvPr/>
        </p:nvSpPr>
        <p:spPr bwMode="auto">
          <a:xfrm>
            <a:off x="633413" y="1900238"/>
            <a:ext cx="37020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spcBef>
                <a:spcPct val="50000"/>
              </a:spcBef>
              <a:buClr>
                <a:schemeClr val="tx2"/>
              </a:buClr>
              <a:buSzPct val="80000"/>
            </a:pPr>
            <a:r>
              <a:rPr lang="en-US" altLang="en-US" sz="1400" b="1"/>
              <a:t>Business Demand</a:t>
            </a:r>
            <a:endParaRPr lang="en-US" altLang="en-US" sz="1400" b="1"/>
          </a:p>
        </p:txBody>
      </p:sp>
      <p:sp>
        <p:nvSpPr>
          <p:cNvPr id="81939" name="Rectangle 19"/>
          <p:cNvSpPr>
            <a:spLocks noChangeArrowheads="1"/>
          </p:cNvSpPr>
          <p:nvPr/>
        </p:nvSpPr>
        <p:spPr bwMode="auto">
          <a:xfrm>
            <a:off x="4800600" y="1905000"/>
            <a:ext cx="4017963"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355" indent="-173355">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30000"/>
              </a:spcAft>
              <a:buFontTx/>
              <a:buChar char="•"/>
            </a:pPr>
            <a:r>
              <a:rPr lang="en-US" altLang="en-US" sz="2600" b="1"/>
              <a:t>Dynamic and intelligent allocation of hardware resources</a:t>
            </a:r>
            <a:endParaRPr lang="en-US" altLang="en-US" sz="2600" b="1"/>
          </a:p>
          <a:p>
            <a:pPr>
              <a:spcAft>
                <a:spcPct val="30000"/>
              </a:spcAft>
              <a:buFontTx/>
              <a:buChar char="•"/>
            </a:pPr>
            <a:r>
              <a:rPr lang="en-US" altLang="en-US" sz="2600" b="1"/>
              <a:t>Ensure optimal alignment between business and IT</a:t>
            </a:r>
            <a:endParaRPr lang="en-US" altLang="en-US" sz="2600" b="1"/>
          </a:p>
        </p:txBody>
      </p:sp>
      <p:sp>
        <p:nvSpPr>
          <p:cNvPr id="81940" name="Rectangle 20"/>
          <p:cNvSpPr>
            <a:spLocks noChangeArrowheads="1"/>
          </p:cNvSpPr>
          <p:nvPr/>
        </p:nvSpPr>
        <p:spPr bwMode="auto">
          <a:xfrm>
            <a:off x="295275" y="1008063"/>
            <a:ext cx="8426450" cy="400050"/>
          </a:xfrm>
          <a:prstGeom prst="rect">
            <a:avLst/>
          </a:prstGeom>
          <a:solidFill>
            <a:srgbClr val="CAD5E4"/>
          </a:solidFill>
          <a:ln w="38100" algn="ctr">
            <a:solidFill>
              <a:srgbClr val="B1C0D7"/>
            </a:solidFill>
            <a:miter lim="800000"/>
          </a:ln>
        </p:spPr>
        <p:txBody>
          <a:bodyPr anchor="ct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0" hangingPunct="0"/>
            <a:r>
              <a:rPr lang="en-US" altLang="en-US" sz="2000" b="1" i="1">
                <a:solidFill>
                  <a:schemeClr val="accent1"/>
                </a:solidFill>
              </a:rPr>
              <a:t>67% of VMware customers use DRS in production</a:t>
            </a:r>
            <a:endParaRPr lang="en-US" altLang="en-US" sz="2000" b="1" i="1">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3000" fill="hold" grpId="0" nodeType="clickEffect">
                                  <p:stCondLst>
                                    <p:cond delay="0"/>
                                  </p:stCondLst>
                                  <p:childTnLst>
                                    <p:animEffect transition="out" filter="fade">
                                      <p:cBhvr>
                                        <p:cTn id="6" dur="500" tmFilter="0, 0; .2, .5; .8, .5; 1, 0"/>
                                        <p:tgtEl>
                                          <p:spTgt spid="56334"/>
                                        </p:tgtEl>
                                      </p:cBhvr>
                                    </p:animEffect>
                                    <p:animScale>
                                      <p:cBhvr>
                                        <p:cTn id="7" dur="250" autoRev="1" fill="hold"/>
                                        <p:tgtEl>
                                          <p:spTgt spid="56334"/>
                                        </p:tgtEl>
                                      </p:cBhvr>
                                      <p:by x="105000" y="105000"/>
                                    </p:animScale>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8.33333E-7 -4.81481E-6 L 0.21806 0.07593 " pathEditMode="relative" rAng="0" ptsTypes="AA">
                                      <p:cBhvr>
                                        <p:cTn id="10" dur="3000" fill="hold"/>
                                        <p:tgtEl>
                                          <p:spTgt spid="56332"/>
                                        </p:tgtEl>
                                        <p:attrNameLst>
                                          <p:attrName>ppt_x</p:attrName>
                                          <p:attrName>ppt_y</p:attrName>
                                        </p:attrNameLst>
                                      </p:cBhvr>
                                      <p:rCtr x="10903" y="3796"/>
                                    </p:animMotion>
                                  </p:childTnLst>
                                </p:cTn>
                              </p:par>
                              <p:par>
                                <p:cTn id="11" presetID="0" presetClass="path" presetSubtype="0" accel="50000" decel="50000" fill="hold" nodeType="withEffect">
                                  <p:stCondLst>
                                    <p:cond delay="0"/>
                                  </p:stCondLst>
                                  <p:childTnLst>
                                    <p:animMotion origin="layout" path="M -3.33333E-6 -7.40741E-6 L 0.33907 0.04583 " pathEditMode="relative" ptsTypes="AA">
                                      <p:cBhvr>
                                        <p:cTn id="12" dur="3000" fill="hold"/>
                                        <p:tgtEl>
                                          <p:spTgt spid="56333"/>
                                        </p:tgtEl>
                                        <p:attrNameLst>
                                          <p:attrName>ppt_x</p:attrName>
                                          <p:attrName>ppt_y</p:attrName>
                                        </p:attrNameLst>
                                      </p:cBhvr>
                                    </p:animMotion>
                                  </p:childTnLst>
                                </p:cTn>
                              </p:par>
                              <p:par>
                                <p:cTn id="13" presetID="1" presetClass="exit" presetSubtype="0" fill="hold" grpId="1" nodeType="withEffect">
                                  <p:stCondLst>
                                    <p:cond delay="0"/>
                                  </p:stCondLst>
                                  <p:childTnLst>
                                    <p:set>
                                      <p:cBhvr>
                                        <p:cTn id="14" dur="1" fill="hold">
                                          <p:stCondLst>
                                            <p:cond delay="0"/>
                                          </p:stCondLst>
                                        </p:cTn>
                                        <p:tgtEl>
                                          <p:spTgt spid="56334"/>
                                        </p:tgtEl>
                                        <p:attrNameLst>
                                          <p:attrName>style.visibility</p:attrName>
                                        </p:attrNameLst>
                                      </p:cBhvr>
                                      <p:to>
                                        <p:strVal val="hidden"/>
                                      </p:to>
                                    </p:set>
                                  </p:childTnLst>
                                </p:cTn>
                              </p:par>
                              <p:par>
                                <p:cTn id="15" presetID="0" presetClass="path" presetSubtype="0" accel="50000" decel="50000" fill="hold" nodeType="withEffect">
                                  <p:stCondLst>
                                    <p:cond delay="0"/>
                                  </p:stCondLst>
                                  <p:childTnLst>
                                    <p:animMotion origin="layout" path="M 0 0 L -0.02292 -0.00972 " pathEditMode="relative" ptsTypes="AA">
                                      <p:cBhvr>
                                        <p:cTn id="16" dur="2000" fill="hold"/>
                                        <p:tgtEl>
                                          <p:spTgt spid="56337"/>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312 2.96296E-6 L -0.00365 -0.01135 " pathEditMode="relative" rAng="0" ptsTypes="AA">
                                      <p:cBhvr>
                                        <p:cTn id="18" dur="2000" fill="hold"/>
                                        <p:tgtEl>
                                          <p:spTgt spid="56329"/>
                                        </p:tgtEl>
                                        <p:attrNameLst>
                                          <p:attrName>ppt_x</p:attrName>
                                          <p:attrName>ppt_y</p:attrName>
                                        </p:attrNameLst>
                                      </p:cBhvr>
                                      <p:rCtr x="-347" y="-579"/>
                                    </p:animMotion>
                                  </p:childTnLst>
                                </p:cTn>
                              </p:par>
                              <p:par>
                                <p:cTn id="19" presetID="0" presetClass="path" presetSubtype="0" accel="50000" decel="50000" fill="hold" nodeType="withEffect">
                                  <p:stCondLst>
                                    <p:cond delay="0"/>
                                  </p:stCondLst>
                                  <p:childTnLst>
                                    <p:animMotion origin="layout" path="M -1.38889E-6 3.33333E-6 L -0.0118 -0.01898 " pathEditMode="relative" rAng="0" ptsTypes="AA">
                                      <p:cBhvr>
                                        <p:cTn id="20" dur="2000" fill="hold"/>
                                        <p:tgtEl>
                                          <p:spTgt spid="56330"/>
                                        </p:tgtEl>
                                        <p:attrNameLst>
                                          <p:attrName>ppt_x</p:attrName>
                                          <p:attrName>ppt_y</p:attrName>
                                        </p:attrNameLst>
                                      </p:cBhvr>
                                      <p:rCtr x="-590" y="-949"/>
                                    </p:animMotion>
                                  </p:childTnLst>
                                </p:cTn>
                              </p:par>
                              <p:par>
                                <p:cTn id="21" presetID="0" presetClass="path" presetSubtype="0" accel="50000" decel="50000" fill="hold" nodeType="withEffect">
                                  <p:stCondLst>
                                    <p:cond delay="0"/>
                                  </p:stCondLst>
                                  <p:childTnLst>
                                    <p:animMotion origin="layout" path="M 0.00312 2.96296E-6 L -0.00365 -0.01135 " pathEditMode="relative" rAng="0" ptsTypes="AA">
                                      <p:cBhvr>
                                        <p:cTn id="22" dur="2000" fill="hold"/>
                                        <p:tgtEl>
                                          <p:spTgt spid="56325"/>
                                        </p:tgtEl>
                                        <p:attrNameLst>
                                          <p:attrName>ppt_x</p:attrName>
                                          <p:attrName>ppt_y</p:attrName>
                                        </p:attrNameLst>
                                      </p:cBhvr>
                                      <p:rCtr x="-347" y="-579"/>
                                    </p:animMotion>
                                  </p:childTnLst>
                                </p:cTn>
                              </p:par>
                              <p:par>
                                <p:cTn id="23" presetID="0" presetClass="path" presetSubtype="0" accel="50000" decel="50000" fill="hold" nodeType="withEffect">
                                  <p:stCondLst>
                                    <p:cond delay="0"/>
                                  </p:stCondLst>
                                  <p:childTnLst>
                                    <p:animMotion origin="layout" path="M -1.38889E-6 3.33333E-6 L -0.0118 -0.01898 " pathEditMode="relative" rAng="0" ptsTypes="AA">
                                      <p:cBhvr>
                                        <p:cTn id="24" dur="2000" fill="hold"/>
                                        <p:tgtEl>
                                          <p:spTgt spid="56326"/>
                                        </p:tgtEl>
                                        <p:attrNameLst>
                                          <p:attrName>ppt_x</p:attrName>
                                          <p:attrName>ppt_y</p:attrName>
                                        </p:attrNameLst>
                                      </p:cBhvr>
                                      <p:rCtr x="-59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4" grpId="0" animBg="1"/>
      <p:bldP spid="56334"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981075" y="595313"/>
            <a:ext cx="5981700" cy="403225"/>
          </a:xfrm>
          <a:ln>
            <a:miter lim="800000"/>
          </a:ln>
        </p:spPr>
        <p:txBody>
          <a:bodyPr rtlCol="0" anchor="t">
            <a:normAutofit fontScale="90000"/>
          </a:bodyPr>
          <a:lstStyle/>
          <a:p>
            <a:pPr fontAlgn="auto">
              <a:spcAft>
                <a:spcPts val="0"/>
              </a:spcAft>
              <a:defRPr/>
            </a:pPr>
            <a:r>
              <a:rPr lang="en-US" smtClean="0"/>
              <a:t>Ensure High availability with VMware HA</a:t>
            </a:r>
            <a:endParaRPr lang="en-US" smtClean="0"/>
          </a:p>
        </p:txBody>
      </p:sp>
      <p:sp>
        <p:nvSpPr>
          <p:cNvPr id="82947" name="AutoShape 3"/>
          <p:cNvSpPr>
            <a:spLocks noChangeArrowheads="1"/>
          </p:cNvSpPr>
          <p:nvPr/>
        </p:nvSpPr>
        <p:spPr bwMode="auto">
          <a:xfrm>
            <a:off x="241300" y="1973263"/>
            <a:ext cx="4473575" cy="2736850"/>
          </a:xfrm>
          <a:prstGeom prst="roundRect">
            <a:avLst>
              <a:gd name="adj" fmla="val 16245"/>
            </a:avLst>
          </a:prstGeom>
          <a:gradFill rotWithShape="1">
            <a:gsLst>
              <a:gs pos="0">
                <a:schemeClr val="bg1"/>
              </a:gs>
              <a:gs pos="100000">
                <a:srgbClr val="D1D1D1"/>
              </a:gs>
            </a:gsLst>
            <a:lin ang="5400000" scaled="1"/>
          </a:gradFill>
          <a:ln w="28575">
            <a:solidFill>
              <a:srgbClr val="FF9933"/>
            </a:solidFill>
            <a:round/>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pic>
        <p:nvPicPr>
          <p:cNvPr id="82948" name="Picture 4" descr="VirtualServer_emptyP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2275" y="2871788"/>
            <a:ext cx="15017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5"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6425" y="223043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6"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5350" y="242570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7"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2688" y="2620963"/>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Text Box 8"/>
          <p:cNvSpPr txBox="1">
            <a:spLocks noChangeArrowheads="1"/>
          </p:cNvSpPr>
          <p:nvPr/>
        </p:nvSpPr>
        <p:spPr bwMode="auto">
          <a:xfrm>
            <a:off x="685800" y="4343400"/>
            <a:ext cx="37020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spcBef>
                <a:spcPct val="50000"/>
              </a:spcBef>
              <a:buClr>
                <a:schemeClr val="tx2"/>
              </a:buClr>
              <a:buSzPct val="80000"/>
            </a:pPr>
            <a:r>
              <a:rPr lang="en-US" altLang="en-US" sz="1400" b="1"/>
              <a:t>Resource Pool</a:t>
            </a:r>
            <a:endParaRPr lang="en-US" altLang="en-US" sz="1400" b="1"/>
          </a:p>
        </p:txBody>
      </p:sp>
      <p:pic>
        <p:nvPicPr>
          <p:cNvPr id="82953" name="Picture 9" descr="VirtualServer_emptyP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5" y="2871788"/>
            <a:ext cx="15017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10"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275" y="2230438"/>
            <a:ext cx="517525" cy="698500"/>
          </a:xfrm>
          <a:prstGeom prst="rect">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pic>
      <p:pic>
        <p:nvPicPr>
          <p:cNvPr id="60427" name="Picture 11"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425700"/>
            <a:ext cx="517525" cy="698500"/>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60428" name="Picture 12"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5538" y="2620963"/>
            <a:ext cx="517525" cy="6985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pic>
        <p:nvPicPr>
          <p:cNvPr id="82957" name="Picture 13" descr="VirtualServer_emptyP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7050" y="2871788"/>
            <a:ext cx="15017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8" name="Picture 14"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1200" y="223043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1" name="Picture 15"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0125" y="242570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2" name="Picture 16"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7463" y="2620963"/>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3" name="Text Box 17"/>
          <p:cNvSpPr txBox="1">
            <a:spLocks noChangeArrowheads="1"/>
          </p:cNvSpPr>
          <p:nvPr/>
        </p:nvSpPr>
        <p:spPr bwMode="auto">
          <a:xfrm>
            <a:off x="420688" y="2863850"/>
            <a:ext cx="820737"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3" tIns="46032" rIns="92063" bIns="46032">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0" hangingPunct="0">
              <a:lnSpc>
                <a:spcPct val="85000"/>
              </a:lnSpc>
            </a:pPr>
            <a:r>
              <a:rPr lang="en-US" altLang="en-US" sz="10600" b="1">
                <a:solidFill>
                  <a:srgbClr val="FF0000"/>
                </a:solidFill>
              </a:rPr>
              <a:t>X</a:t>
            </a:r>
            <a:endParaRPr lang="en-US" altLang="en-US" sz="10600" b="1">
              <a:solidFill>
                <a:srgbClr val="FF0000"/>
              </a:solidFill>
            </a:endParaRPr>
          </a:p>
        </p:txBody>
      </p:sp>
      <p:pic>
        <p:nvPicPr>
          <p:cNvPr id="60434" name="Picture 18"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7938" y="2573338"/>
            <a:ext cx="517525" cy="698500"/>
          </a:xfrm>
          <a:prstGeom prst="rect">
            <a:avLst/>
          </a:prstGeom>
          <a:noFill/>
          <a:ln w="38100">
            <a:solidFill>
              <a:srgbClr val="006600"/>
            </a:solidFill>
            <a:miter lim="800000"/>
            <a:headEnd/>
            <a:tailEnd/>
          </a:ln>
          <a:extLst>
            <a:ext uri="{909E8E84-426E-40DD-AFC4-6F175D3DCCD1}">
              <a14:hiddenFill xmlns:a14="http://schemas.microsoft.com/office/drawing/2010/main">
                <a:solidFill>
                  <a:srgbClr val="FFFFFF"/>
                </a:solidFill>
              </a14:hiddenFill>
            </a:ext>
          </a:extLst>
        </p:spPr>
      </p:pic>
      <p:pic>
        <p:nvPicPr>
          <p:cNvPr id="60435" name="Picture 19"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6375" y="2679700"/>
            <a:ext cx="517525" cy="698500"/>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60436" name="Picture 20"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5563" y="2681288"/>
            <a:ext cx="517525" cy="698500"/>
          </a:xfrm>
          <a:prstGeom prst="rect">
            <a:avLst/>
          </a:prstGeom>
          <a:noFill/>
          <a:ln w="38100">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82965" name="Rectangle 21"/>
          <p:cNvSpPr>
            <a:spLocks noChangeArrowheads="1"/>
          </p:cNvSpPr>
          <p:nvPr/>
        </p:nvSpPr>
        <p:spPr bwMode="auto">
          <a:xfrm>
            <a:off x="4800600" y="2057400"/>
            <a:ext cx="40179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355" indent="-173355">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30000"/>
              </a:spcAft>
              <a:buFontTx/>
              <a:buChar char="•"/>
            </a:pPr>
            <a:r>
              <a:rPr lang="en-US" altLang="en-US" sz="2400" b="1"/>
              <a:t>VMware HA automatically restarts virtual machines when a physical server fails</a:t>
            </a:r>
            <a:endParaRPr lang="en-US" altLang="en-US" sz="24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33"/>
                                        </p:tgtEl>
                                        <p:attrNameLst>
                                          <p:attrName>style.visibility</p:attrName>
                                        </p:attrNameLst>
                                      </p:cBhvr>
                                      <p:to>
                                        <p:strVal val="visible"/>
                                      </p:to>
                                    </p:set>
                                    <p:animEffect transition="in" filter="fade">
                                      <p:cBhvr>
                                        <p:cTn id="7" dur="500"/>
                                        <p:tgtEl>
                                          <p:spTgt spid="60433"/>
                                        </p:tgtEl>
                                      </p:cBhvr>
                                    </p:animEffect>
                                  </p:childTnLst>
                                </p:cTn>
                              </p:par>
                            </p:childTnLst>
                          </p:cTn>
                        </p:par>
                        <p:par>
                          <p:cTn id="8" fill="hold">
                            <p:stCondLst>
                              <p:cond delay="500"/>
                            </p:stCondLst>
                            <p:childTnLst>
                              <p:par>
                                <p:cTn id="9" presetID="10" presetClass="exit" presetSubtype="0" fill="hold" nodeType="afterEffect">
                                  <p:stCondLst>
                                    <p:cond delay="2000"/>
                                  </p:stCondLst>
                                  <p:childTnLst>
                                    <p:animEffect transition="out" filter="fade">
                                      <p:cBhvr>
                                        <p:cTn id="10" dur="2000"/>
                                        <p:tgtEl>
                                          <p:spTgt spid="60426"/>
                                        </p:tgtEl>
                                      </p:cBhvr>
                                    </p:animEffect>
                                    <p:set>
                                      <p:cBhvr>
                                        <p:cTn id="11" dur="1" fill="hold">
                                          <p:stCondLst>
                                            <p:cond delay="1999"/>
                                          </p:stCondLst>
                                        </p:cTn>
                                        <p:tgtEl>
                                          <p:spTgt spid="60426"/>
                                        </p:tgtEl>
                                        <p:attrNameLst>
                                          <p:attrName>style.visibility</p:attrName>
                                        </p:attrNameLst>
                                      </p:cBhvr>
                                      <p:to>
                                        <p:strVal val="hidden"/>
                                      </p:to>
                                    </p:set>
                                  </p:childTnLst>
                                </p:cTn>
                              </p:par>
                              <p:par>
                                <p:cTn id="12" presetID="10" presetClass="exit" presetSubtype="0" fill="hold" nodeType="withEffect">
                                  <p:stCondLst>
                                    <p:cond delay="2000"/>
                                  </p:stCondLst>
                                  <p:childTnLst>
                                    <p:animEffect transition="out" filter="fade">
                                      <p:cBhvr>
                                        <p:cTn id="13" dur="2000"/>
                                        <p:tgtEl>
                                          <p:spTgt spid="60427"/>
                                        </p:tgtEl>
                                      </p:cBhvr>
                                    </p:animEffect>
                                    <p:set>
                                      <p:cBhvr>
                                        <p:cTn id="14" dur="1" fill="hold">
                                          <p:stCondLst>
                                            <p:cond delay="1999"/>
                                          </p:stCondLst>
                                        </p:cTn>
                                        <p:tgtEl>
                                          <p:spTgt spid="60427"/>
                                        </p:tgtEl>
                                        <p:attrNameLst>
                                          <p:attrName>style.visibility</p:attrName>
                                        </p:attrNameLst>
                                      </p:cBhvr>
                                      <p:to>
                                        <p:strVal val="hidden"/>
                                      </p:to>
                                    </p:set>
                                  </p:childTnLst>
                                </p:cTn>
                              </p:par>
                              <p:par>
                                <p:cTn id="15" presetID="10" presetClass="exit" presetSubtype="0" fill="hold" nodeType="withEffect">
                                  <p:stCondLst>
                                    <p:cond delay="2000"/>
                                  </p:stCondLst>
                                  <p:childTnLst>
                                    <p:animEffect transition="out" filter="fade">
                                      <p:cBhvr>
                                        <p:cTn id="16" dur="2000"/>
                                        <p:tgtEl>
                                          <p:spTgt spid="60428"/>
                                        </p:tgtEl>
                                      </p:cBhvr>
                                    </p:animEffect>
                                    <p:set>
                                      <p:cBhvr>
                                        <p:cTn id="17" dur="1" fill="hold">
                                          <p:stCondLst>
                                            <p:cond delay="1999"/>
                                          </p:stCondLst>
                                        </p:cTn>
                                        <p:tgtEl>
                                          <p:spTgt spid="60428"/>
                                        </p:tgtEl>
                                        <p:attrNameLst>
                                          <p:attrName>style.visibility</p:attrName>
                                        </p:attrNameLst>
                                      </p:cBhvr>
                                      <p:to>
                                        <p:strVal val="hidden"/>
                                      </p:to>
                                    </p:set>
                                  </p:childTnLst>
                                </p:cTn>
                              </p:par>
                            </p:childTnLst>
                          </p:cTn>
                        </p:par>
                        <p:par>
                          <p:cTn id="18" fill="hold">
                            <p:stCondLst>
                              <p:cond delay="4500"/>
                            </p:stCondLst>
                            <p:childTnLst>
                              <p:par>
                                <p:cTn id="19" presetID="10" presetClass="entr" presetSubtype="0" fill="hold" nodeType="afterEffect">
                                  <p:stCondLst>
                                    <p:cond delay="0"/>
                                  </p:stCondLst>
                                  <p:childTnLst>
                                    <p:set>
                                      <p:cBhvr>
                                        <p:cTn id="20" dur="1" fill="hold">
                                          <p:stCondLst>
                                            <p:cond delay="0"/>
                                          </p:stCondLst>
                                        </p:cTn>
                                        <p:tgtEl>
                                          <p:spTgt spid="60434"/>
                                        </p:tgtEl>
                                        <p:attrNameLst>
                                          <p:attrName>style.visibility</p:attrName>
                                        </p:attrNameLst>
                                      </p:cBhvr>
                                      <p:to>
                                        <p:strVal val="visible"/>
                                      </p:to>
                                    </p:set>
                                    <p:animEffect transition="in" filter="fade">
                                      <p:cBhvr>
                                        <p:cTn id="21" dur="3000"/>
                                        <p:tgtEl>
                                          <p:spTgt spid="60434"/>
                                        </p:tgtEl>
                                      </p:cBhvr>
                                    </p:animEffect>
                                  </p:childTnLst>
                                </p:cTn>
                              </p:par>
                              <p:par>
                                <p:cTn id="22" presetID="10" presetClass="entr" presetSubtype="0" fill="hold" nodeType="withEffect">
                                  <p:stCondLst>
                                    <p:cond delay="0"/>
                                  </p:stCondLst>
                                  <p:childTnLst>
                                    <p:set>
                                      <p:cBhvr>
                                        <p:cTn id="23" dur="1" fill="hold">
                                          <p:stCondLst>
                                            <p:cond delay="0"/>
                                          </p:stCondLst>
                                        </p:cTn>
                                        <p:tgtEl>
                                          <p:spTgt spid="60435"/>
                                        </p:tgtEl>
                                        <p:attrNameLst>
                                          <p:attrName>style.visibility</p:attrName>
                                        </p:attrNameLst>
                                      </p:cBhvr>
                                      <p:to>
                                        <p:strVal val="visible"/>
                                      </p:to>
                                    </p:set>
                                    <p:animEffect transition="in" filter="fade">
                                      <p:cBhvr>
                                        <p:cTn id="24" dur="3000"/>
                                        <p:tgtEl>
                                          <p:spTgt spid="60435"/>
                                        </p:tgtEl>
                                      </p:cBhvr>
                                    </p:animEffect>
                                  </p:childTnLst>
                                </p:cTn>
                              </p:par>
                              <p:par>
                                <p:cTn id="25" presetID="10" presetClass="entr" presetSubtype="0" fill="hold" nodeType="withEffect">
                                  <p:stCondLst>
                                    <p:cond delay="0"/>
                                  </p:stCondLst>
                                  <p:childTnLst>
                                    <p:set>
                                      <p:cBhvr>
                                        <p:cTn id="26" dur="1" fill="hold">
                                          <p:stCondLst>
                                            <p:cond delay="0"/>
                                          </p:stCondLst>
                                        </p:cTn>
                                        <p:tgtEl>
                                          <p:spTgt spid="60436"/>
                                        </p:tgtEl>
                                        <p:attrNameLst>
                                          <p:attrName>style.visibility</p:attrName>
                                        </p:attrNameLst>
                                      </p:cBhvr>
                                      <p:to>
                                        <p:strVal val="visible"/>
                                      </p:to>
                                    </p:set>
                                    <p:animEffect transition="in" filter="fade">
                                      <p:cBhvr>
                                        <p:cTn id="27" dur="3000"/>
                                        <p:tgtEl>
                                          <p:spTgt spid="60436"/>
                                        </p:tgtEl>
                                      </p:cBhvr>
                                    </p:animEffect>
                                  </p:childTnLst>
                                </p:cTn>
                              </p:par>
                              <p:par>
                                <p:cTn id="28" presetID="0" presetClass="path" presetSubtype="0" accel="50000" decel="50000" fill="hold" nodeType="withEffect">
                                  <p:stCondLst>
                                    <p:cond delay="0"/>
                                  </p:stCondLst>
                                  <p:childTnLst>
                                    <p:animMotion origin="layout" path="M 3.88889E-6 -3.7037E-6 L -0.00834 -0.01435 " pathEditMode="relative" ptsTypes="AA">
                                      <p:cBhvr>
                                        <p:cTn id="29" dur="1000" fill="hold"/>
                                        <p:tgtEl>
                                          <p:spTgt spid="60422"/>
                                        </p:tgtEl>
                                        <p:attrNameLst>
                                          <p:attrName>ppt_x</p:attrName>
                                          <p:attrName>ppt_y</p:attrName>
                                        </p:attrNameLst>
                                      </p:cBhvr>
                                    </p:animMotion>
                                  </p:childTnLst>
                                </p:cTn>
                              </p:par>
                              <p:par>
                                <p:cTn id="30" presetID="0" presetClass="path" presetSubtype="0" accel="50000" decel="50000" fill="hold" nodeType="withEffect">
                                  <p:stCondLst>
                                    <p:cond delay="0"/>
                                  </p:stCondLst>
                                  <p:childTnLst>
                                    <p:animMotion origin="layout" path="M -1.38889E-6 3.33333E-6 L -0.0118 -0.01898 " pathEditMode="relative" rAng="0" ptsTypes="AA">
                                      <p:cBhvr>
                                        <p:cTn id="31" dur="1000" fill="hold"/>
                                        <p:tgtEl>
                                          <p:spTgt spid="60423"/>
                                        </p:tgtEl>
                                        <p:attrNameLst>
                                          <p:attrName>ppt_x</p:attrName>
                                          <p:attrName>ppt_y</p:attrName>
                                        </p:attrNameLst>
                                      </p:cBhvr>
                                      <p:rCtr x="-590" y="-949"/>
                                    </p:animMotion>
                                  </p:childTnLst>
                                </p:cTn>
                              </p:par>
                              <p:par>
                                <p:cTn id="32" presetID="0" presetClass="path" presetSubtype="0" accel="50000" decel="50000" fill="hold" nodeType="withEffect">
                                  <p:stCondLst>
                                    <p:cond delay="0"/>
                                  </p:stCondLst>
                                  <p:childTnLst>
                                    <p:animMotion origin="layout" path="M 2.5E-6 -4.81481E-6 L -0.0158 -0.0155 " pathEditMode="relative" rAng="0" ptsTypes="AA">
                                      <p:cBhvr>
                                        <p:cTn id="33" dur="1000" fill="hold"/>
                                        <p:tgtEl>
                                          <p:spTgt spid="60431"/>
                                        </p:tgtEl>
                                        <p:attrNameLst>
                                          <p:attrName>ppt_x</p:attrName>
                                          <p:attrName>ppt_y</p:attrName>
                                        </p:attrNameLst>
                                      </p:cBhvr>
                                      <p:rCtr x="-799" y="-787"/>
                                    </p:animMotion>
                                  </p:childTnLst>
                                </p:cTn>
                              </p:par>
                              <p:par>
                                <p:cTn id="34" presetID="0" presetClass="path" presetSubtype="0" accel="50000" decel="50000" fill="hold" nodeType="withEffect">
                                  <p:stCondLst>
                                    <p:cond delay="0"/>
                                  </p:stCondLst>
                                  <p:childTnLst>
                                    <p:animMotion origin="layout" path="M 5.55556E-7 -4.44444E-6 L -0.02743 -0.02523 " pathEditMode="relative" rAng="0" ptsTypes="AA">
                                      <p:cBhvr>
                                        <p:cTn id="35" dur="1000" fill="hold"/>
                                        <p:tgtEl>
                                          <p:spTgt spid="60432"/>
                                        </p:tgtEl>
                                        <p:attrNameLst>
                                          <p:attrName>ppt_x</p:attrName>
                                          <p:attrName>ppt_y</p:attrName>
                                        </p:attrNameLst>
                                      </p:cBhvr>
                                      <p:rCtr x="-1372"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AutoShape 5"/>
          <p:cNvSpPr>
            <a:spLocks noChangeArrowheads="1"/>
          </p:cNvSpPr>
          <p:nvPr/>
        </p:nvSpPr>
        <p:spPr bwMode="auto">
          <a:xfrm>
            <a:off x="366713" y="1600200"/>
            <a:ext cx="4114800" cy="3810000"/>
          </a:xfrm>
          <a:prstGeom prst="roundRect">
            <a:avLst>
              <a:gd name="adj" fmla="val 16245"/>
            </a:avLst>
          </a:prstGeom>
          <a:gradFill rotWithShape="1">
            <a:gsLst>
              <a:gs pos="0">
                <a:schemeClr val="bg1"/>
              </a:gs>
              <a:gs pos="100000">
                <a:srgbClr val="D1D1D1"/>
              </a:gs>
            </a:gsLst>
            <a:lin ang="5400000" scaled="1"/>
          </a:gradFill>
          <a:ln w="28575">
            <a:solidFill>
              <a:srgbClr val="FF9933"/>
            </a:solidFill>
            <a:round/>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83971" name="Rectangle 6"/>
          <p:cNvSpPr>
            <a:spLocks noGrp="1" noChangeArrowheads="1"/>
          </p:cNvSpPr>
          <p:nvPr>
            <p:ph type="title"/>
          </p:nvPr>
        </p:nvSpPr>
        <p:spPr>
          <a:xfrm>
            <a:off x="981075" y="595313"/>
            <a:ext cx="6827838" cy="403225"/>
          </a:xfrm>
        </p:spPr>
        <p:txBody>
          <a:bodyPr anchor="t"/>
          <a:lstStyle/>
          <a:p>
            <a:r>
              <a:rPr lang="en-US" altLang="ja-JP" sz="1200" smtClean="0"/>
              <a:t>Distributed Power Management (coming soon)</a:t>
            </a:r>
            <a:endParaRPr lang="en-US" altLang="ja-JP" sz="1200" smtClean="0"/>
          </a:p>
        </p:txBody>
      </p:sp>
      <p:pic>
        <p:nvPicPr>
          <p:cNvPr id="83972" name="Picture 7" descr="VirtualServer_emptyP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63863" y="3173413"/>
            <a:ext cx="1501775"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8"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8813" y="258445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9"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2013" y="271145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10"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4738" y="285115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11" descr="VirtualServer_emptyP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7988" y="3173413"/>
            <a:ext cx="1501775"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12" descr="VirtualServer_emptyPla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3538" y="3173413"/>
            <a:ext cx="1501775"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8" name="Text Box 13"/>
          <p:cNvSpPr txBox="1">
            <a:spLocks noChangeArrowheads="1"/>
          </p:cNvSpPr>
          <p:nvPr/>
        </p:nvSpPr>
        <p:spPr bwMode="auto">
          <a:xfrm>
            <a:off x="520700" y="4983163"/>
            <a:ext cx="37020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spcBef>
                <a:spcPct val="50000"/>
              </a:spcBef>
              <a:buClr>
                <a:schemeClr val="tx2"/>
              </a:buClr>
              <a:buSzPct val="80000"/>
            </a:pPr>
            <a:r>
              <a:rPr lang="en-US" altLang="en-US" sz="1400" b="1"/>
              <a:t>Resource Pool</a:t>
            </a:r>
            <a:endParaRPr lang="en-US" altLang="en-US" sz="1400" b="1"/>
          </a:p>
        </p:txBody>
      </p:sp>
      <p:sp>
        <p:nvSpPr>
          <p:cNvPr id="83979" name="Text Box 14"/>
          <p:cNvSpPr txBox="1">
            <a:spLocks noChangeArrowheads="1"/>
          </p:cNvSpPr>
          <p:nvPr/>
        </p:nvSpPr>
        <p:spPr bwMode="auto">
          <a:xfrm>
            <a:off x="422275" y="1808163"/>
            <a:ext cx="37020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spcBef>
                <a:spcPct val="50000"/>
              </a:spcBef>
              <a:buClr>
                <a:schemeClr val="tx2"/>
              </a:buClr>
              <a:buSzPct val="80000"/>
            </a:pPr>
            <a:r>
              <a:rPr lang="en-US" altLang="en-US" sz="1400" b="1"/>
              <a:t>Business Demand</a:t>
            </a:r>
            <a:endParaRPr lang="en-US" altLang="en-US" sz="1400" b="1"/>
          </a:p>
        </p:txBody>
      </p:sp>
      <p:pic>
        <p:nvPicPr>
          <p:cNvPr id="132111" name="Picture 15"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138" y="252888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1" name="Picture 16"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1063" y="2725738"/>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2" name="Picture 17"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292100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14" name="Picture 18"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950" y="2921000"/>
            <a:ext cx="5175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132115" name="Picture 19" descr="VirtualServer_emptyPlat"/>
          <p:cNvPicPr>
            <a:picLocks noChangeAspect="1" noChangeArrowheads="1"/>
          </p:cNvPicPr>
          <p:nvPr/>
        </p:nvPicPr>
        <p:blipFill>
          <a:blip r:embed="rId1">
            <a:lum bright="-94000"/>
            <a:extLst>
              <a:ext uri="{28A0092B-C50C-407E-A947-70E740481C1C}">
                <a14:useLocalDpi xmlns:a14="http://schemas.microsoft.com/office/drawing/2010/main" val="0"/>
              </a:ext>
            </a:extLst>
          </a:blip>
          <a:srcRect/>
          <a:stretch>
            <a:fillRect/>
          </a:stretch>
        </p:blipFill>
        <p:spPr bwMode="auto">
          <a:xfrm>
            <a:off x="363538" y="3168650"/>
            <a:ext cx="1501775"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16" name="AutoShape 20"/>
          <p:cNvSpPr>
            <a:spLocks noChangeArrowheads="1"/>
          </p:cNvSpPr>
          <p:nvPr/>
        </p:nvSpPr>
        <p:spPr bwMode="auto">
          <a:xfrm>
            <a:off x="439738" y="3930650"/>
            <a:ext cx="1031875" cy="455613"/>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a:t>Power Off</a:t>
            </a:r>
            <a:endParaRPr lang="en-US" altLang="en-US"/>
          </a:p>
        </p:txBody>
      </p:sp>
      <p:sp>
        <p:nvSpPr>
          <p:cNvPr id="83986" name="AutoShape 21"/>
          <p:cNvSpPr>
            <a:spLocks noChangeArrowheads="1"/>
          </p:cNvSpPr>
          <p:nvPr/>
        </p:nvSpPr>
        <p:spPr bwMode="auto">
          <a:xfrm>
            <a:off x="4730750" y="2862263"/>
            <a:ext cx="4179888" cy="1563687"/>
          </a:xfrm>
          <a:prstGeom prst="roundRect">
            <a:avLst>
              <a:gd name="adj" fmla="val 640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spAutoFit/>
          </a:bodyPr>
          <a:lstStyle>
            <a:lvl1pPr marL="342900" indent="-342900">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230505" indent="-230505">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lvl="3">
              <a:spcAft>
                <a:spcPct val="40000"/>
              </a:spcAft>
              <a:buClr>
                <a:schemeClr val="folHlink"/>
              </a:buClr>
              <a:buSzPct val="75000"/>
              <a:buFont typeface="Wingdings 3" panose="05040102010807070707" pitchFamily="18" charset="2"/>
              <a:buBlip>
                <a:blip r:embed="rId3"/>
              </a:buBlip>
            </a:pPr>
            <a:r>
              <a:rPr lang="en-US" altLang="en-US" sz="1600" b="1"/>
              <a:t>Consolidates workloads onto fewer servers when the cluster needs fewer resources</a:t>
            </a:r>
            <a:endParaRPr lang="en-US" altLang="en-US" sz="1600" b="1"/>
          </a:p>
          <a:p>
            <a:pPr lvl="3">
              <a:spcAft>
                <a:spcPct val="40000"/>
              </a:spcAft>
              <a:buClr>
                <a:schemeClr val="folHlink"/>
              </a:buClr>
              <a:buSzPct val="75000"/>
              <a:buFont typeface="Wingdings 3" panose="05040102010807070707" pitchFamily="18" charset="2"/>
              <a:buBlip>
                <a:blip r:embed="rId3"/>
              </a:buBlip>
            </a:pPr>
            <a:r>
              <a:rPr lang="en-US" altLang="en-US" sz="1600" b="1"/>
              <a:t>Places unneeded servers in standby mode</a:t>
            </a:r>
            <a:endParaRPr lang="en-US" altLang="en-US" sz="1600" b="1"/>
          </a:p>
          <a:p>
            <a:pPr lvl="3">
              <a:spcAft>
                <a:spcPct val="40000"/>
              </a:spcAft>
              <a:buClr>
                <a:schemeClr val="folHlink"/>
              </a:buClr>
              <a:buSzPct val="75000"/>
              <a:buFont typeface="Wingdings 3" panose="05040102010807070707" pitchFamily="18" charset="2"/>
              <a:buBlip>
                <a:blip r:embed="rId3"/>
              </a:buBlip>
            </a:pPr>
            <a:r>
              <a:rPr lang="en-US" altLang="en-US" sz="1600" b="1"/>
              <a:t>Brings servers back online as workload needs increase</a:t>
            </a:r>
            <a:endParaRPr lang="en-US" altLang="en-US" sz="1600" b="1"/>
          </a:p>
        </p:txBody>
      </p:sp>
      <p:sp>
        <p:nvSpPr>
          <p:cNvPr id="83987" name="Text Box 23"/>
          <p:cNvSpPr txBox="1">
            <a:spLocks noChangeArrowheads="1"/>
          </p:cNvSpPr>
          <p:nvPr/>
        </p:nvSpPr>
        <p:spPr bwMode="auto">
          <a:xfrm>
            <a:off x="228600" y="609600"/>
            <a:ext cx="727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a:solidFill>
                  <a:srgbClr val="FF3300"/>
                </a:solidFill>
              </a:rPr>
              <a:t>NEW!</a:t>
            </a:r>
            <a:endParaRPr lang="en-US" altLang="en-US">
              <a:solidFill>
                <a:srgbClr val="FF3300"/>
              </a:solidFill>
            </a:endParaRPr>
          </a:p>
        </p:txBody>
      </p:sp>
      <p:sp>
        <p:nvSpPr>
          <p:cNvPr id="83988" name="Rectangle 25"/>
          <p:cNvSpPr>
            <a:spLocks noChangeArrowheads="1"/>
          </p:cNvSpPr>
          <p:nvPr/>
        </p:nvSpPr>
        <p:spPr bwMode="auto">
          <a:xfrm>
            <a:off x="295275" y="1008063"/>
            <a:ext cx="8426450" cy="400050"/>
          </a:xfrm>
          <a:prstGeom prst="rect">
            <a:avLst/>
          </a:prstGeom>
          <a:solidFill>
            <a:srgbClr val="CAD5E4"/>
          </a:solidFill>
          <a:ln w="38100" algn="ctr">
            <a:solidFill>
              <a:srgbClr val="B1C0D7"/>
            </a:solidFill>
            <a:miter lim="800000"/>
          </a:ln>
        </p:spPr>
        <p:txBody>
          <a:bodyPr anchor="ct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0" hangingPunct="0"/>
            <a:r>
              <a:rPr lang="en-US" altLang="en-US" sz="2000" b="1" i="1">
                <a:solidFill>
                  <a:schemeClr val="accent1"/>
                </a:solidFill>
              </a:rPr>
              <a:t>Minimize power consumption while guaranteeing service levels</a:t>
            </a:r>
            <a:endParaRPr lang="en-US" altLang="en-US" sz="2000" b="1" i="1">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44444E-6 3.7037E-6 L 0.30694 0.00648 " pathEditMode="relative" rAng="0" ptsTypes="AA">
                                      <p:cBhvr>
                                        <p:cTn id="6" dur="2000" fill="hold"/>
                                        <p:tgtEl>
                                          <p:spTgt spid="132114"/>
                                        </p:tgtEl>
                                        <p:attrNameLst>
                                          <p:attrName>ppt_x</p:attrName>
                                          <p:attrName>ppt_y</p:attrName>
                                        </p:attrNameLst>
                                      </p:cBhvr>
                                      <p:rCtr x="15347" y="324"/>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3211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321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grpId="1" nodeType="clickEffect">
                                  <p:stCondLst>
                                    <p:cond delay="0"/>
                                  </p:stCondLst>
                                  <p:childTnLst>
                                    <p:anim calcmode="lin" valueType="num">
                                      <p:cBhvr additive="base">
                                        <p:cTn id="15" dur="500"/>
                                        <p:tgtEl>
                                          <p:spTgt spid="132116"/>
                                        </p:tgtEl>
                                        <p:attrNameLst>
                                          <p:attrName>ppt_x</p:attrName>
                                        </p:attrNameLst>
                                      </p:cBhvr>
                                      <p:tavLst>
                                        <p:tav tm="0">
                                          <p:val>
                                            <p:strVal val="ppt_x"/>
                                          </p:val>
                                        </p:tav>
                                        <p:tav tm="100000">
                                          <p:val>
                                            <p:strVal val="ppt_x"/>
                                          </p:val>
                                        </p:tav>
                                      </p:tavLst>
                                    </p:anim>
                                    <p:anim calcmode="lin" valueType="num">
                                      <p:cBhvr additive="base">
                                        <p:cTn id="16" dur="500"/>
                                        <p:tgtEl>
                                          <p:spTgt spid="132116"/>
                                        </p:tgtEl>
                                        <p:attrNameLst>
                                          <p:attrName>ppt_y</p:attrName>
                                        </p:attrNameLst>
                                      </p:cBhvr>
                                      <p:tavLst>
                                        <p:tav tm="0">
                                          <p:val>
                                            <p:strVal val="ppt_y"/>
                                          </p:val>
                                        </p:tav>
                                        <p:tav tm="100000">
                                          <p:val>
                                            <p:strVal val="1+ppt_h/2"/>
                                          </p:val>
                                        </p:tav>
                                      </p:tavLst>
                                    </p:anim>
                                    <p:set>
                                      <p:cBhvr>
                                        <p:cTn id="17" dur="1" fill="hold">
                                          <p:stCondLst>
                                            <p:cond delay="499"/>
                                          </p:stCondLst>
                                        </p:cTn>
                                        <p:tgtEl>
                                          <p:spTgt spid="132116"/>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32115"/>
                                        </p:tgtEl>
                                        <p:attrNameLst>
                                          <p:attrName>style.visibility</p:attrName>
                                        </p:attrNameLst>
                                      </p:cBhvr>
                                      <p:to>
                                        <p:strVal val="hidden"/>
                                      </p:to>
                                    </p:set>
                                  </p:childTnLst>
                                </p:cTn>
                              </p:par>
                              <p:par>
                                <p:cTn id="20" presetID="35" presetClass="path" presetSubtype="0" accel="50000" decel="50000" fill="hold" nodeType="withEffect">
                                  <p:stCondLst>
                                    <p:cond delay="0"/>
                                  </p:stCondLst>
                                  <p:childTnLst>
                                    <p:animMotion origin="layout" path="M 0 -1.67438E-6 L -0.13785 -1.67438E-6 " pathEditMode="relative" rAng="0" ptsTypes="AA">
                                      <p:cBhvr>
                                        <p:cTn id="21" dur="2000" fill="hold"/>
                                        <p:tgtEl>
                                          <p:spTgt spid="132111"/>
                                        </p:tgtEl>
                                        <p:attrNameLst>
                                          <p:attrName>ppt_x</p:attrName>
                                          <p:attrName>ppt_y</p:attrName>
                                        </p:attrNameLst>
                                      </p:cBhvr>
                                      <p:rCtr x="-6892" y="0"/>
                                    </p:animMotion>
                                  </p:childTnLst>
                                </p:cTn>
                              </p:par>
                              <p:par>
                                <p:cTn id="22" presetID="35" presetClass="path" presetSubtype="0" accel="50000" decel="50000" fill="hold" nodeType="withEffect">
                                  <p:stCondLst>
                                    <p:cond delay="0"/>
                                  </p:stCondLst>
                                  <p:childTnLst>
                                    <p:animMotion origin="layout" path="M 0.30695 0.00648 L 0.0052 -0.0037 " pathEditMode="relative" rAng="0" ptsTypes="AA">
                                      <p:cBhvr>
                                        <p:cTn id="23" dur="2000" fill="hold"/>
                                        <p:tgtEl>
                                          <p:spTgt spid="132114"/>
                                        </p:tgtEl>
                                        <p:attrNameLst>
                                          <p:attrName>ppt_x</p:attrName>
                                          <p:attrName>ppt_y</p:attrName>
                                        </p:attrNameLst>
                                      </p:cBhvr>
                                      <p:rCtr x="-15087"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16" grpId="0" animBg="1"/>
      <p:bldP spid="132116"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AutoShape 24"/>
          <p:cNvSpPr>
            <a:spLocks noChangeArrowheads="1"/>
          </p:cNvSpPr>
          <p:nvPr/>
        </p:nvSpPr>
        <p:spPr bwMode="auto">
          <a:xfrm>
            <a:off x="228600" y="1600200"/>
            <a:ext cx="4114800" cy="4343400"/>
          </a:xfrm>
          <a:prstGeom prst="roundRect">
            <a:avLst>
              <a:gd name="adj" fmla="val 16245"/>
            </a:avLst>
          </a:prstGeom>
          <a:gradFill rotWithShape="1">
            <a:gsLst>
              <a:gs pos="0">
                <a:schemeClr val="bg1"/>
              </a:gs>
              <a:gs pos="100000">
                <a:srgbClr val="D1D1D1"/>
              </a:gs>
            </a:gsLst>
            <a:lin ang="5400000" scaled="1"/>
          </a:gradFill>
          <a:ln w="28575">
            <a:solidFill>
              <a:srgbClr val="FF9933"/>
            </a:solidFill>
            <a:round/>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pic>
        <p:nvPicPr>
          <p:cNvPr id="84995" name="Rectangle 338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76500" y="4202113"/>
            <a:ext cx="16764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Rectangle 338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9100" y="4278313"/>
            <a:ext cx="16764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Rectangle 7"/>
          <p:cNvSpPr>
            <a:spLocks noGrp="1" noChangeArrowheads="1"/>
          </p:cNvSpPr>
          <p:nvPr>
            <p:ph type="title"/>
          </p:nvPr>
        </p:nvSpPr>
        <p:spPr>
          <a:xfrm>
            <a:off x="981075" y="595313"/>
            <a:ext cx="2511425" cy="403225"/>
          </a:xfrm>
        </p:spPr>
        <p:txBody>
          <a:bodyPr anchor="t"/>
          <a:lstStyle/>
          <a:p>
            <a:r>
              <a:rPr lang="en-US" altLang="ja-JP" sz="1400" smtClean="0"/>
              <a:t>Storage VMotion</a:t>
            </a:r>
            <a:endParaRPr lang="en-US" altLang="ja-JP" sz="1400" smtClean="0"/>
          </a:p>
        </p:txBody>
      </p:sp>
      <p:pic>
        <p:nvPicPr>
          <p:cNvPr id="84998" name="Picture 8" descr="VirtualServer_emptyPl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2170113"/>
            <a:ext cx="19669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Picture 9" descr="smallv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1712913"/>
            <a:ext cx="7620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Picture 10" descr="smallv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9763" y="1817688"/>
            <a:ext cx="7143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7" name="File"/>
          <p:cNvSpPr>
            <a:spLocks noEditPoints="1" noChangeArrowheads="1"/>
          </p:cNvSpPr>
          <p:nvPr/>
        </p:nvSpPr>
        <p:spPr bwMode="auto">
          <a:xfrm>
            <a:off x="844550" y="4735513"/>
            <a:ext cx="717550" cy="663575"/>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ln>
          <a:effectLst>
            <a:outerShdw dist="107763" dir="2700000" algn="ctr" rotWithShape="0">
              <a:srgbClr val="808080"/>
            </a:outerShdw>
          </a:effectLst>
        </p:spPr>
        <p:txBody>
          <a:bodyPr/>
          <a:lstStyle/>
          <a:p>
            <a:pPr fontAlgn="auto">
              <a:spcBef>
                <a:spcPts val="0"/>
              </a:spcBef>
              <a:spcAft>
                <a:spcPts val="0"/>
              </a:spcAft>
              <a:defRPr/>
            </a:pPr>
            <a:endParaRPr lang="en-US">
              <a:latin typeface="Arial" panose="020B0604020202020204" pitchFamily="34" charset="0"/>
              <a:cs typeface="+mn-cs"/>
            </a:endParaRPr>
          </a:p>
        </p:txBody>
      </p:sp>
      <p:sp>
        <p:nvSpPr>
          <p:cNvPr id="116748" name="Line 12"/>
          <p:cNvSpPr>
            <a:spLocks noChangeShapeType="1"/>
          </p:cNvSpPr>
          <p:nvPr/>
        </p:nvSpPr>
        <p:spPr bwMode="auto">
          <a:xfrm>
            <a:off x="2247900" y="3363913"/>
            <a:ext cx="1066800" cy="1600200"/>
          </a:xfrm>
          <a:prstGeom prst="line">
            <a:avLst/>
          </a:prstGeom>
          <a:noFill/>
          <a:ln w="19050">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nchor="ctr"/>
          <a:lstStyle/>
          <a:p>
            <a:endParaRPr lang="en-US"/>
          </a:p>
        </p:txBody>
      </p:sp>
      <p:sp>
        <p:nvSpPr>
          <p:cNvPr id="116749" name="Line 13"/>
          <p:cNvSpPr>
            <a:spLocks noChangeShapeType="1"/>
          </p:cNvSpPr>
          <p:nvPr/>
        </p:nvSpPr>
        <p:spPr bwMode="auto">
          <a:xfrm flipH="1">
            <a:off x="1257300" y="3363913"/>
            <a:ext cx="990600" cy="1524000"/>
          </a:xfrm>
          <a:prstGeom prst="line">
            <a:avLst/>
          </a:prstGeom>
          <a:noFill/>
          <a:ln w="19050">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nchor="ctr"/>
          <a:lstStyle/>
          <a:p>
            <a:endParaRPr lang="en-US"/>
          </a:p>
        </p:txBody>
      </p:sp>
      <p:pic>
        <p:nvPicPr>
          <p:cNvPr id="85004" name="Picture 14" descr="smallv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500" y="1941513"/>
            <a:ext cx="714375"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5" name="Rectangle 17"/>
          <p:cNvSpPr>
            <a:spLocks noGrp="1" noChangeArrowheads="1"/>
          </p:cNvSpPr>
          <p:nvPr>
            <p:ph type="body" idx="1"/>
          </p:nvPr>
        </p:nvSpPr>
        <p:spPr>
          <a:xfrm>
            <a:off x="4776788" y="1636713"/>
            <a:ext cx="3875087" cy="3849687"/>
          </a:xfrm>
        </p:spPr>
        <p:txBody>
          <a:bodyPr/>
          <a:lstStyle/>
          <a:p>
            <a:pPr lvl="1">
              <a:lnSpc>
                <a:spcPct val="85000"/>
              </a:lnSpc>
            </a:pPr>
            <a:r>
              <a:rPr lang="en-US" altLang="ja-JP" b="1" smtClean="0"/>
              <a:t>Storage independent live migration of virtual machine disks</a:t>
            </a:r>
            <a:endParaRPr lang="en-US" altLang="ja-JP" b="1" smtClean="0"/>
          </a:p>
          <a:p>
            <a:pPr lvl="2">
              <a:lnSpc>
                <a:spcPct val="85000"/>
              </a:lnSpc>
            </a:pPr>
            <a:r>
              <a:rPr lang="en-US" altLang="ja-JP" b="1" smtClean="0"/>
              <a:t>Zero downtime to virtual machines</a:t>
            </a:r>
            <a:endParaRPr lang="en-US" altLang="ja-JP" b="1" smtClean="0"/>
          </a:p>
          <a:p>
            <a:pPr lvl="2">
              <a:lnSpc>
                <a:spcPct val="85000"/>
              </a:lnSpc>
            </a:pPr>
            <a:r>
              <a:rPr lang="en-US" altLang="ja-JP" b="1" smtClean="0"/>
              <a:t>LUN independent</a:t>
            </a:r>
            <a:endParaRPr lang="en-US" altLang="ja-JP" b="1" smtClean="0"/>
          </a:p>
          <a:p>
            <a:pPr lvl="2">
              <a:lnSpc>
                <a:spcPct val="85000"/>
              </a:lnSpc>
            </a:pPr>
            <a:r>
              <a:rPr lang="en-US" altLang="ja-JP" b="1" smtClean="0"/>
              <a:t>Supported for Fibre channel SANs</a:t>
            </a:r>
            <a:endParaRPr lang="en-US" altLang="ja-JP" b="1" smtClean="0"/>
          </a:p>
        </p:txBody>
      </p:sp>
      <p:sp>
        <p:nvSpPr>
          <p:cNvPr id="85006" name="Text Box 20"/>
          <p:cNvSpPr txBox="1">
            <a:spLocks noChangeArrowheads="1"/>
          </p:cNvSpPr>
          <p:nvPr/>
        </p:nvSpPr>
        <p:spPr bwMode="auto">
          <a:xfrm>
            <a:off x="228600" y="609600"/>
            <a:ext cx="727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a:solidFill>
                  <a:srgbClr val="FF3300"/>
                </a:solidFill>
              </a:rPr>
              <a:t>NEW!</a:t>
            </a:r>
            <a:endParaRPr lang="en-US" altLang="en-US">
              <a:solidFill>
                <a:srgbClr val="FF3300"/>
              </a:solidFill>
            </a:endParaRPr>
          </a:p>
        </p:txBody>
      </p:sp>
      <p:sp>
        <p:nvSpPr>
          <p:cNvPr id="85007" name="Rectangle 22"/>
          <p:cNvSpPr>
            <a:spLocks noChangeArrowheads="1"/>
          </p:cNvSpPr>
          <p:nvPr/>
        </p:nvSpPr>
        <p:spPr bwMode="auto">
          <a:xfrm>
            <a:off x="295275" y="1008063"/>
            <a:ext cx="8426450" cy="400050"/>
          </a:xfrm>
          <a:prstGeom prst="rect">
            <a:avLst/>
          </a:prstGeom>
          <a:solidFill>
            <a:srgbClr val="CAD5E4"/>
          </a:solidFill>
          <a:ln w="38100" algn="ctr">
            <a:solidFill>
              <a:srgbClr val="B1C0D7"/>
            </a:solidFill>
            <a:miter lim="800000"/>
          </a:ln>
        </p:spPr>
        <p:txBody>
          <a:bodyPr anchor="ct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0" hangingPunct="0"/>
            <a:endParaRPr lang="en-US" altLang="en-US" sz="2000" b="1" i="1">
              <a:solidFill>
                <a:schemeClr val="accent1"/>
              </a:solidFill>
            </a:endParaRPr>
          </a:p>
        </p:txBody>
      </p:sp>
      <p:sp>
        <p:nvSpPr>
          <p:cNvPr id="85008" name="Rectangle 23"/>
          <p:cNvSpPr>
            <a:spLocks noChangeArrowheads="1"/>
          </p:cNvSpPr>
          <p:nvPr/>
        </p:nvSpPr>
        <p:spPr bwMode="auto">
          <a:xfrm>
            <a:off x="242888" y="1011238"/>
            <a:ext cx="85201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b="1" i="1">
                <a:solidFill>
                  <a:schemeClr val="accent1"/>
                </a:solidFill>
              </a:rPr>
              <a:t>Storage VMotion minimizes planned downtime for storage</a:t>
            </a:r>
            <a:endParaRPr lang="en-US" altLang="en-US" b="1" i="1">
              <a:solidFill>
                <a:schemeClr val="accent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05556E-6 2.75671E-6 L 0.25643 2.75671E-6 " pathEditMode="relative" rAng="0" ptsTypes="AA">
                                      <p:cBhvr>
                                        <p:cTn id="6" dur="1000" fill="hold"/>
                                        <p:tgtEl>
                                          <p:spTgt spid="116747"/>
                                        </p:tgtEl>
                                        <p:attrNameLst>
                                          <p:attrName>ppt_x</p:attrName>
                                          <p:attrName>ppt_y</p:attrName>
                                        </p:attrNameLst>
                                      </p:cBhvr>
                                      <p:rCtr x="12812" y="0"/>
                                    </p:animMotion>
                                  </p:childTnLst>
                                </p:cTn>
                              </p:par>
                            </p:childTnLst>
                          </p:cTn>
                        </p:par>
                        <p:par>
                          <p:cTn id="7" fill="hold">
                            <p:stCondLst>
                              <p:cond delay="1000"/>
                            </p:stCondLst>
                            <p:childTnLst>
                              <p:par>
                                <p:cTn id="8" presetID="1" presetClass="exit" presetSubtype="0" fill="hold" grpId="0" nodeType="afterEffect">
                                  <p:stCondLst>
                                    <p:cond delay="0"/>
                                  </p:stCondLst>
                                  <p:childTnLst>
                                    <p:set>
                                      <p:cBhvr>
                                        <p:cTn id="9" dur="1" fill="hold">
                                          <p:stCondLst>
                                            <p:cond delay="0"/>
                                          </p:stCondLst>
                                        </p:cTn>
                                        <p:tgtEl>
                                          <p:spTgt spid="116749"/>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16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8" grpId="0" animBg="1"/>
      <p:bldP spid="11674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762000" y="274638"/>
            <a:ext cx="8077200" cy="1143000"/>
          </a:xfrm>
        </p:spPr>
        <p:txBody>
          <a:bodyPr anchor="t"/>
          <a:lstStyle/>
          <a:p>
            <a:endParaRPr lang="en-US" altLang="en-US" smtClean="0"/>
          </a:p>
        </p:txBody>
      </p:sp>
      <p:sp>
        <p:nvSpPr>
          <p:cNvPr id="86019" name="Content Placeholder 2"/>
          <p:cNvSpPr>
            <a:spLocks noGrp="1"/>
          </p:cNvSpPr>
          <p:nvPr>
            <p:ph sz="quarter" idx="1"/>
          </p:nvPr>
        </p:nvSpPr>
        <p:spPr>
          <a:xfrm>
            <a:off x="762000" y="1600200"/>
            <a:ext cx="8077200" cy="4525963"/>
          </a:xfrm>
        </p:spPr>
        <p:txBody>
          <a:bodyPr/>
          <a:lstStyle/>
          <a:p>
            <a:r>
              <a:rPr lang="en-US" altLang="en-US" smtClean="0"/>
              <a:t>Examples of Virtualization</a:t>
            </a:r>
            <a:endParaRPr lang="en-US" altLang="en-US" smtClean="0"/>
          </a:p>
          <a:p>
            <a:pPr lvl="1"/>
            <a:r>
              <a:rPr lang="en-US" altLang="en-US" sz="1800" smtClean="0"/>
              <a:t>Virtual drives</a:t>
            </a:r>
            <a:endParaRPr lang="en-US" altLang="en-US" sz="1800" smtClean="0"/>
          </a:p>
          <a:p>
            <a:pPr lvl="1"/>
            <a:r>
              <a:rPr lang="en-US" altLang="en-US" sz="1800" smtClean="0"/>
              <a:t>Virtual memory</a:t>
            </a:r>
            <a:endParaRPr lang="en-US" altLang="en-US" sz="1800" smtClean="0"/>
          </a:p>
          <a:p>
            <a:pPr lvl="1"/>
            <a:r>
              <a:rPr lang="en-US" altLang="en-US" sz="1800" smtClean="0"/>
              <a:t>Virtual machines</a:t>
            </a:r>
            <a:endParaRPr lang="en-US" altLang="en-US" sz="1800" smtClean="0"/>
          </a:p>
          <a:p>
            <a:pPr lvl="1"/>
            <a:r>
              <a:rPr lang="en-US" altLang="en-US" sz="1800" smtClean="0"/>
              <a:t>Virtual servers</a:t>
            </a:r>
            <a:endParaRPr lang="en-US" altLang="en-US" sz="1800" smtClean="0"/>
          </a:p>
          <a:p>
            <a:pPr lvl="1"/>
            <a:endParaRPr lang="en-US" altLang="en-US" smtClean="0"/>
          </a:p>
          <a:p>
            <a:endParaRPr lang="en-US" altLang="en-US" smtClean="0"/>
          </a:p>
          <a:p>
            <a:endParaRPr lang="en-US" altLang="en-US" smtClean="0"/>
          </a:p>
        </p:txBody>
      </p:sp>
      <p:pic>
        <p:nvPicPr>
          <p:cNvPr id="8602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62400" y="3505200"/>
            <a:ext cx="4800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762000" y="274638"/>
            <a:ext cx="8077200" cy="1143000"/>
          </a:xfrm>
        </p:spPr>
        <p:txBody>
          <a:bodyPr anchor="t"/>
          <a:lstStyle/>
          <a:p>
            <a:r>
              <a:rPr lang="en-US" altLang="en-US" smtClean="0"/>
              <a:t>History</a:t>
            </a:r>
            <a:endParaRPr lang="en-US" altLang="en-US" smtClean="0"/>
          </a:p>
        </p:txBody>
      </p:sp>
      <p:sp>
        <p:nvSpPr>
          <p:cNvPr id="3" name="Content Placeholder 2"/>
          <p:cNvSpPr>
            <a:spLocks noGrp="1"/>
          </p:cNvSpPr>
          <p:nvPr>
            <p:ph sz="quarter" idx="1"/>
          </p:nvPr>
        </p:nvSpPr>
        <p:spPr>
          <a:xfrm>
            <a:off x="762000" y="1600200"/>
            <a:ext cx="8077200" cy="4525963"/>
          </a:xfrm>
        </p:spPr>
        <p:txBody>
          <a:bodyPr rtlCol="0">
            <a:normAutofit fontScale="92500" lnSpcReduction="10000"/>
          </a:bodyPr>
          <a:lstStyle/>
          <a:p>
            <a:pPr fontAlgn="auto">
              <a:spcAft>
                <a:spcPts val="0"/>
              </a:spcAft>
              <a:buFont typeface="Arial" panose="020B0604020202020204" pitchFamily="34" charset="0"/>
              <a:buChar char="•"/>
              <a:defRPr/>
            </a:pPr>
            <a:r>
              <a:rPr lang="en-US" dirty="0" smtClean="0"/>
              <a:t>1960s Machines</a:t>
            </a:r>
            <a:endParaRPr lang="en-US" dirty="0" smtClean="0"/>
          </a:p>
          <a:p>
            <a:pPr lvl="1" fontAlgn="auto">
              <a:spcAft>
                <a:spcPts val="0"/>
              </a:spcAft>
              <a:buFont typeface="Arial" panose="020B0604020202020204" pitchFamily="34" charset="0"/>
              <a:buChar char="–"/>
              <a:defRPr/>
            </a:pPr>
            <a:r>
              <a:rPr lang="en-US" dirty="0" smtClean="0"/>
              <a:t>Did not scale well</a:t>
            </a:r>
            <a:endParaRPr lang="en-US" dirty="0" smtClean="0"/>
          </a:p>
          <a:p>
            <a:pPr lvl="1" fontAlgn="auto">
              <a:spcAft>
                <a:spcPts val="0"/>
              </a:spcAft>
              <a:buFont typeface="Arial" panose="020B0604020202020204" pitchFamily="34" charset="0"/>
              <a:buChar char="–"/>
              <a:defRPr/>
            </a:pPr>
            <a:r>
              <a:rPr lang="en-US" dirty="0" smtClean="0"/>
              <a:t>Extremely expensive</a:t>
            </a:r>
            <a:endParaRPr lang="en-US" dirty="0" smtClean="0"/>
          </a:p>
          <a:p>
            <a:pPr lvl="1" fontAlgn="auto">
              <a:spcAft>
                <a:spcPts val="0"/>
              </a:spcAft>
              <a:buFont typeface="Arial" panose="020B0604020202020204" pitchFamily="34" charset="0"/>
              <a:buChar char="–"/>
              <a:defRPr/>
            </a:pPr>
            <a:r>
              <a:rPr lang="en-US" dirty="0" smtClean="0"/>
              <a:t>Cost efficiency was desired</a:t>
            </a:r>
            <a:endParaRPr lang="en-US" dirty="0" smtClean="0"/>
          </a:p>
          <a:p>
            <a:pPr marL="274320" lvl="1" indent="0" fontAlgn="auto">
              <a:spcAft>
                <a:spcPts val="0"/>
              </a:spcAft>
              <a:buFont typeface="Arial" panose="020B0604020202020204" pitchFamily="34" charset="0"/>
              <a:buNone/>
              <a:defRPr/>
            </a:pPr>
            <a:endParaRPr lang="en-US" dirty="0" smtClean="0"/>
          </a:p>
          <a:p>
            <a:pPr fontAlgn="auto">
              <a:spcAft>
                <a:spcPts val="0"/>
              </a:spcAft>
              <a:buFont typeface="Arial" panose="020B0604020202020204" pitchFamily="34" charset="0"/>
              <a:buChar char="•"/>
              <a:defRPr/>
            </a:pPr>
            <a:r>
              <a:rPr lang="en-US" dirty="0" smtClean="0"/>
              <a:t>IBM-360 Operating System (1964)</a:t>
            </a:r>
            <a:endParaRPr lang="en-US" dirty="0" smtClean="0"/>
          </a:p>
          <a:p>
            <a:pPr lvl="1" fontAlgn="auto">
              <a:spcAft>
                <a:spcPts val="0"/>
              </a:spcAft>
              <a:buFont typeface="Arial" panose="020B0604020202020204" pitchFamily="34" charset="0"/>
              <a:buChar char="–"/>
              <a:defRPr/>
            </a:pPr>
            <a:r>
              <a:rPr lang="en-US" dirty="0" smtClean="0"/>
              <a:t>Virtual Memory</a:t>
            </a:r>
            <a:endParaRPr lang="en-US" dirty="0" smtClean="0"/>
          </a:p>
          <a:p>
            <a:pPr marL="274320" lvl="1" indent="0" fontAlgn="auto">
              <a:spcAft>
                <a:spcPts val="0"/>
              </a:spcAft>
              <a:buFont typeface="Arial" panose="020B0604020202020204" pitchFamily="34" charset="0"/>
              <a:buNone/>
              <a:defRPr/>
            </a:pPr>
            <a:endParaRPr lang="en-US" dirty="0" smtClean="0"/>
          </a:p>
          <a:p>
            <a:pPr fontAlgn="auto">
              <a:spcAft>
                <a:spcPts val="0"/>
              </a:spcAft>
              <a:buFont typeface="Arial" panose="020B0604020202020204" pitchFamily="34" charset="0"/>
              <a:buChar char="•"/>
              <a:defRPr/>
            </a:pPr>
            <a:r>
              <a:rPr lang="en-US" dirty="0" smtClean="0"/>
              <a:t>IBM </a:t>
            </a:r>
            <a:r>
              <a:rPr lang="en-US" dirty="0"/>
              <a:t>370 Operating System </a:t>
            </a:r>
            <a:r>
              <a:rPr lang="en-US" dirty="0" smtClean="0"/>
              <a:t>(1972)</a:t>
            </a:r>
            <a:endParaRPr lang="en-US" dirty="0" smtClean="0"/>
          </a:p>
          <a:p>
            <a:pPr lvl="1" fontAlgn="auto">
              <a:spcAft>
                <a:spcPts val="0"/>
              </a:spcAft>
              <a:buFont typeface="Arial" panose="020B0604020202020204" pitchFamily="34" charset="0"/>
              <a:buChar char="–"/>
              <a:defRPr/>
            </a:pPr>
            <a:r>
              <a:rPr lang="en-US" dirty="0" smtClean="0"/>
              <a:t>Virtual Machines</a:t>
            </a:r>
            <a:endParaRPr lang="en-US" dirty="0" smtClean="0"/>
          </a:p>
          <a:p>
            <a:pPr lvl="1" fontAlgn="auto">
              <a:spcAft>
                <a:spcPts val="0"/>
              </a:spcAft>
              <a:buFont typeface="Arial" panose="020B0604020202020204" pitchFamily="34" charset="0"/>
              <a:buChar char="–"/>
              <a:defRPr/>
            </a:pPr>
            <a:r>
              <a:rPr lang="en-US" dirty="0" smtClean="0"/>
              <a:t>Used in many mainframe environments</a:t>
            </a:r>
            <a:endParaRPr lang="en-US" dirty="0" smtClean="0"/>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762000" y="274638"/>
            <a:ext cx="8077200" cy="1143000"/>
          </a:xfrm>
        </p:spPr>
        <p:txBody>
          <a:bodyPr anchor="t"/>
          <a:lstStyle/>
          <a:p>
            <a:r>
              <a:rPr lang="en-US" altLang="en-US" smtClean="0"/>
              <a:t>Virtualization Software</a:t>
            </a:r>
            <a:endParaRPr lang="en-US" altLang="en-US" smtClean="0"/>
          </a:p>
        </p:txBody>
      </p:sp>
      <p:sp>
        <p:nvSpPr>
          <p:cNvPr id="3" name="Content Placeholder 2"/>
          <p:cNvSpPr>
            <a:spLocks noGrp="1"/>
          </p:cNvSpPr>
          <p:nvPr>
            <p:ph sz="quarter" idx="1"/>
          </p:nvPr>
        </p:nvSpPr>
        <p:spPr>
          <a:xfrm>
            <a:off x="762000" y="1600200"/>
            <a:ext cx="8077200" cy="4525963"/>
          </a:xfrm>
        </p:spPr>
        <p:txBody>
          <a:bodyPr rtlCol="0">
            <a:normAutofit/>
          </a:bodyPr>
          <a:lstStyle/>
          <a:p>
            <a:pPr fontAlgn="auto">
              <a:spcAft>
                <a:spcPts val="0"/>
              </a:spcAft>
              <a:buFont typeface="Arial" panose="020B0604020202020204" pitchFamily="34" charset="0"/>
              <a:buChar char="•"/>
              <a:defRPr/>
            </a:pPr>
            <a:r>
              <a:rPr lang="en-US" sz="1400" dirty="0" smtClean="0"/>
              <a:t>Microsoft Virtual Server (2005)</a:t>
            </a:r>
            <a:endParaRPr lang="en-US" sz="1400" dirty="0" smtClean="0"/>
          </a:p>
          <a:p>
            <a:pPr lvl="1" fontAlgn="auto">
              <a:spcAft>
                <a:spcPts val="0"/>
              </a:spcAft>
              <a:buFont typeface="Arial" panose="020B0604020202020204" pitchFamily="34" charset="0"/>
              <a:buChar char="–"/>
              <a:defRPr/>
            </a:pPr>
            <a:r>
              <a:rPr lang="en-US" sz="1400" dirty="0" smtClean="0"/>
              <a:t>Came with Microsoft Server 2003</a:t>
            </a:r>
            <a:endParaRPr lang="en-US" sz="1400" dirty="0" smtClean="0"/>
          </a:p>
          <a:p>
            <a:pPr lvl="1" fontAlgn="auto">
              <a:spcAft>
                <a:spcPts val="0"/>
              </a:spcAft>
              <a:buFont typeface="Arial" panose="020B0604020202020204" pitchFamily="34" charset="0"/>
              <a:buChar char="–"/>
              <a:defRPr/>
            </a:pPr>
            <a:r>
              <a:rPr lang="en-US" sz="1400" dirty="0" smtClean="0"/>
              <a:t>Did not scale well with 64 bit systems</a:t>
            </a:r>
            <a:endParaRPr lang="en-US" sz="1400" dirty="0" smtClean="0"/>
          </a:p>
          <a:p>
            <a:pPr lvl="1" fontAlgn="auto">
              <a:spcAft>
                <a:spcPts val="0"/>
              </a:spcAft>
              <a:buFont typeface="Arial" panose="020B0604020202020204" pitchFamily="34" charset="0"/>
              <a:buChar char="–"/>
              <a:defRPr/>
            </a:pPr>
            <a:r>
              <a:rPr lang="en-US" sz="1400" dirty="0" smtClean="0"/>
              <a:t>Replaced by Hyper-V</a:t>
            </a:r>
            <a:endParaRPr lang="en-US" sz="1400" dirty="0" smtClean="0"/>
          </a:p>
          <a:p>
            <a:pPr lvl="1" fontAlgn="auto">
              <a:spcAft>
                <a:spcPts val="0"/>
              </a:spcAft>
              <a:buFont typeface="Arial" panose="020B0604020202020204" pitchFamily="34" charset="0"/>
              <a:buChar char="–"/>
              <a:defRPr/>
            </a:pPr>
            <a:endParaRPr lang="en-US" sz="1400" dirty="0"/>
          </a:p>
          <a:p>
            <a:pPr fontAlgn="auto">
              <a:spcAft>
                <a:spcPts val="0"/>
              </a:spcAft>
              <a:buFont typeface="Arial" panose="020B0604020202020204" pitchFamily="34" charset="0"/>
              <a:buChar char="•"/>
              <a:defRPr/>
            </a:pPr>
            <a:r>
              <a:rPr lang="en-US" sz="1400" dirty="0" smtClean="0"/>
              <a:t>Microsoft Hyper-V (2008 &amp; 2012)</a:t>
            </a:r>
            <a:endParaRPr lang="en-US" sz="1400" dirty="0" smtClean="0"/>
          </a:p>
          <a:p>
            <a:pPr lvl="1" fontAlgn="auto">
              <a:spcAft>
                <a:spcPts val="0"/>
              </a:spcAft>
              <a:buFont typeface="Arial" panose="020B0604020202020204" pitchFamily="34" charset="0"/>
              <a:buChar char="–"/>
              <a:defRPr/>
            </a:pPr>
            <a:r>
              <a:rPr lang="en-US" sz="1400" dirty="0" smtClean="0"/>
              <a:t>Hyper-V is short for Hypervisor</a:t>
            </a:r>
            <a:endParaRPr lang="en-US" sz="1400" dirty="0" smtClean="0"/>
          </a:p>
          <a:p>
            <a:pPr lvl="1" fontAlgn="auto">
              <a:spcAft>
                <a:spcPts val="0"/>
              </a:spcAft>
              <a:buFont typeface="Arial" panose="020B0604020202020204" pitchFamily="34" charset="0"/>
              <a:buChar char="–"/>
              <a:defRPr/>
            </a:pPr>
            <a:r>
              <a:rPr lang="en-US" sz="1400" dirty="0" smtClean="0"/>
              <a:t>Free release with Server 2008 and 2012</a:t>
            </a:r>
            <a:endParaRPr lang="en-US" sz="1400" dirty="0" smtClean="0"/>
          </a:p>
          <a:p>
            <a:pPr lvl="1" fontAlgn="auto">
              <a:spcAft>
                <a:spcPts val="0"/>
              </a:spcAft>
              <a:buFont typeface="Arial" panose="020B0604020202020204" pitchFamily="34" charset="0"/>
              <a:buChar char="–"/>
              <a:defRPr/>
            </a:pPr>
            <a:r>
              <a:rPr lang="en-US" sz="1400" dirty="0" smtClean="0"/>
              <a:t>Best option for Microsoft based virtualization</a:t>
            </a:r>
            <a:endParaRPr lang="en-US" sz="1400" dirty="0" smtClean="0"/>
          </a:p>
          <a:p>
            <a:pPr marL="274320" lvl="1" indent="0" fontAlgn="auto">
              <a:spcAft>
                <a:spcPts val="0"/>
              </a:spcAft>
              <a:buFont typeface="Arial" panose="020B0604020202020204" pitchFamily="34" charset="0"/>
              <a:buNone/>
              <a:defRPr/>
            </a:pPr>
            <a:endParaRPr lang="en-US" sz="1400" dirty="0"/>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762000" y="274638"/>
            <a:ext cx="8077200" cy="1143000"/>
          </a:xfrm>
        </p:spPr>
        <p:txBody>
          <a:bodyPr anchor="t"/>
          <a:lstStyle/>
          <a:p>
            <a:r>
              <a:rPr lang="en-US" altLang="en-US" smtClean="0"/>
              <a:t>Hyper-V Architecture</a:t>
            </a:r>
            <a:endParaRPr lang="en-US" altLang="en-US" smtClean="0"/>
          </a:p>
        </p:txBody>
      </p:sp>
      <p:pic>
        <p:nvPicPr>
          <p:cNvPr id="89091" name="Content Placeholder 3"/>
          <p:cNvPicPr>
            <a:picLocks noGrp="1" noChangeAspect="1"/>
          </p:cNvPicPr>
          <p:nvPr>
            <p:ph sz="quarter" idx="1"/>
          </p:nvPr>
        </p:nvPicPr>
        <p:blipFill>
          <a:blip r:embed="rId1">
            <a:extLst>
              <a:ext uri="{28A0092B-C50C-407E-A947-70E740481C1C}">
                <a14:useLocalDpi xmlns:a14="http://schemas.microsoft.com/office/drawing/2010/main" val="0"/>
              </a:ext>
            </a:extLst>
          </a:blip>
          <a:srcRect/>
          <a:stretch>
            <a:fillRect/>
          </a:stretch>
        </p:blipFill>
        <p:spPr>
          <a:xfrm>
            <a:off x="1371600" y="1524000"/>
            <a:ext cx="6400800" cy="4800600"/>
          </a:xfrm>
          <a:noFill/>
        </p:spPr>
      </p:pic>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762000" y="274638"/>
            <a:ext cx="8077200" cy="1143000"/>
          </a:xfrm>
        </p:spPr>
        <p:txBody>
          <a:bodyPr anchor="t"/>
          <a:lstStyle/>
          <a:p>
            <a:r>
              <a:rPr lang="en-US" altLang="en-US" smtClean="0"/>
              <a:t>Virtualization Software</a:t>
            </a:r>
            <a:endParaRPr lang="en-US" altLang="en-US" smtClean="0"/>
          </a:p>
        </p:txBody>
      </p:sp>
      <p:sp>
        <p:nvSpPr>
          <p:cNvPr id="90115" name="Content Placeholder 2"/>
          <p:cNvSpPr>
            <a:spLocks noGrp="1"/>
          </p:cNvSpPr>
          <p:nvPr>
            <p:ph sz="quarter" idx="1"/>
          </p:nvPr>
        </p:nvSpPr>
        <p:spPr>
          <a:xfrm>
            <a:off x="301625" y="1525588"/>
            <a:ext cx="8504238" cy="4799012"/>
          </a:xfrm>
        </p:spPr>
        <p:txBody>
          <a:bodyPr/>
          <a:lstStyle/>
          <a:p>
            <a:r>
              <a:rPr lang="en-US" altLang="en-US" sz="2000" smtClean="0"/>
              <a:t>VMware (Company)</a:t>
            </a:r>
            <a:endParaRPr lang="en-US" altLang="en-US" sz="2000" smtClean="0"/>
          </a:p>
          <a:p>
            <a:pPr lvl="1"/>
            <a:r>
              <a:rPr lang="en-US" altLang="en-US" sz="2000" smtClean="0"/>
              <a:t>Releases most popular line of virtualization software</a:t>
            </a:r>
            <a:endParaRPr lang="en-US" altLang="en-US" sz="2000" smtClean="0"/>
          </a:p>
          <a:p>
            <a:pPr lvl="1"/>
            <a:r>
              <a:rPr lang="en-US" altLang="en-US" sz="2000" smtClean="0"/>
              <a:t>First company to utilize virtualization on x86 machines</a:t>
            </a:r>
            <a:endParaRPr lang="en-US" altLang="en-US" sz="2000" smtClean="0"/>
          </a:p>
          <a:p>
            <a:pPr lvl="1"/>
            <a:r>
              <a:rPr lang="en-US" altLang="en-US" sz="2000" smtClean="0"/>
              <a:t>Software runs on Linux, Windows, and MAC</a:t>
            </a:r>
            <a:endParaRPr lang="en-US" altLang="en-US" sz="2000" smtClean="0"/>
          </a:p>
          <a:p>
            <a:r>
              <a:rPr lang="en-US" altLang="en-US" sz="2000" smtClean="0"/>
              <a:t>vSphere (aka ESX)</a:t>
            </a:r>
            <a:endParaRPr lang="en-US" altLang="en-US" sz="2000" smtClean="0"/>
          </a:p>
          <a:p>
            <a:pPr lvl="1"/>
            <a:r>
              <a:rPr lang="en-US" altLang="en-US" sz="2000" smtClean="0"/>
              <a:t>Costly</a:t>
            </a:r>
            <a:endParaRPr lang="en-US" altLang="en-US" sz="2000" smtClean="0"/>
          </a:p>
          <a:p>
            <a:pPr lvl="1"/>
            <a:r>
              <a:rPr lang="en-US" altLang="en-US" sz="2000" smtClean="0"/>
              <a:t>High overhead</a:t>
            </a:r>
            <a:endParaRPr lang="en-US" altLang="en-US" sz="2000" smtClean="0"/>
          </a:p>
          <a:p>
            <a:r>
              <a:rPr lang="en-US" altLang="en-US" sz="2000" smtClean="0"/>
              <a:t>VMware Server </a:t>
            </a:r>
            <a:endParaRPr lang="en-US" altLang="en-US" sz="2000" smtClean="0"/>
          </a:p>
          <a:p>
            <a:pPr lvl="1"/>
            <a:r>
              <a:rPr lang="en-US" altLang="en-US" sz="2000" smtClean="0"/>
              <a:t>Free</a:t>
            </a:r>
            <a:endParaRPr lang="en-US" altLang="en-US" sz="2000" smtClean="0"/>
          </a:p>
          <a:p>
            <a:pPr lvl="1"/>
            <a:r>
              <a:rPr lang="en-US" altLang="en-US" sz="2000" smtClean="0"/>
              <a:t>Not as powerful as ESX</a:t>
            </a:r>
            <a:endParaRPr lang="en-US" altLang="en-US" sz="2000" smtClean="0"/>
          </a:p>
          <a:p>
            <a:endParaRPr lang="en-US" altLang="en-US" sz="2000" smtClean="0"/>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762000" y="274638"/>
            <a:ext cx="8077200" cy="1143000"/>
          </a:xfrm>
        </p:spPr>
        <p:txBody>
          <a:bodyPr anchor="t"/>
          <a:lstStyle/>
          <a:p>
            <a:r>
              <a:rPr lang="en-US" altLang="en-US" smtClean="0"/>
              <a:t>ESX Architecture</a:t>
            </a:r>
            <a:endParaRPr lang="en-US" altLang="en-US" smtClean="0"/>
          </a:p>
        </p:txBody>
      </p:sp>
      <p:pic>
        <p:nvPicPr>
          <p:cNvPr id="91139" name="Picture 2"/>
          <p:cNvPicPr>
            <a:picLocks noGrp="1" noChangeAspect="1" noChangeArrowheads="1"/>
          </p:cNvPicPr>
          <p:nvPr>
            <p:ph sz="quarter" idx="1"/>
          </p:nvPr>
        </p:nvPicPr>
        <p:blipFill>
          <a:blip r:embed="rId1">
            <a:extLst>
              <a:ext uri="{28A0092B-C50C-407E-A947-70E740481C1C}">
                <a14:useLocalDpi xmlns:a14="http://schemas.microsoft.com/office/drawing/2010/main" val="0"/>
              </a:ext>
            </a:extLst>
          </a:blip>
          <a:srcRect/>
          <a:stretch>
            <a:fillRect/>
          </a:stretch>
        </p:blipFill>
        <p:spPr>
          <a:xfrm>
            <a:off x="1582738" y="2209800"/>
            <a:ext cx="5818187" cy="3276600"/>
          </a:xfrm>
          <a:no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5275" y="762000"/>
            <a:ext cx="8601557" cy="53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762000" y="274638"/>
            <a:ext cx="8077200" cy="1143000"/>
          </a:xfrm>
        </p:spPr>
        <p:txBody>
          <a:bodyPr anchor="t"/>
          <a:lstStyle/>
          <a:p>
            <a:r>
              <a:rPr lang="en-US" altLang="en-US" smtClean="0"/>
              <a:t>Hypervisor</a:t>
            </a:r>
            <a:endParaRPr lang="en-US" altLang="en-US" smtClean="0"/>
          </a:p>
        </p:txBody>
      </p:sp>
      <p:sp>
        <p:nvSpPr>
          <p:cNvPr id="3" name="Content Placeholder 2"/>
          <p:cNvSpPr>
            <a:spLocks noGrp="1"/>
          </p:cNvSpPr>
          <p:nvPr>
            <p:ph sz="quarter" idx="1"/>
          </p:nvPr>
        </p:nvSpPr>
        <p:spPr>
          <a:xfrm>
            <a:off x="301625" y="1525588"/>
            <a:ext cx="4346575" cy="4572000"/>
          </a:xfrm>
        </p:spPr>
        <p:txBody>
          <a:bodyPr rtlCol="0">
            <a:normAutofit/>
          </a:bodyPr>
          <a:lstStyle/>
          <a:p>
            <a:pPr fontAlgn="auto">
              <a:spcAft>
                <a:spcPts val="0"/>
              </a:spcAft>
              <a:buFont typeface="Arial" panose="020B0604020202020204" pitchFamily="34" charset="0"/>
              <a:buChar char="•"/>
              <a:defRPr/>
            </a:pPr>
            <a:r>
              <a:rPr lang="en-US" sz="1800" dirty="0" smtClean="0"/>
              <a:t>The Hypervisor is the piece of software that enables virtualization</a:t>
            </a:r>
            <a:endParaRPr lang="en-US" sz="1800" dirty="0" smtClean="0"/>
          </a:p>
          <a:p>
            <a:pPr marL="0" indent="0" fontAlgn="auto">
              <a:spcAft>
                <a:spcPts val="0"/>
              </a:spcAft>
              <a:buFont typeface="Arial" panose="020B0604020202020204" pitchFamily="34" charset="0"/>
              <a:buNone/>
              <a:defRPr/>
            </a:pPr>
            <a:endParaRPr lang="en-US" sz="1800" dirty="0" smtClean="0"/>
          </a:p>
          <a:p>
            <a:pPr fontAlgn="auto">
              <a:spcAft>
                <a:spcPts val="0"/>
              </a:spcAft>
              <a:buFont typeface="Arial" panose="020B0604020202020204" pitchFamily="34" charset="0"/>
              <a:buChar char="•"/>
              <a:defRPr/>
            </a:pPr>
            <a:r>
              <a:rPr lang="en-US" sz="1800" dirty="0" smtClean="0"/>
              <a:t>It allows the host machine to allocate resources to guest machines</a:t>
            </a:r>
            <a:endParaRPr lang="en-US" sz="1800" dirty="0"/>
          </a:p>
        </p:txBody>
      </p:sp>
      <p:pic>
        <p:nvPicPr>
          <p:cNvPr id="92164" name="Content Placeholder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038600" y="2286000"/>
            <a:ext cx="467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2590800" y="5029200"/>
            <a:ext cx="1371600" cy="381000"/>
          </a:xfrm>
          <a:prstGeom prst="straightConnector1">
            <a:avLst/>
          </a:prstGeom>
          <a:ln w="53975"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762000" y="274638"/>
            <a:ext cx="8077200" cy="1143000"/>
          </a:xfrm>
        </p:spPr>
        <p:txBody>
          <a:bodyPr anchor="t"/>
          <a:lstStyle/>
          <a:p>
            <a:r>
              <a:rPr lang="en-US" altLang="en-US" smtClean="0"/>
              <a:t>Hypervisor</a:t>
            </a:r>
            <a:endParaRPr lang="en-US" altLang="en-US" smtClean="0"/>
          </a:p>
        </p:txBody>
      </p:sp>
      <p:pic>
        <p:nvPicPr>
          <p:cNvPr id="93187" name="Content Placeholder 3"/>
          <p:cNvPicPr>
            <a:picLocks noGrp="1"/>
          </p:cNvPicPr>
          <p:nvPr>
            <p:ph sz="quarter" idx="1"/>
          </p:nvPr>
        </p:nvPicPr>
        <p:blipFill>
          <a:blip r:embed="rId1">
            <a:extLst>
              <a:ext uri="{28A0092B-C50C-407E-A947-70E740481C1C}">
                <a14:useLocalDpi xmlns:a14="http://schemas.microsoft.com/office/drawing/2010/main" val="0"/>
              </a:ext>
            </a:extLst>
          </a:blip>
          <a:srcRect/>
          <a:stretch>
            <a:fillRect/>
          </a:stretch>
        </p:blipFill>
        <p:spPr>
          <a:xfrm>
            <a:off x="304800" y="2468563"/>
            <a:ext cx="3810000" cy="3856037"/>
          </a:xfrm>
          <a:noFill/>
        </p:spPr>
      </p:pic>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503488"/>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5"/>
          <p:cNvSpPr txBox="1">
            <a:spLocks noChangeArrowheads="1"/>
          </p:cNvSpPr>
          <p:nvPr/>
        </p:nvSpPr>
        <p:spPr bwMode="auto">
          <a:xfrm>
            <a:off x="228600" y="1676400"/>
            <a:ext cx="868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a:t>Type I versus Type II Hypervisor</a:t>
            </a:r>
            <a:endParaRPr lang="en-US" altLang="en-US"/>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762000" y="274638"/>
            <a:ext cx="8077200" cy="1143000"/>
          </a:xfrm>
        </p:spPr>
        <p:txBody>
          <a:bodyPr anchor="t"/>
          <a:lstStyle/>
          <a:p>
            <a:r>
              <a:rPr lang="en-US" altLang="en-US" smtClean="0"/>
              <a:t>Virtualization Hardware</a:t>
            </a:r>
            <a:endParaRPr lang="en-US" altLang="en-US" smtClean="0"/>
          </a:p>
        </p:txBody>
      </p:sp>
      <p:sp>
        <p:nvSpPr>
          <p:cNvPr id="3" name="Content Placeholder 2"/>
          <p:cNvSpPr>
            <a:spLocks noGrp="1"/>
          </p:cNvSpPr>
          <p:nvPr>
            <p:ph sz="quarter" idx="1"/>
          </p:nvPr>
        </p:nvSpPr>
        <p:spPr>
          <a:xfrm>
            <a:off x="762000" y="1600200"/>
            <a:ext cx="8077200" cy="4525963"/>
          </a:xfrm>
        </p:spPr>
        <p:txBody>
          <a:bodyPr rtlCol="0">
            <a:normAutofit/>
          </a:bodyPr>
          <a:lstStyle/>
          <a:p>
            <a:pPr fontAlgn="auto">
              <a:spcAft>
                <a:spcPts val="0"/>
              </a:spcAft>
              <a:buFont typeface="Arial" panose="020B0604020202020204" pitchFamily="34" charset="0"/>
              <a:buChar char="•"/>
              <a:defRPr/>
            </a:pPr>
            <a:r>
              <a:rPr lang="en-US" sz="1800" dirty="0" smtClean="0"/>
              <a:t>CPU</a:t>
            </a:r>
            <a:endParaRPr lang="en-US" sz="1800" dirty="0" smtClean="0"/>
          </a:p>
          <a:p>
            <a:pPr lvl="1" fontAlgn="auto">
              <a:spcAft>
                <a:spcPts val="0"/>
              </a:spcAft>
              <a:buFont typeface="Arial" panose="020B0604020202020204" pitchFamily="34" charset="0"/>
              <a:buChar char="–"/>
              <a:defRPr/>
            </a:pPr>
            <a:r>
              <a:rPr lang="en-US" sz="1800" dirty="0" smtClean="0"/>
              <a:t>At least one CPU core per virtual machine</a:t>
            </a:r>
            <a:endParaRPr lang="en-US" sz="1800" dirty="0" smtClean="0"/>
          </a:p>
          <a:p>
            <a:pPr lvl="1" fontAlgn="auto">
              <a:spcAft>
                <a:spcPts val="0"/>
              </a:spcAft>
              <a:buFont typeface="Arial" panose="020B0604020202020204" pitchFamily="34" charset="0"/>
              <a:buChar char="–"/>
              <a:defRPr/>
            </a:pPr>
            <a:r>
              <a:rPr lang="en-US" sz="1800" dirty="0" smtClean="0"/>
              <a:t>Having free cores for high stress situations recommended</a:t>
            </a:r>
            <a:endParaRPr lang="en-US" sz="1800" dirty="0"/>
          </a:p>
          <a:p>
            <a:pPr lvl="1" fontAlgn="auto">
              <a:spcAft>
                <a:spcPts val="0"/>
              </a:spcAft>
              <a:buFont typeface="Arial" panose="020B0604020202020204" pitchFamily="34" charset="0"/>
              <a:buChar char="–"/>
              <a:defRPr/>
            </a:pPr>
            <a:endParaRPr lang="en-US" sz="1800" dirty="0" smtClean="0"/>
          </a:p>
          <a:p>
            <a:pPr fontAlgn="auto">
              <a:spcAft>
                <a:spcPts val="0"/>
              </a:spcAft>
              <a:buFont typeface="Arial" panose="020B0604020202020204" pitchFamily="34" charset="0"/>
              <a:buChar char="•"/>
              <a:defRPr/>
            </a:pPr>
            <a:r>
              <a:rPr lang="en-US" sz="1800" dirty="0" smtClean="0"/>
              <a:t>RAM</a:t>
            </a:r>
            <a:endParaRPr lang="en-US" sz="1800" dirty="0" smtClean="0"/>
          </a:p>
          <a:p>
            <a:pPr lvl="1" fontAlgn="auto">
              <a:spcAft>
                <a:spcPts val="0"/>
              </a:spcAft>
              <a:buFont typeface="Arial" panose="020B0604020202020204" pitchFamily="34" charset="0"/>
              <a:buChar char="–"/>
              <a:defRPr/>
            </a:pPr>
            <a:r>
              <a:rPr lang="en-US" sz="1800" dirty="0" smtClean="0"/>
              <a:t>No set amount for RAM</a:t>
            </a:r>
            <a:endParaRPr lang="en-US" sz="1800" dirty="0" smtClean="0"/>
          </a:p>
          <a:p>
            <a:pPr lvl="1" fontAlgn="auto">
              <a:spcAft>
                <a:spcPts val="0"/>
              </a:spcAft>
              <a:buFont typeface="Arial" panose="020B0604020202020204" pitchFamily="34" charset="0"/>
              <a:buChar char="–"/>
              <a:defRPr/>
            </a:pPr>
            <a:r>
              <a:rPr lang="en-US" sz="1800" dirty="0" smtClean="0"/>
              <a:t>Estimate minimum amounts of RAM and upgrade based on performance</a:t>
            </a:r>
            <a:endParaRPr lang="en-US" sz="1800" dirty="0" smtClean="0"/>
          </a:p>
          <a:p>
            <a:pPr marL="274320" lvl="1" indent="0" fontAlgn="auto">
              <a:spcAft>
                <a:spcPts val="0"/>
              </a:spcAft>
              <a:buFont typeface="Arial" panose="020B0604020202020204" pitchFamily="34" charset="0"/>
              <a:buNone/>
              <a:defRPr/>
            </a:pPr>
            <a:endParaRPr lang="en-US" sz="1800" dirty="0" smtClean="0"/>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762000" y="274638"/>
            <a:ext cx="8077200" cy="1143000"/>
          </a:xfrm>
        </p:spPr>
        <p:txBody>
          <a:bodyPr anchor="t"/>
          <a:lstStyle/>
          <a:p>
            <a:r>
              <a:rPr lang="en-US" altLang="en-US" smtClean="0"/>
              <a:t>Virtualization Hardware</a:t>
            </a:r>
            <a:endParaRPr lang="en-US" altLang="en-US" smtClean="0"/>
          </a:p>
        </p:txBody>
      </p:sp>
      <p:sp>
        <p:nvSpPr>
          <p:cNvPr id="95235" name="Content Placeholder 4"/>
          <p:cNvSpPr>
            <a:spLocks noGrp="1"/>
          </p:cNvSpPr>
          <p:nvPr>
            <p:ph sz="quarter" idx="1"/>
          </p:nvPr>
        </p:nvSpPr>
        <p:spPr>
          <a:xfrm>
            <a:off x="762000" y="1600200"/>
            <a:ext cx="8077200" cy="4525963"/>
          </a:xfrm>
        </p:spPr>
        <p:txBody>
          <a:bodyPr/>
          <a:lstStyle/>
          <a:p>
            <a:r>
              <a:rPr lang="en-US" altLang="en-US" sz="1600" smtClean="0"/>
              <a:t>Storage</a:t>
            </a:r>
            <a:endParaRPr lang="en-US" altLang="en-US" sz="1600" smtClean="0"/>
          </a:p>
          <a:p>
            <a:pPr lvl="1"/>
            <a:r>
              <a:rPr lang="en-US" altLang="en-US" sz="1600" smtClean="0"/>
              <a:t>Local storage on servers is limited</a:t>
            </a:r>
            <a:endParaRPr lang="en-US" altLang="en-US" sz="1600" smtClean="0"/>
          </a:p>
          <a:p>
            <a:pPr lvl="1"/>
            <a:r>
              <a:rPr lang="en-US" altLang="en-US" sz="1600" smtClean="0"/>
              <a:t>Allow for 20% extra storage space for VM files and server snapshots</a:t>
            </a:r>
            <a:endParaRPr lang="en-US" altLang="en-US" sz="1600" smtClean="0"/>
          </a:p>
          <a:p>
            <a:pPr lvl="1"/>
            <a:r>
              <a:rPr lang="en-US" altLang="en-US" sz="1600" smtClean="0"/>
              <a:t>Storage Networks (highly recommended)</a:t>
            </a:r>
            <a:endParaRPr lang="en-US" altLang="en-US" sz="1600" smtClean="0"/>
          </a:p>
          <a:p>
            <a:pPr lvl="2"/>
            <a:r>
              <a:rPr lang="en-US" altLang="en-US" sz="1600" smtClean="0"/>
              <a:t>Storage Area Network (SAN) – Large data transfers</a:t>
            </a:r>
            <a:endParaRPr lang="en-US" altLang="en-US" sz="1600" smtClean="0"/>
          </a:p>
          <a:p>
            <a:pPr lvl="2"/>
            <a:r>
              <a:rPr lang="en-US" altLang="en-US" sz="1600" smtClean="0"/>
              <a:t>Network Attached Storage (NAS) – File-based data storage</a:t>
            </a:r>
            <a:endParaRPr lang="en-US" altLang="en-US" sz="1600" smtClean="0"/>
          </a:p>
          <a:p>
            <a:pPr lvl="1"/>
            <a:endParaRPr lang="en-US" altLang="en-US" sz="1600" smtClean="0"/>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t>Pros and Cons of Server Virtualization</a:t>
            </a:r>
            <a:endParaRPr lang="en-US" smtClean="0"/>
          </a:p>
        </p:txBody>
      </p:sp>
      <p:sp>
        <p:nvSpPr>
          <p:cNvPr id="3" name="Content Placeholder 2"/>
          <p:cNvSpPr>
            <a:spLocks noGrp="1"/>
          </p:cNvSpPr>
          <p:nvPr>
            <p:ph sz="quarter" idx="1"/>
          </p:nvPr>
        </p:nvSpPr>
        <p:spPr>
          <a:xfrm>
            <a:off x="762000" y="1600200"/>
            <a:ext cx="8077200" cy="4525963"/>
          </a:xfrm>
        </p:spPr>
        <p:txBody>
          <a:bodyPr rtlCol="0">
            <a:normAutofit/>
          </a:bodyPr>
          <a:lstStyle/>
          <a:p>
            <a:pPr fontAlgn="auto">
              <a:spcAft>
                <a:spcPts val="0"/>
              </a:spcAft>
              <a:buFont typeface="Arial" panose="020B0604020202020204" pitchFamily="34" charset="0"/>
              <a:buChar char="•"/>
              <a:defRPr/>
            </a:pPr>
            <a:r>
              <a:rPr lang="en-US" sz="1800" dirty="0" smtClean="0"/>
              <a:t>Pros</a:t>
            </a:r>
            <a:endParaRPr lang="en-US" sz="1800" dirty="0" smtClean="0"/>
          </a:p>
          <a:p>
            <a:pPr lvl="1" fontAlgn="auto">
              <a:spcAft>
                <a:spcPts val="0"/>
              </a:spcAft>
              <a:buFont typeface="Arial" panose="020B0604020202020204" pitchFamily="34" charset="0"/>
              <a:buChar char="–"/>
              <a:defRPr/>
            </a:pPr>
            <a:r>
              <a:rPr lang="en-US" sz="1800" dirty="0" smtClean="0"/>
              <a:t>Cost</a:t>
            </a:r>
            <a:endParaRPr lang="en-US" sz="1800" dirty="0" smtClean="0"/>
          </a:p>
          <a:p>
            <a:pPr lvl="2" fontAlgn="auto">
              <a:spcAft>
                <a:spcPts val="0"/>
              </a:spcAft>
              <a:buFont typeface="Arial" panose="020B0604020202020204" pitchFamily="34" charset="0"/>
              <a:buChar char="•"/>
              <a:defRPr/>
            </a:pPr>
            <a:r>
              <a:rPr lang="en-US" sz="1800" dirty="0" smtClean="0"/>
              <a:t>Less physical servers</a:t>
            </a:r>
            <a:endParaRPr lang="en-US" sz="1800" dirty="0" smtClean="0"/>
          </a:p>
          <a:p>
            <a:pPr lvl="2" fontAlgn="auto">
              <a:spcAft>
                <a:spcPts val="0"/>
              </a:spcAft>
              <a:buFont typeface="Arial" panose="020B0604020202020204" pitchFamily="34" charset="0"/>
              <a:buChar char="•"/>
              <a:defRPr/>
            </a:pPr>
            <a:r>
              <a:rPr lang="en-US" sz="1800" dirty="0" smtClean="0"/>
              <a:t>Less server space (consolidation of servers)</a:t>
            </a:r>
            <a:endParaRPr lang="en-US" sz="1800" dirty="0" smtClean="0"/>
          </a:p>
          <a:p>
            <a:pPr lvl="2" fontAlgn="auto">
              <a:spcAft>
                <a:spcPts val="0"/>
              </a:spcAft>
              <a:buFont typeface="Arial" panose="020B0604020202020204" pitchFamily="34" charset="0"/>
              <a:buChar char="•"/>
              <a:defRPr/>
            </a:pPr>
            <a:r>
              <a:rPr lang="en-US" sz="1800" dirty="0" smtClean="0"/>
              <a:t>Less energy costs</a:t>
            </a:r>
            <a:endParaRPr lang="en-US" sz="1800" dirty="0" smtClean="0"/>
          </a:p>
          <a:p>
            <a:pPr lvl="2" fontAlgn="auto">
              <a:spcAft>
                <a:spcPts val="0"/>
              </a:spcAft>
              <a:buFont typeface="Arial" panose="020B0604020202020204" pitchFamily="34" charset="0"/>
              <a:buChar char="•"/>
              <a:defRPr/>
            </a:pPr>
            <a:r>
              <a:rPr lang="en-US" sz="1800" dirty="0" smtClean="0"/>
              <a:t>Less maintenance</a:t>
            </a:r>
            <a:endParaRPr lang="en-US" sz="1800" dirty="0" smtClean="0"/>
          </a:p>
          <a:p>
            <a:pPr marL="594360" lvl="2" indent="0" fontAlgn="auto">
              <a:spcAft>
                <a:spcPts val="0"/>
              </a:spcAft>
              <a:buFont typeface="Arial" panose="020B0604020202020204" pitchFamily="34" charset="0"/>
              <a:buNone/>
              <a:defRPr/>
            </a:pPr>
            <a:endParaRPr lang="en-US" sz="1800" dirty="0" smtClean="0"/>
          </a:p>
          <a:p>
            <a:pPr lvl="1" fontAlgn="auto">
              <a:spcAft>
                <a:spcPts val="0"/>
              </a:spcAft>
              <a:buFont typeface="Arial" panose="020B0604020202020204" pitchFamily="34" charset="0"/>
              <a:buChar char="–"/>
              <a:defRPr/>
            </a:pPr>
            <a:r>
              <a:rPr lang="en-US" sz="1800" dirty="0" smtClean="0"/>
              <a:t>Efficient Administration</a:t>
            </a:r>
            <a:endParaRPr lang="en-US" sz="1800" dirty="0" smtClean="0"/>
          </a:p>
          <a:p>
            <a:pPr lvl="2" fontAlgn="auto">
              <a:spcAft>
                <a:spcPts val="0"/>
              </a:spcAft>
              <a:buFont typeface="Arial" panose="020B0604020202020204" pitchFamily="34" charset="0"/>
              <a:buChar char="•"/>
              <a:defRPr/>
            </a:pPr>
            <a:r>
              <a:rPr lang="en-US" sz="1800" dirty="0" smtClean="0"/>
              <a:t>Easier management, management through one machine</a:t>
            </a:r>
            <a:endParaRPr lang="en-US" sz="1800" dirty="0" smtClean="0"/>
          </a:p>
          <a:p>
            <a:pPr lvl="2" fontAlgn="auto">
              <a:spcAft>
                <a:spcPts val="0"/>
              </a:spcAft>
              <a:buFont typeface="Arial" panose="020B0604020202020204" pitchFamily="34" charset="0"/>
              <a:buChar char="•"/>
              <a:defRPr/>
            </a:pPr>
            <a:r>
              <a:rPr lang="en-US" sz="1800" dirty="0" smtClean="0"/>
              <a:t>Single point of failure</a:t>
            </a:r>
            <a:endParaRPr lang="en-US" sz="1800" dirty="0" smtClean="0"/>
          </a:p>
          <a:p>
            <a:pPr lvl="2" fontAlgn="auto">
              <a:spcAft>
                <a:spcPts val="0"/>
              </a:spcAft>
              <a:buFont typeface="Arial" panose="020B0604020202020204" pitchFamily="34" charset="0"/>
              <a:buChar char="•"/>
              <a:defRPr/>
            </a:pPr>
            <a:r>
              <a:rPr lang="en-US" sz="1800" dirty="0" smtClean="0"/>
              <a:t>Smaller IT staff</a:t>
            </a:r>
            <a:endParaRPr lang="en-US" sz="1800" dirty="0"/>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t>Pros and Cons of Server Virtualization</a:t>
            </a:r>
            <a:endParaRPr lang="en-US" smtClean="0"/>
          </a:p>
        </p:txBody>
      </p:sp>
      <p:sp>
        <p:nvSpPr>
          <p:cNvPr id="3" name="Content Placeholder 2"/>
          <p:cNvSpPr>
            <a:spLocks noGrp="1"/>
          </p:cNvSpPr>
          <p:nvPr>
            <p:ph sz="quarter" idx="1"/>
          </p:nvPr>
        </p:nvSpPr>
        <p:spPr>
          <a:xfrm>
            <a:off x="762000" y="1600200"/>
            <a:ext cx="8077200" cy="4525963"/>
          </a:xfrm>
        </p:spPr>
        <p:txBody>
          <a:bodyPr rtlCol="0">
            <a:normAutofit/>
          </a:bodyPr>
          <a:lstStyle/>
          <a:p>
            <a:pPr fontAlgn="auto">
              <a:spcAft>
                <a:spcPts val="0"/>
              </a:spcAft>
              <a:buFont typeface="Arial" panose="020B0604020202020204" pitchFamily="34" charset="0"/>
              <a:buChar char="•"/>
              <a:defRPr/>
            </a:pPr>
            <a:r>
              <a:rPr lang="en-US" sz="1600" dirty="0" smtClean="0"/>
              <a:t>Pros</a:t>
            </a:r>
            <a:endParaRPr lang="en-US" sz="1600" dirty="0" smtClean="0"/>
          </a:p>
          <a:p>
            <a:pPr lvl="1" fontAlgn="auto">
              <a:spcAft>
                <a:spcPts val="0"/>
              </a:spcAft>
              <a:buFont typeface="Arial" panose="020B0604020202020204" pitchFamily="34" charset="0"/>
              <a:buChar char="–"/>
              <a:defRPr/>
            </a:pPr>
            <a:r>
              <a:rPr lang="en-US" sz="1600" dirty="0" smtClean="0"/>
              <a:t>Growth and Scalability</a:t>
            </a:r>
            <a:endParaRPr lang="en-US" sz="1600" dirty="0" smtClean="0"/>
          </a:p>
          <a:p>
            <a:pPr lvl="2" fontAlgn="auto">
              <a:spcAft>
                <a:spcPts val="0"/>
              </a:spcAft>
              <a:buFont typeface="Arial" panose="020B0604020202020204" pitchFamily="34" charset="0"/>
              <a:buChar char="•"/>
              <a:defRPr/>
            </a:pPr>
            <a:r>
              <a:rPr lang="en-US" sz="1600" dirty="0" smtClean="0"/>
              <a:t>Upgrading one server upgrades them all</a:t>
            </a:r>
            <a:endParaRPr lang="en-US" sz="1600" dirty="0" smtClean="0"/>
          </a:p>
          <a:p>
            <a:pPr lvl="2" fontAlgn="auto">
              <a:spcAft>
                <a:spcPts val="0"/>
              </a:spcAft>
              <a:buFont typeface="Arial" panose="020B0604020202020204" pitchFamily="34" charset="0"/>
              <a:buChar char="•"/>
              <a:defRPr/>
            </a:pPr>
            <a:r>
              <a:rPr lang="en-US" sz="1600" dirty="0" smtClean="0"/>
              <a:t>Easy growth</a:t>
            </a:r>
            <a:endParaRPr lang="en-US" sz="1600" dirty="0" smtClean="0"/>
          </a:p>
          <a:p>
            <a:pPr lvl="2" fontAlgn="auto">
              <a:spcAft>
                <a:spcPts val="0"/>
              </a:spcAft>
              <a:buFont typeface="Arial" panose="020B0604020202020204" pitchFamily="34" charset="0"/>
              <a:buChar char="•"/>
              <a:defRPr/>
            </a:pPr>
            <a:r>
              <a:rPr lang="en-US" sz="1600" dirty="0" smtClean="0"/>
              <a:t>Less hardware complications</a:t>
            </a:r>
            <a:endParaRPr lang="en-US" sz="1600" dirty="0" smtClean="0"/>
          </a:p>
          <a:p>
            <a:pPr lvl="1" fontAlgn="auto">
              <a:spcAft>
                <a:spcPts val="0"/>
              </a:spcAft>
              <a:buFont typeface="Arial" panose="020B0604020202020204" pitchFamily="34" charset="0"/>
              <a:buChar char="–"/>
              <a:defRPr/>
            </a:pPr>
            <a:r>
              <a:rPr lang="en-US" sz="1600" dirty="0" smtClean="0"/>
              <a:t>Security</a:t>
            </a:r>
            <a:endParaRPr lang="en-US" sz="1600" dirty="0" smtClean="0"/>
          </a:p>
          <a:p>
            <a:pPr lvl="2" fontAlgn="auto">
              <a:spcAft>
                <a:spcPts val="0"/>
              </a:spcAft>
              <a:buFont typeface="Arial" panose="020B0604020202020204" pitchFamily="34" charset="0"/>
              <a:buChar char="•"/>
              <a:defRPr/>
            </a:pPr>
            <a:r>
              <a:rPr lang="en-US" sz="1600" dirty="0" smtClean="0"/>
              <a:t>Single server security maintenance </a:t>
            </a:r>
            <a:endParaRPr lang="en-US" sz="1600" dirty="0" smtClean="0"/>
          </a:p>
          <a:p>
            <a:pPr lvl="2" fontAlgn="auto">
              <a:spcAft>
                <a:spcPts val="0"/>
              </a:spcAft>
              <a:buFont typeface="Arial" panose="020B0604020202020204" pitchFamily="34" charset="0"/>
              <a:buChar char="•"/>
              <a:defRPr/>
            </a:pPr>
            <a:r>
              <a:rPr lang="en-US" sz="1600" dirty="0" smtClean="0"/>
              <a:t>Hypervisor software often provides security benefits</a:t>
            </a:r>
            <a:endParaRPr lang="en-US" sz="1600" dirty="0" smtClean="0"/>
          </a:p>
          <a:p>
            <a:pPr lvl="1" fontAlgn="auto">
              <a:spcAft>
                <a:spcPts val="0"/>
              </a:spcAft>
              <a:buFont typeface="Arial" panose="020B0604020202020204" pitchFamily="34" charset="0"/>
              <a:buChar char="–"/>
              <a:defRPr/>
            </a:pPr>
            <a:r>
              <a:rPr lang="en-US" sz="1600" dirty="0" smtClean="0"/>
              <a:t>Legacy Servers</a:t>
            </a:r>
            <a:endParaRPr lang="en-US" sz="1600" dirty="0" smtClean="0"/>
          </a:p>
          <a:p>
            <a:pPr lvl="2" fontAlgn="auto">
              <a:spcAft>
                <a:spcPts val="0"/>
              </a:spcAft>
              <a:buFont typeface="Arial" panose="020B0604020202020204" pitchFamily="34" charset="0"/>
              <a:buChar char="•"/>
              <a:defRPr/>
            </a:pPr>
            <a:r>
              <a:rPr lang="en-US" sz="1600" dirty="0" smtClean="0"/>
              <a:t>Upgrading servers to a virtual setup from old systems</a:t>
            </a:r>
            <a:endParaRPr lang="en-US" sz="1600" dirty="0" smtClean="0"/>
          </a:p>
          <a:p>
            <a:pPr lvl="2" fontAlgn="auto">
              <a:spcAft>
                <a:spcPts val="0"/>
              </a:spcAft>
              <a:buFont typeface="Arial" panose="020B0604020202020204" pitchFamily="34" charset="0"/>
              <a:buChar char="•"/>
              <a:defRPr/>
            </a:pPr>
            <a:r>
              <a:rPr lang="en-US" sz="1600" dirty="0" smtClean="0"/>
              <a:t>Goes hand-in-hand with scalability</a:t>
            </a:r>
            <a:endParaRPr lang="en-US" sz="1600" dirty="0"/>
          </a:p>
          <a:p>
            <a:pPr marL="594360" lvl="2" indent="0" fontAlgn="auto">
              <a:spcAft>
                <a:spcPts val="0"/>
              </a:spcAft>
              <a:buFont typeface="Arial" panose="020B0604020202020204" pitchFamily="34" charset="0"/>
              <a:buNone/>
              <a:defRPr/>
            </a:pPr>
            <a:endParaRPr lang="en-US" sz="1600" dirty="0" smtClean="0"/>
          </a:p>
          <a:p>
            <a:pPr lvl="2" fontAlgn="auto">
              <a:spcAft>
                <a:spcPts val="0"/>
              </a:spcAft>
              <a:buFont typeface="Arial" panose="020B0604020202020204" pitchFamily="34" charset="0"/>
              <a:buChar char="•"/>
              <a:defRPr/>
            </a:pPr>
            <a:endParaRPr lang="en-US" sz="1600" dirty="0"/>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t>Pros and Cons of Server Virtualization</a:t>
            </a:r>
            <a:endParaRPr lang="en-US" smtClean="0"/>
          </a:p>
        </p:txBody>
      </p:sp>
      <p:sp>
        <p:nvSpPr>
          <p:cNvPr id="3" name="Content Placeholder 2"/>
          <p:cNvSpPr>
            <a:spLocks noGrp="1"/>
          </p:cNvSpPr>
          <p:nvPr>
            <p:ph sz="quarter" idx="1"/>
          </p:nvPr>
        </p:nvSpPr>
        <p:spPr>
          <a:xfrm>
            <a:off x="762000" y="1600200"/>
            <a:ext cx="8077200" cy="4525963"/>
          </a:xfrm>
        </p:spPr>
        <p:txBody>
          <a:bodyPr rtlCol="0">
            <a:normAutofit/>
          </a:bodyPr>
          <a:lstStyle/>
          <a:p>
            <a:pPr fontAlgn="auto">
              <a:spcAft>
                <a:spcPts val="0"/>
              </a:spcAft>
              <a:buFont typeface="Arial" panose="020B0604020202020204" pitchFamily="34" charset="0"/>
              <a:buChar char="•"/>
              <a:defRPr/>
            </a:pPr>
            <a:r>
              <a:rPr lang="en-US" sz="1600" dirty="0" smtClean="0"/>
              <a:t>Cons</a:t>
            </a:r>
            <a:endParaRPr lang="en-US" sz="1600" dirty="0" smtClean="0"/>
          </a:p>
          <a:p>
            <a:pPr lvl="1" fontAlgn="auto">
              <a:spcAft>
                <a:spcPts val="0"/>
              </a:spcAft>
              <a:buFont typeface="Arial" panose="020B0604020202020204" pitchFamily="34" charset="0"/>
              <a:buChar char="–"/>
              <a:defRPr/>
            </a:pPr>
            <a:r>
              <a:rPr lang="en-US" sz="1600" dirty="0" smtClean="0"/>
              <a:t>Slow Performance</a:t>
            </a:r>
            <a:endParaRPr lang="en-US" sz="1600" dirty="0" smtClean="0"/>
          </a:p>
          <a:p>
            <a:pPr lvl="2" fontAlgn="auto">
              <a:spcAft>
                <a:spcPts val="0"/>
              </a:spcAft>
              <a:buFont typeface="Arial" panose="020B0604020202020204" pitchFamily="34" charset="0"/>
              <a:buChar char="•"/>
              <a:defRPr/>
            </a:pPr>
            <a:r>
              <a:rPr lang="en-US" sz="1600" dirty="0" smtClean="0"/>
              <a:t>High stress on single machine</a:t>
            </a:r>
            <a:endParaRPr lang="en-US" sz="1600" dirty="0" smtClean="0"/>
          </a:p>
          <a:p>
            <a:pPr lvl="2" fontAlgn="auto">
              <a:spcAft>
                <a:spcPts val="0"/>
              </a:spcAft>
              <a:buFont typeface="Arial" panose="020B0604020202020204" pitchFamily="34" charset="0"/>
              <a:buChar char="•"/>
              <a:defRPr/>
            </a:pPr>
            <a:r>
              <a:rPr lang="en-US" sz="1600" dirty="0" smtClean="0"/>
              <a:t>Longer processing times</a:t>
            </a:r>
            <a:endParaRPr lang="en-US" sz="1600" dirty="0" smtClean="0"/>
          </a:p>
          <a:p>
            <a:pPr lvl="2" fontAlgn="auto">
              <a:spcAft>
                <a:spcPts val="0"/>
              </a:spcAft>
              <a:buFont typeface="Arial" panose="020B0604020202020204" pitchFamily="34" charset="0"/>
              <a:buChar char="•"/>
              <a:defRPr/>
            </a:pPr>
            <a:r>
              <a:rPr lang="en-US" sz="1600" dirty="0" smtClean="0"/>
              <a:t>More network bottlenecking</a:t>
            </a:r>
            <a:endParaRPr lang="en-US" sz="1600" dirty="0" smtClean="0"/>
          </a:p>
          <a:p>
            <a:pPr marL="594360" lvl="2" indent="0" fontAlgn="auto">
              <a:spcAft>
                <a:spcPts val="0"/>
              </a:spcAft>
              <a:buFont typeface="Arial" panose="020B0604020202020204" pitchFamily="34" charset="0"/>
              <a:buNone/>
              <a:defRPr/>
            </a:pPr>
            <a:endParaRPr lang="en-US" sz="1600" dirty="0"/>
          </a:p>
          <a:p>
            <a:pPr lvl="1" fontAlgn="auto">
              <a:spcAft>
                <a:spcPts val="0"/>
              </a:spcAft>
              <a:buFont typeface="Arial" panose="020B0604020202020204" pitchFamily="34" charset="0"/>
              <a:buChar char="–"/>
              <a:defRPr/>
            </a:pPr>
            <a:r>
              <a:rPr lang="en-US" sz="1600" dirty="0" smtClean="0"/>
              <a:t>Single Point of Failure</a:t>
            </a:r>
            <a:endParaRPr lang="en-US" sz="1600" dirty="0" smtClean="0"/>
          </a:p>
          <a:p>
            <a:pPr lvl="2" fontAlgn="auto">
              <a:spcAft>
                <a:spcPts val="0"/>
              </a:spcAft>
              <a:buFont typeface="Arial" panose="020B0604020202020204" pitchFamily="34" charset="0"/>
              <a:buChar char="•"/>
              <a:defRPr/>
            </a:pPr>
            <a:r>
              <a:rPr lang="en-US" sz="1600" dirty="0" smtClean="0"/>
              <a:t>Many servers on one host machine</a:t>
            </a:r>
            <a:endParaRPr lang="en-US" sz="1600" dirty="0" smtClean="0"/>
          </a:p>
          <a:p>
            <a:pPr lvl="2" fontAlgn="auto">
              <a:spcAft>
                <a:spcPts val="0"/>
              </a:spcAft>
              <a:buFont typeface="Arial" panose="020B0604020202020204" pitchFamily="34" charset="0"/>
              <a:buChar char="•"/>
              <a:defRPr/>
            </a:pPr>
            <a:r>
              <a:rPr lang="en-US" sz="1600" dirty="0" smtClean="0"/>
              <a:t>Hardware or software failures can be critical</a:t>
            </a:r>
            <a:endParaRPr lang="en-US" sz="1600" dirty="0" smtClean="0"/>
          </a:p>
          <a:p>
            <a:pPr lvl="2" fontAlgn="auto">
              <a:spcAft>
                <a:spcPts val="0"/>
              </a:spcAft>
              <a:buFont typeface="Arial" panose="020B0604020202020204" pitchFamily="34" charset="0"/>
              <a:buChar char="•"/>
              <a:defRPr/>
            </a:pPr>
            <a:r>
              <a:rPr lang="en-US" sz="1600" dirty="0" smtClean="0"/>
              <a:t>Backup servers will need to be setup</a:t>
            </a:r>
            <a:endParaRPr lang="en-US" sz="1600" dirty="0"/>
          </a:p>
          <a:p>
            <a:pPr lvl="1" fontAlgn="auto">
              <a:spcAft>
                <a:spcPts val="0"/>
              </a:spcAft>
              <a:buFont typeface="Arial" panose="020B0604020202020204" pitchFamily="34" charset="0"/>
              <a:buChar char="–"/>
              <a:defRPr/>
            </a:pPr>
            <a:endParaRPr lang="en-US" sz="1600" dirty="0" smtClean="0"/>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t>Pros and Cons of Server Virtualization</a:t>
            </a:r>
            <a:endParaRPr lang="en-US" smtClean="0"/>
          </a:p>
        </p:txBody>
      </p:sp>
      <p:sp>
        <p:nvSpPr>
          <p:cNvPr id="99331" name="Content Placeholder 2"/>
          <p:cNvSpPr>
            <a:spLocks noGrp="1"/>
          </p:cNvSpPr>
          <p:nvPr>
            <p:ph sz="quarter" idx="1"/>
          </p:nvPr>
        </p:nvSpPr>
        <p:spPr>
          <a:xfrm>
            <a:off x="762000" y="1600200"/>
            <a:ext cx="8077200" cy="4525963"/>
          </a:xfrm>
        </p:spPr>
        <p:txBody>
          <a:bodyPr/>
          <a:lstStyle/>
          <a:p>
            <a:r>
              <a:rPr lang="en-US" altLang="en-US" sz="2000" smtClean="0"/>
              <a:t>Cons</a:t>
            </a:r>
            <a:endParaRPr lang="en-US" altLang="en-US" sz="2000" smtClean="0"/>
          </a:p>
          <a:p>
            <a:pPr lvl="1"/>
            <a:r>
              <a:rPr lang="en-US" altLang="en-US" sz="2000" smtClean="0"/>
              <a:t>Cost</a:t>
            </a:r>
            <a:endParaRPr lang="en-US" altLang="en-US" sz="2000" smtClean="0"/>
          </a:p>
          <a:p>
            <a:pPr lvl="2"/>
            <a:r>
              <a:rPr lang="en-US" altLang="en-US" sz="2000" smtClean="0"/>
              <a:t>High initial investment</a:t>
            </a:r>
            <a:endParaRPr lang="en-US" altLang="en-US" sz="2000" smtClean="0"/>
          </a:p>
          <a:p>
            <a:pPr lvl="2"/>
            <a:r>
              <a:rPr lang="en-US" altLang="en-US" sz="2000" smtClean="0"/>
              <a:t>Software licensing costs</a:t>
            </a:r>
            <a:endParaRPr lang="en-US" altLang="en-US" sz="2000" smtClean="0"/>
          </a:p>
          <a:p>
            <a:pPr lvl="1"/>
            <a:r>
              <a:rPr lang="en-US" altLang="en-US" sz="2000" smtClean="0"/>
              <a:t>Security</a:t>
            </a:r>
            <a:endParaRPr lang="en-US" altLang="en-US" sz="2000" smtClean="0"/>
          </a:p>
          <a:p>
            <a:pPr lvl="2"/>
            <a:r>
              <a:rPr lang="en-US" altLang="en-US" sz="2000" smtClean="0"/>
              <a:t>All servers through one machine</a:t>
            </a:r>
            <a:endParaRPr lang="en-US" altLang="en-US" sz="2000" smtClean="0"/>
          </a:p>
          <a:p>
            <a:pPr lvl="1"/>
            <a:r>
              <a:rPr lang="en-US" altLang="en-US" sz="2000" smtClean="0"/>
              <a:t>Learning curve</a:t>
            </a:r>
            <a:endParaRPr lang="en-US" altLang="en-US" sz="2000" smtClean="0"/>
          </a:p>
          <a:p>
            <a:pPr lvl="2"/>
            <a:r>
              <a:rPr lang="en-US" altLang="en-US" sz="2000" smtClean="0"/>
              <a:t>Many different types of software</a:t>
            </a:r>
            <a:endParaRPr lang="en-US" altLang="en-US" sz="2000" smtClean="0"/>
          </a:p>
          <a:p>
            <a:pPr lvl="2"/>
            <a:r>
              <a:rPr lang="en-US" altLang="en-US" sz="2000" smtClean="0"/>
              <a:t>Different architecture</a:t>
            </a:r>
            <a:endParaRPr lang="en-US" altLang="en-US" sz="2000" smtClean="0"/>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t>Pros and Cons of Dedicated Servers</a:t>
            </a:r>
            <a:endParaRPr lang="en-US" smtClean="0"/>
          </a:p>
        </p:txBody>
      </p:sp>
      <p:sp>
        <p:nvSpPr>
          <p:cNvPr id="3" name="Content Placeholder 2"/>
          <p:cNvSpPr>
            <a:spLocks noGrp="1"/>
          </p:cNvSpPr>
          <p:nvPr>
            <p:ph sz="quarter" idx="1"/>
          </p:nvPr>
        </p:nvSpPr>
        <p:spPr>
          <a:xfrm>
            <a:off x="762000" y="1600200"/>
            <a:ext cx="8077200" cy="4525963"/>
          </a:xfrm>
        </p:spPr>
        <p:txBody>
          <a:bodyPr rtlCol="0">
            <a:normAutofit/>
          </a:bodyPr>
          <a:lstStyle/>
          <a:p>
            <a:pPr fontAlgn="auto">
              <a:spcAft>
                <a:spcPts val="0"/>
              </a:spcAft>
              <a:buFont typeface="Arial" panose="020B0604020202020204" pitchFamily="34" charset="0"/>
              <a:buChar char="•"/>
              <a:defRPr/>
            </a:pPr>
            <a:r>
              <a:rPr lang="en-US" sz="2000" dirty="0" smtClean="0"/>
              <a:t>Pros</a:t>
            </a:r>
            <a:endParaRPr lang="en-US" sz="2000" dirty="0" smtClean="0"/>
          </a:p>
          <a:p>
            <a:pPr lvl="1" fontAlgn="auto">
              <a:spcAft>
                <a:spcPts val="0"/>
              </a:spcAft>
              <a:buFont typeface="Arial" panose="020B0604020202020204" pitchFamily="34" charset="0"/>
              <a:buChar char="–"/>
              <a:defRPr/>
            </a:pPr>
            <a:r>
              <a:rPr lang="en-US" sz="2000" dirty="0" smtClean="0"/>
              <a:t>High Performance</a:t>
            </a:r>
            <a:endParaRPr lang="en-US" sz="2000" dirty="0" smtClean="0"/>
          </a:p>
          <a:p>
            <a:pPr lvl="2" fontAlgn="auto">
              <a:spcAft>
                <a:spcPts val="0"/>
              </a:spcAft>
              <a:buFont typeface="Arial" panose="020B0604020202020204" pitchFamily="34" charset="0"/>
              <a:buChar char="•"/>
              <a:defRPr/>
            </a:pPr>
            <a:r>
              <a:rPr lang="en-US" sz="2000" dirty="0" smtClean="0"/>
              <a:t>All resources on server are dedicated</a:t>
            </a:r>
            <a:endParaRPr lang="en-US" sz="2000" dirty="0" smtClean="0"/>
          </a:p>
          <a:p>
            <a:pPr lvl="2" fontAlgn="auto">
              <a:spcAft>
                <a:spcPts val="0"/>
              </a:spcAft>
              <a:buFont typeface="Arial" panose="020B0604020202020204" pitchFamily="34" charset="0"/>
              <a:buChar char="•"/>
              <a:defRPr/>
            </a:pPr>
            <a:r>
              <a:rPr lang="en-US" sz="2000" dirty="0" smtClean="0"/>
              <a:t>Can handle high stress scenarios</a:t>
            </a:r>
            <a:endParaRPr lang="en-US" sz="2000" dirty="0" smtClean="0"/>
          </a:p>
          <a:p>
            <a:pPr lvl="2" fontAlgn="auto">
              <a:spcAft>
                <a:spcPts val="0"/>
              </a:spcAft>
              <a:buFont typeface="Arial" panose="020B0604020202020204" pitchFamily="34" charset="0"/>
              <a:buChar char="•"/>
              <a:defRPr/>
            </a:pPr>
            <a:endParaRPr lang="en-US" sz="2000" dirty="0"/>
          </a:p>
          <a:p>
            <a:pPr marL="594360" lvl="2" indent="0" fontAlgn="auto">
              <a:spcAft>
                <a:spcPts val="0"/>
              </a:spcAft>
              <a:buFont typeface="Arial" panose="020B0604020202020204" pitchFamily="34" charset="0"/>
              <a:buNone/>
              <a:defRPr/>
            </a:pPr>
            <a:endParaRPr lang="en-US" sz="2000" dirty="0" smtClean="0"/>
          </a:p>
          <a:p>
            <a:pPr lvl="1" fontAlgn="auto">
              <a:spcAft>
                <a:spcPts val="0"/>
              </a:spcAft>
              <a:buFont typeface="Arial" panose="020B0604020202020204" pitchFamily="34" charset="0"/>
              <a:buChar char="–"/>
              <a:defRPr/>
            </a:pPr>
            <a:r>
              <a:rPr lang="en-US" sz="2000" dirty="0" smtClean="0"/>
              <a:t>Multiple Points of Failure</a:t>
            </a:r>
            <a:endParaRPr lang="en-US" sz="2000" dirty="0" smtClean="0"/>
          </a:p>
          <a:p>
            <a:pPr lvl="2" fontAlgn="auto">
              <a:spcAft>
                <a:spcPts val="0"/>
              </a:spcAft>
              <a:buFont typeface="Arial" panose="020B0604020202020204" pitchFamily="34" charset="0"/>
              <a:buChar char="•"/>
              <a:defRPr/>
            </a:pPr>
            <a:r>
              <a:rPr lang="en-US" sz="2000" dirty="0" smtClean="0"/>
              <a:t>Easier to identify problems</a:t>
            </a:r>
            <a:endParaRPr lang="en-US" sz="2000" dirty="0" smtClean="0"/>
          </a:p>
          <a:p>
            <a:pPr lvl="2" fontAlgn="auto">
              <a:spcAft>
                <a:spcPts val="0"/>
              </a:spcAft>
              <a:buFont typeface="Arial" panose="020B0604020202020204" pitchFamily="34" charset="0"/>
              <a:buChar char="•"/>
              <a:defRPr/>
            </a:pPr>
            <a:r>
              <a:rPr lang="en-US" sz="2000" dirty="0" smtClean="0"/>
              <a:t>Only one server will fail at a time</a:t>
            </a:r>
            <a:endParaRPr lang="en-US" sz="2000" dirty="0" smtClean="0"/>
          </a:p>
        </p:txBody>
      </p: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t>Pros and Cons of Dedicated Servers</a:t>
            </a:r>
            <a:endParaRPr lang="en-US" smtClean="0"/>
          </a:p>
        </p:txBody>
      </p:sp>
      <p:sp>
        <p:nvSpPr>
          <p:cNvPr id="3" name="Content Placeholder 2"/>
          <p:cNvSpPr>
            <a:spLocks noGrp="1"/>
          </p:cNvSpPr>
          <p:nvPr>
            <p:ph sz="quarter" idx="1"/>
          </p:nvPr>
        </p:nvSpPr>
        <p:spPr>
          <a:xfrm>
            <a:off x="762000" y="1600200"/>
            <a:ext cx="8077200" cy="4525963"/>
          </a:xfrm>
        </p:spPr>
        <p:txBody>
          <a:bodyPr rtlCol="0">
            <a:normAutofit/>
          </a:bodyPr>
          <a:lstStyle/>
          <a:p>
            <a:pPr fontAlgn="auto">
              <a:spcAft>
                <a:spcPts val="0"/>
              </a:spcAft>
              <a:buFont typeface="Arial" panose="020B0604020202020204" pitchFamily="34" charset="0"/>
              <a:buChar char="•"/>
              <a:defRPr/>
            </a:pPr>
            <a:r>
              <a:rPr lang="en-US" sz="1800" dirty="0" smtClean="0"/>
              <a:t>Pros</a:t>
            </a:r>
            <a:endParaRPr lang="en-US" sz="1800" dirty="0" smtClean="0"/>
          </a:p>
          <a:p>
            <a:pPr lvl="1" fontAlgn="auto">
              <a:spcAft>
                <a:spcPts val="0"/>
              </a:spcAft>
              <a:buFont typeface="Arial" panose="020B0604020202020204" pitchFamily="34" charset="0"/>
              <a:buChar char="–"/>
              <a:defRPr/>
            </a:pPr>
            <a:r>
              <a:rPr lang="en-US" sz="1800" dirty="0" smtClean="0"/>
              <a:t>Price</a:t>
            </a:r>
            <a:endParaRPr lang="en-US" sz="1800" dirty="0" smtClean="0"/>
          </a:p>
          <a:p>
            <a:pPr lvl="2" fontAlgn="auto">
              <a:spcAft>
                <a:spcPts val="0"/>
              </a:spcAft>
              <a:buFont typeface="Arial" panose="020B0604020202020204" pitchFamily="34" charset="0"/>
              <a:buChar char="•"/>
              <a:defRPr/>
            </a:pPr>
            <a:r>
              <a:rPr lang="en-US" sz="1800" dirty="0" smtClean="0"/>
              <a:t>Old servers already exist</a:t>
            </a:r>
            <a:endParaRPr lang="en-US" sz="1800" dirty="0" smtClean="0"/>
          </a:p>
          <a:p>
            <a:pPr lvl="2" fontAlgn="auto">
              <a:spcAft>
                <a:spcPts val="0"/>
              </a:spcAft>
              <a:buFont typeface="Arial" panose="020B0604020202020204" pitchFamily="34" charset="0"/>
              <a:buChar char="•"/>
              <a:defRPr/>
            </a:pPr>
            <a:r>
              <a:rPr lang="en-US" sz="1800" dirty="0" smtClean="0"/>
              <a:t>No long term investments</a:t>
            </a:r>
            <a:endParaRPr lang="en-US" sz="1800" dirty="0" smtClean="0"/>
          </a:p>
          <a:p>
            <a:pPr lvl="2" fontAlgn="auto">
              <a:spcAft>
                <a:spcPts val="0"/>
              </a:spcAft>
              <a:buFont typeface="Arial" panose="020B0604020202020204" pitchFamily="34" charset="0"/>
              <a:buChar char="•"/>
              <a:defRPr/>
            </a:pPr>
            <a:r>
              <a:rPr lang="en-US" sz="1800" dirty="0" smtClean="0"/>
              <a:t>If it’s not broke, don’t fix it</a:t>
            </a:r>
            <a:endParaRPr lang="en-US" sz="1800" dirty="0" smtClean="0"/>
          </a:p>
          <a:p>
            <a:pPr marL="594360" lvl="2" indent="0" fontAlgn="auto">
              <a:spcAft>
                <a:spcPts val="0"/>
              </a:spcAft>
              <a:buFont typeface="Arial" panose="020B0604020202020204" pitchFamily="34" charset="0"/>
              <a:buNone/>
              <a:defRPr/>
            </a:pPr>
            <a:endParaRPr lang="en-US" sz="1800" dirty="0"/>
          </a:p>
          <a:p>
            <a:pPr lvl="1" fontAlgn="auto">
              <a:spcAft>
                <a:spcPts val="0"/>
              </a:spcAft>
              <a:buFont typeface="Arial" panose="020B0604020202020204" pitchFamily="34" charset="0"/>
              <a:buChar char="–"/>
              <a:defRPr/>
            </a:pPr>
            <a:r>
              <a:rPr lang="en-US" sz="1800" dirty="0" smtClean="0"/>
              <a:t>Small Learning Curve</a:t>
            </a:r>
            <a:endParaRPr lang="en-US" sz="1800" dirty="0" smtClean="0"/>
          </a:p>
          <a:p>
            <a:pPr lvl="2" fontAlgn="auto">
              <a:spcAft>
                <a:spcPts val="0"/>
              </a:spcAft>
              <a:buFont typeface="Arial" panose="020B0604020202020204" pitchFamily="34" charset="0"/>
              <a:buChar char="•"/>
              <a:defRPr/>
            </a:pPr>
            <a:r>
              <a:rPr lang="en-US" sz="1800" dirty="0" smtClean="0"/>
              <a:t>Dedicated servers have been around for a long time</a:t>
            </a:r>
            <a:endParaRPr lang="en-US" sz="1800" dirty="0" smtClean="0"/>
          </a:p>
          <a:p>
            <a:pPr lvl="2" fontAlgn="auto">
              <a:spcAft>
                <a:spcPts val="0"/>
              </a:spcAft>
              <a:buFont typeface="Arial" panose="020B0604020202020204" pitchFamily="34" charset="0"/>
              <a:buChar char="•"/>
              <a:defRPr/>
            </a:pPr>
            <a:r>
              <a:rPr lang="en-US" sz="1800" dirty="0" smtClean="0"/>
              <a:t>IT staff will not need to learn any new systems if dedicated servers already exist</a:t>
            </a:r>
            <a:endParaRPr lang="en-US" sz="1800"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866775"/>
            <a:ext cx="8686800"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t>Pros and Cons of Dedicated Servers</a:t>
            </a:r>
            <a:endParaRPr lang="en-US" smtClean="0"/>
          </a:p>
        </p:txBody>
      </p:sp>
      <p:sp>
        <p:nvSpPr>
          <p:cNvPr id="3" name="Content Placeholder 2"/>
          <p:cNvSpPr>
            <a:spLocks noGrp="1"/>
          </p:cNvSpPr>
          <p:nvPr>
            <p:ph sz="quarter" idx="1"/>
          </p:nvPr>
        </p:nvSpPr>
        <p:spPr>
          <a:xfrm>
            <a:off x="762000" y="1600200"/>
            <a:ext cx="8077200" cy="4525963"/>
          </a:xfrm>
        </p:spPr>
        <p:txBody>
          <a:bodyPr rtlCol="0">
            <a:normAutofit/>
          </a:bodyPr>
          <a:lstStyle/>
          <a:p>
            <a:pPr fontAlgn="auto">
              <a:spcAft>
                <a:spcPts val="0"/>
              </a:spcAft>
              <a:buFont typeface="Arial" panose="020B0604020202020204" pitchFamily="34" charset="0"/>
              <a:buChar char="•"/>
              <a:defRPr/>
            </a:pPr>
            <a:r>
              <a:rPr lang="en-US" sz="1400" dirty="0" smtClean="0"/>
              <a:t>Cons</a:t>
            </a:r>
            <a:endParaRPr lang="en-US" sz="1400" dirty="0" smtClean="0"/>
          </a:p>
          <a:p>
            <a:pPr lvl="1" fontAlgn="auto">
              <a:spcAft>
                <a:spcPts val="0"/>
              </a:spcAft>
              <a:buFont typeface="Arial" panose="020B0604020202020204" pitchFamily="34" charset="0"/>
              <a:buChar char="–"/>
              <a:defRPr/>
            </a:pPr>
            <a:r>
              <a:rPr lang="en-US" sz="1400" dirty="0" smtClean="0"/>
              <a:t>Price</a:t>
            </a:r>
            <a:endParaRPr lang="en-US" sz="1400" dirty="0" smtClean="0"/>
          </a:p>
          <a:p>
            <a:pPr lvl="2" fontAlgn="auto">
              <a:spcAft>
                <a:spcPts val="0"/>
              </a:spcAft>
              <a:buFont typeface="Arial" panose="020B0604020202020204" pitchFamily="34" charset="0"/>
              <a:buChar char="•"/>
              <a:defRPr/>
            </a:pPr>
            <a:r>
              <a:rPr lang="en-US" sz="1400" dirty="0" smtClean="0"/>
              <a:t>Long term costs of dedicated servers can add up</a:t>
            </a:r>
            <a:endParaRPr lang="en-US" sz="1400" dirty="0" smtClean="0"/>
          </a:p>
          <a:p>
            <a:pPr lvl="2" fontAlgn="auto">
              <a:spcAft>
                <a:spcPts val="0"/>
              </a:spcAft>
              <a:buFont typeface="Arial" panose="020B0604020202020204" pitchFamily="34" charset="0"/>
              <a:buChar char="•"/>
              <a:defRPr/>
            </a:pPr>
            <a:r>
              <a:rPr lang="en-US" sz="1400" dirty="0" smtClean="0"/>
              <a:t>More applications and services = more servers</a:t>
            </a:r>
            <a:endParaRPr lang="en-US" sz="1400" dirty="0" smtClean="0"/>
          </a:p>
          <a:p>
            <a:pPr marL="594360" lvl="2" indent="0" fontAlgn="auto">
              <a:spcAft>
                <a:spcPts val="0"/>
              </a:spcAft>
              <a:buFont typeface="Arial" panose="020B0604020202020204" pitchFamily="34" charset="0"/>
              <a:buNone/>
              <a:defRPr/>
            </a:pPr>
            <a:endParaRPr lang="en-US" sz="1400" dirty="0"/>
          </a:p>
          <a:p>
            <a:pPr lvl="1" fontAlgn="auto">
              <a:spcAft>
                <a:spcPts val="0"/>
              </a:spcAft>
              <a:buFont typeface="Arial" panose="020B0604020202020204" pitchFamily="34" charset="0"/>
              <a:buChar char="–"/>
              <a:defRPr/>
            </a:pPr>
            <a:r>
              <a:rPr lang="en-US" sz="1400" dirty="0" smtClean="0"/>
              <a:t>Servers not being utilized</a:t>
            </a:r>
            <a:endParaRPr lang="en-US" sz="1400" dirty="0" smtClean="0"/>
          </a:p>
          <a:p>
            <a:pPr lvl="2" fontAlgn="auto">
              <a:spcAft>
                <a:spcPts val="0"/>
              </a:spcAft>
              <a:buFont typeface="Arial" panose="020B0604020202020204" pitchFamily="34" charset="0"/>
              <a:buChar char="•"/>
              <a:defRPr/>
            </a:pPr>
            <a:r>
              <a:rPr lang="en-US" sz="1400" dirty="0" smtClean="0"/>
              <a:t>Servers may not be efficient</a:t>
            </a:r>
            <a:endParaRPr lang="en-US" sz="1400" dirty="0" smtClean="0"/>
          </a:p>
          <a:p>
            <a:pPr lvl="2" fontAlgn="auto">
              <a:spcAft>
                <a:spcPts val="0"/>
              </a:spcAft>
              <a:buFont typeface="Arial" panose="020B0604020202020204" pitchFamily="34" charset="0"/>
              <a:buChar char="•"/>
              <a:defRPr/>
            </a:pPr>
            <a:r>
              <a:rPr lang="en-US" sz="1400" dirty="0" smtClean="0"/>
              <a:t>Even at peak, some servers may not need all resources</a:t>
            </a:r>
            <a:endParaRPr lang="en-US" sz="1400" dirty="0" smtClean="0"/>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t>Pros and Cons of Dedicated Servers</a:t>
            </a:r>
            <a:endParaRPr lang="en-US" smtClean="0"/>
          </a:p>
        </p:txBody>
      </p:sp>
      <p:sp>
        <p:nvSpPr>
          <p:cNvPr id="103427" name="Content Placeholder 2"/>
          <p:cNvSpPr>
            <a:spLocks noGrp="1"/>
          </p:cNvSpPr>
          <p:nvPr>
            <p:ph sz="quarter" idx="1"/>
          </p:nvPr>
        </p:nvSpPr>
        <p:spPr>
          <a:xfrm>
            <a:off x="762000" y="1600200"/>
            <a:ext cx="8077200" cy="4525963"/>
          </a:xfrm>
        </p:spPr>
        <p:txBody>
          <a:bodyPr/>
          <a:lstStyle/>
          <a:p>
            <a:r>
              <a:rPr lang="en-US" altLang="en-US" sz="1800" smtClean="0"/>
              <a:t>Cons</a:t>
            </a:r>
            <a:endParaRPr lang="en-US" altLang="en-US" sz="1800" smtClean="0"/>
          </a:p>
          <a:p>
            <a:pPr lvl="1"/>
            <a:r>
              <a:rPr lang="en-US" altLang="en-US" sz="1800" smtClean="0"/>
              <a:t>Lack of growth and consistency</a:t>
            </a:r>
            <a:endParaRPr lang="en-US" altLang="en-US" sz="1800" smtClean="0"/>
          </a:p>
          <a:p>
            <a:pPr lvl="2"/>
            <a:r>
              <a:rPr lang="en-US" altLang="en-US" sz="1800" smtClean="0"/>
              <a:t>Adding servers for more services and applications</a:t>
            </a:r>
            <a:endParaRPr lang="en-US" altLang="en-US" sz="1800" smtClean="0"/>
          </a:p>
          <a:p>
            <a:pPr lvl="2"/>
            <a:r>
              <a:rPr lang="en-US" altLang="en-US" sz="1800" smtClean="0"/>
              <a:t>Expanding of physical space with servers</a:t>
            </a:r>
            <a:endParaRPr lang="en-US" altLang="en-US" sz="1800" smtClean="0"/>
          </a:p>
          <a:p>
            <a:pPr lvl="2"/>
            <a:r>
              <a:rPr lang="en-US" altLang="en-US" sz="1800" smtClean="0"/>
              <a:t>Software patches and updates will be inconsistent</a:t>
            </a:r>
            <a:endParaRPr lang="en-US" altLang="en-US" sz="1800" smtClean="0"/>
          </a:p>
          <a:p>
            <a:pPr lvl="2"/>
            <a:r>
              <a:rPr lang="en-US" altLang="en-US" sz="1800" smtClean="0"/>
              <a:t>Management can be difficult and inconsistent </a:t>
            </a:r>
            <a:endParaRPr lang="en-US" altLang="en-US" sz="1800" smtClean="0"/>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762000" y="274638"/>
            <a:ext cx="8077200" cy="1143000"/>
          </a:xfrm>
        </p:spPr>
        <p:txBody>
          <a:bodyPr anchor="t"/>
          <a:lstStyle/>
          <a:p>
            <a:r>
              <a:rPr lang="en-US" altLang="en-US" sz="2000" smtClean="0"/>
              <a:t>Top 6 Reasons To Invest In Server Virtualization</a:t>
            </a:r>
            <a:br>
              <a:rPr lang="en-US" altLang="en-US" sz="2000" smtClean="0"/>
            </a:br>
            <a:endParaRPr lang="en-US" altLang="en-US" sz="2000" smtClean="0"/>
          </a:p>
        </p:txBody>
      </p:sp>
      <p:sp>
        <p:nvSpPr>
          <p:cNvPr id="104451" name="Content Placeholder 2"/>
          <p:cNvSpPr>
            <a:spLocks noGrp="1"/>
          </p:cNvSpPr>
          <p:nvPr>
            <p:ph idx="1"/>
          </p:nvPr>
        </p:nvSpPr>
        <p:spPr>
          <a:xfrm>
            <a:off x="827088" y="1600200"/>
            <a:ext cx="8012112" cy="4525963"/>
          </a:xfrm>
        </p:spPr>
        <p:txBody>
          <a:bodyPr/>
          <a:lstStyle/>
          <a:p>
            <a:pPr>
              <a:buFont typeface="Arial" panose="020B0604020202020204" pitchFamily="34" charset="0"/>
              <a:buNone/>
            </a:pPr>
            <a:r>
              <a:rPr lang="en-US" altLang="en-US" sz="1400" b="1" smtClean="0">
                <a:latin typeface="Times New Roman" panose="02020603050405020304" pitchFamily="18" charset="0"/>
                <a:cs typeface="Times New Roman" panose="02020603050405020304" pitchFamily="18" charset="0"/>
              </a:rPr>
              <a:t>Save Investments:</a:t>
            </a:r>
            <a:endParaRPr lang="en-US" altLang="en-US" sz="14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Save Investments Companies who want to use hundreds or thousands of virtual servers can without any difficulty use maximum amount of space in an efficient, effective and significant manner. </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It is the most excellent solution for the companies who cannot afford their own dedicated virtual private server .</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600" b="1" smtClean="0">
                <a:latin typeface="Times New Roman" panose="02020603050405020304" pitchFamily="18" charset="0"/>
                <a:cs typeface="Times New Roman" panose="02020603050405020304" pitchFamily="18" charset="0"/>
              </a:rPr>
              <a:t>Decrease power consumption:</a:t>
            </a:r>
            <a:endParaRPr lang="en-US" altLang="en-US" sz="1600" b="1"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Decrease power consumption This is the second most suitable benefit you will get by the use of server virtualization technology that will decrease virtual servers’ energy utilization and cooling necessities significantly.</a:t>
            </a:r>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400" smtClean="0"/>
              <a:t> </a:t>
            </a:r>
            <a:endParaRPr lang="en-US" altLang="en-US" sz="1400" smtClean="0"/>
          </a:p>
          <a:p>
            <a:pPr>
              <a:buFont typeface="Arial" panose="020B0604020202020204" pitchFamily="34" charset="0"/>
              <a:buNone/>
            </a:pP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762000" y="274638"/>
            <a:ext cx="8077200" cy="1143000"/>
          </a:xfrm>
        </p:spPr>
        <p:txBody>
          <a:bodyPr anchor="t"/>
          <a:lstStyle/>
          <a:p>
            <a:r>
              <a:rPr lang="en-US" altLang="en-US" sz="2000" smtClean="0"/>
              <a:t>Top 6 Reasons To Invest In Server Virtualization</a:t>
            </a:r>
            <a:br>
              <a:rPr lang="en-US" altLang="en-US" sz="2000" smtClean="0"/>
            </a:br>
            <a:endParaRPr lang="en-US" altLang="en-US" sz="2000" smtClean="0"/>
          </a:p>
        </p:txBody>
      </p:sp>
      <p:sp>
        <p:nvSpPr>
          <p:cNvPr id="105475"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r>
              <a:rPr lang="en-US" altLang="en-US" sz="1600" b="1" smtClean="0">
                <a:latin typeface="Times New Roman" panose="02020603050405020304" pitchFamily="18" charset="0"/>
                <a:cs typeface="Times New Roman" panose="02020603050405020304" pitchFamily="18" charset="0"/>
              </a:rPr>
              <a:t>Maintenance &amp; management:</a:t>
            </a:r>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Maintenance &amp; management Server Virtualization helps in making maintenance and management everyday jobs simpler and easier to do. </a:t>
            </a:r>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 As well as it reduces maintenance expenditures by 30 to 40%.</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600" b="1" smtClean="0">
                <a:latin typeface="Times New Roman" panose="02020603050405020304" pitchFamily="18" charset="0"/>
                <a:cs typeface="Times New Roman" panose="02020603050405020304" pitchFamily="18" charset="0"/>
              </a:rPr>
              <a:t>Reliability &amp; availability:</a:t>
            </a:r>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Reliability &amp; availability By using server virtualization technique, you will get an enormous boost of increased reliability and availability that permits servers and applications to be available all the times to support advanced service levels you needed for your business’s smooth functioning.</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762000" y="274638"/>
            <a:ext cx="8077200" cy="1143000"/>
          </a:xfrm>
        </p:spPr>
        <p:txBody>
          <a:bodyPr anchor="t"/>
          <a:lstStyle/>
          <a:p>
            <a:r>
              <a:rPr lang="en-US" altLang="en-US" sz="1600" smtClean="0">
                <a:latin typeface="Times New Roman" panose="02020603050405020304" pitchFamily="18" charset="0"/>
                <a:cs typeface="Times New Roman" panose="02020603050405020304" pitchFamily="18" charset="0"/>
              </a:rPr>
              <a:t>Top 6 Reasons To Invest In Server Virtualization</a:t>
            </a:r>
            <a:br>
              <a:rPr lang="en-US" altLang="en-US" sz="1600" smtClean="0">
                <a:latin typeface="Times New Roman" panose="02020603050405020304" pitchFamily="18" charset="0"/>
                <a:cs typeface="Times New Roman" panose="02020603050405020304" pitchFamily="18" charset="0"/>
              </a:rPr>
            </a:br>
            <a:endParaRPr lang="en-US" altLang="en-US" sz="1600" smtClean="0">
              <a:latin typeface="Times New Roman" panose="02020603050405020304" pitchFamily="18" charset="0"/>
              <a:cs typeface="Times New Roman" panose="02020603050405020304" pitchFamily="18" charset="0"/>
            </a:endParaRPr>
          </a:p>
        </p:txBody>
      </p:sp>
      <p:sp>
        <p:nvSpPr>
          <p:cNvPr id="106499"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r>
              <a:rPr lang="en-US" altLang="en-US" sz="1600" b="1" smtClean="0">
                <a:latin typeface="Times New Roman" panose="02020603050405020304" pitchFamily="18" charset="0"/>
                <a:cs typeface="Times New Roman" panose="02020603050405020304" pitchFamily="18" charset="0"/>
              </a:rPr>
              <a:t>Redundancy:</a:t>
            </a:r>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Redundancy It provides immense security measures if in case one virtual server fails due to any trouble then you will be having another server running the same application in your hand.</a:t>
            </a:r>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600" b="1" smtClean="0">
                <a:latin typeface="Times New Roman" panose="02020603050405020304" pitchFamily="18" charset="0"/>
                <a:cs typeface="Times New Roman" panose="02020603050405020304" pitchFamily="18" charset="0"/>
              </a:rPr>
              <a:t>High security &amp; recovery:</a:t>
            </a:r>
            <a:endParaRPr lang="en-US" altLang="en-US" sz="1600" b="1"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High security &amp; recovery You will get high amount of security and recovery benefits due to the isolated environment it includes in it.</a:t>
            </a:r>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762000" y="274638"/>
            <a:ext cx="8077200" cy="1143000"/>
          </a:xfrm>
        </p:spPr>
        <p:txBody>
          <a:bodyPr anchor="t"/>
          <a:lstStyle/>
          <a:p>
            <a:endParaRPr lang="en-US" altLang="en-US" smtClean="0"/>
          </a:p>
        </p:txBody>
      </p:sp>
      <p:sp>
        <p:nvSpPr>
          <p:cNvPr id="107523" name="Content Placeholder 2"/>
          <p:cNvSpPr>
            <a:spLocks noGrp="1"/>
          </p:cNvSpPr>
          <p:nvPr>
            <p:ph idx="1"/>
          </p:nvPr>
        </p:nvSpPr>
        <p:spPr>
          <a:xfrm>
            <a:off x="762000" y="1600200"/>
            <a:ext cx="8077200" cy="4525963"/>
          </a:xfrm>
        </p:spPr>
        <p:txBody>
          <a:bodyPr/>
          <a:lstStyle/>
          <a:p>
            <a:endParaRPr lang="en-US" altLang="en-US" smtClean="0"/>
          </a:p>
        </p:txBody>
      </p:sp>
      <p:pic>
        <p:nvPicPr>
          <p:cNvPr id="10752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762000" y="274638"/>
            <a:ext cx="8077200" cy="1143000"/>
          </a:xfrm>
        </p:spPr>
        <p:txBody>
          <a:bodyPr anchor="t"/>
          <a:lstStyle/>
          <a:p>
            <a:endParaRPr lang="en-US" altLang="en-US" smtClean="0"/>
          </a:p>
        </p:txBody>
      </p:sp>
      <p:sp>
        <p:nvSpPr>
          <p:cNvPr id="108547" name="Content Placeholder 2"/>
          <p:cNvSpPr>
            <a:spLocks noGrp="1"/>
          </p:cNvSpPr>
          <p:nvPr>
            <p:ph idx="1"/>
          </p:nvPr>
        </p:nvSpPr>
        <p:spPr>
          <a:xfrm>
            <a:off x="762000" y="1600200"/>
            <a:ext cx="8077200" cy="4525963"/>
          </a:xfrm>
        </p:spPr>
        <p:txBody>
          <a:bodyPr/>
          <a:lstStyle/>
          <a:p>
            <a:endParaRPr lang="en-US" altLang="en-US" smtClean="0"/>
          </a:p>
        </p:txBody>
      </p:sp>
      <p:pic>
        <p:nvPicPr>
          <p:cNvPr id="10854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3"/>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pic>
        <p:nvPicPr>
          <p:cNvPr id="140291" name="Picture 5"/>
          <p:cNvPicPr/>
          <p:nvPr/>
        </p:nvPicPr>
        <p:blipFill>
          <a:blip r:embed="rId1">
            <a:extLst>
              <a:ext uri="{28A0092B-C50C-407E-A947-70E740481C1C}">
                <a14:useLocalDpi xmlns:a14="http://schemas.microsoft.com/office/drawing/2010/main" val="0"/>
              </a:ext>
            </a:extLst>
          </a:blip>
          <a:srcRect/>
          <a:stretch>
            <a:fillRect/>
          </a:stretch>
        </p:blipFill>
        <p:spPr bwMode="auto">
          <a:xfrm>
            <a:off x="-14288" y="671513"/>
            <a:ext cx="9185276" cy="618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Box 6"/>
          <p:cNvSpPr txBox="1">
            <a:spLocks noChangeArrowheads="1"/>
          </p:cNvSpPr>
          <p:nvPr/>
        </p:nvSpPr>
        <p:spPr bwMode="auto">
          <a:xfrm>
            <a:off x="804863" y="2305050"/>
            <a:ext cx="5716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3200">
                <a:solidFill>
                  <a:srgbClr val="00225E"/>
                </a:solidFill>
              </a:rPr>
              <a:t>		Desktop Virtualization</a:t>
            </a:r>
            <a:endParaRPr lang="en-US" altLang="en-US" sz="3200">
              <a:solidFill>
                <a:srgbClr val="00225E"/>
              </a:solidFill>
            </a:endParaRP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4617" y="4429369"/>
            <a:ext cx="2057400" cy="990600"/>
          </a:xfrm>
          <a:prstGeom prst="ellipse">
            <a:avLst/>
          </a:prstGeom>
          <a:gradFill flip="none" rotWithShape="1">
            <a:gsLst>
              <a:gs pos="0">
                <a:schemeClr val="tx1">
                  <a:lumMod val="85000"/>
                  <a:lumOff val="15000"/>
                  <a:alpha val="30000"/>
                </a:schemeClr>
              </a:gs>
              <a:gs pos="100000">
                <a:srgbClr val="FFFFFF"/>
              </a:gs>
            </a:gsLst>
            <a:path path="circle">
              <a:fillToRect l="50000" t="50000" r="50000" b="50000"/>
            </a:path>
            <a:tileRect/>
          </a:gradFill>
          <a:ln w="9525" cap="flat" cmpd="sng" algn="ctr">
            <a:solidFill>
              <a:schemeClr val="tx1"/>
            </a:solidFill>
            <a:prstDash val="solid"/>
            <a:round/>
            <a:headEnd type="none" w="med" len="med"/>
            <a:tailEnd type="none" w="med" len="med"/>
          </a:ln>
          <a:effectLst>
            <a:softEdge rad="292100"/>
          </a:effectLst>
        </p:spPr>
        <p:txBody>
          <a:bodyPr/>
          <a:lstStyle/>
          <a:p>
            <a:pPr eaLnBrk="0" fontAlgn="auto" hangingPunct="0">
              <a:spcBef>
                <a:spcPts val="0"/>
              </a:spcBef>
              <a:spcAft>
                <a:spcPts val="0"/>
              </a:spcAft>
              <a:defRPr/>
            </a:pPr>
            <a:endParaRPr lang="en-US" sz="2400" b="1" dirty="0">
              <a:latin typeface="Arial" panose="020B0604020202020204" pitchFamily="34" charset="0"/>
              <a:ea typeface="MS PGothic" panose="020B0600070205080204" pitchFamily="34" charset="-128"/>
              <a:cs typeface="Arial" panose="020B0604020202020204" pitchFamily="34" charset="0"/>
            </a:endParaRPr>
          </a:p>
        </p:txBody>
      </p:sp>
      <p:sp>
        <p:nvSpPr>
          <p:cNvPr id="141317" name="TextBox 10"/>
          <p:cNvSpPr txBox="1">
            <a:spLocks noChangeArrowheads="1"/>
          </p:cNvSpPr>
          <p:nvPr/>
        </p:nvSpPr>
        <p:spPr bwMode="auto">
          <a:xfrm>
            <a:off x="-152400" y="3733800"/>
            <a:ext cx="15398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r"/>
            <a:r>
              <a:rPr lang="en-US" altLang="en-US" sz="1600">
                <a:solidFill>
                  <a:srgbClr val="FF0000"/>
                </a:solidFill>
              </a:rPr>
              <a:t>OS</a:t>
            </a:r>
            <a:endParaRPr lang="en-US" altLang="en-US" sz="1600">
              <a:solidFill>
                <a:srgbClr val="FF0000"/>
              </a:solidFill>
            </a:endParaRPr>
          </a:p>
          <a:p>
            <a:pPr algn="r"/>
            <a:r>
              <a:rPr lang="en-US" altLang="en-US" sz="1600">
                <a:solidFill>
                  <a:srgbClr val="FF0000"/>
                </a:solidFill>
              </a:rPr>
              <a:t>Data</a:t>
            </a:r>
            <a:endParaRPr lang="en-US" altLang="en-US" sz="1600">
              <a:solidFill>
                <a:srgbClr val="FF0000"/>
              </a:solidFill>
            </a:endParaRPr>
          </a:p>
          <a:p>
            <a:pPr algn="r"/>
            <a:r>
              <a:rPr lang="en-US" altLang="en-US" sz="1600">
                <a:solidFill>
                  <a:srgbClr val="FF0000"/>
                </a:solidFill>
              </a:rPr>
              <a:t>Apps</a:t>
            </a:r>
            <a:endParaRPr lang="en-US" altLang="en-US" sz="1600">
              <a:solidFill>
                <a:srgbClr val="FF0000"/>
              </a:solidFill>
            </a:endParaRPr>
          </a:p>
          <a:p>
            <a:pPr algn="r"/>
            <a:r>
              <a:rPr lang="en-US" altLang="en-US" sz="1600">
                <a:solidFill>
                  <a:srgbClr val="FF0000"/>
                </a:solidFill>
              </a:rPr>
              <a:t>Settings</a:t>
            </a:r>
            <a:endParaRPr lang="en-US" altLang="en-US" sz="1600">
              <a:solidFill>
                <a:srgbClr val="FF0000"/>
              </a:solidFill>
            </a:endParaRPr>
          </a:p>
          <a:p>
            <a:pPr algn="r"/>
            <a:r>
              <a:rPr lang="en-US" altLang="en-US" sz="1600">
                <a:solidFill>
                  <a:srgbClr val="FF0000"/>
                </a:solidFill>
              </a:rPr>
              <a:t>Preferences</a:t>
            </a:r>
            <a:endParaRPr lang="en-US" altLang="en-US" sz="1600">
              <a:solidFill>
                <a:srgbClr val="FF0000"/>
              </a:solidFill>
            </a:endParaRPr>
          </a:p>
        </p:txBody>
      </p:sp>
      <p:grpSp>
        <p:nvGrpSpPr>
          <p:cNvPr id="141318" name="Group 14"/>
          <p:cNvGrpSpPr/>
          <p:nvPr/>
        </p:nvGrpSpPr>
        <p:grpSpPr bwMode="auto">
          <a:xfrm flipH="1">
            <a:off x="1371600" y="3810000"/>
            <a:ext cx="1812925" cy="1295400"/>
            <a:chOff x="3683000" y="5486400"/>
            <a:chExt cx="1066800" cy="762000"/>
          </a:xfrm>
        </p:grpSpPr>
        <p:pic>
          <p:nvPicPr>
            <p:cNvPr id="47" name="Picture 46" descr="monitor512noshadow.png"/>
            <p:cNvPicPr>
              <a:picLocks noChangeAspect="1"/>
            </p:cNvPicPr>
            <p:nvPr/>
          </p:nvPicPr>
          <p:blipFill>
            <a:blip r:embed="rId1"/>
            <a:stretch>
              <a:fillRect/>
            </a:stretch>
          </p:blipFill>
          <p:spPr>
            <a:xfrm>
              <a:off x="4064133" y="5562040"/>
              <a:ext cx="685667" cy="686360"/>
            </a:xfrm>
            <a:prstGeom prst="rect">
              <a:avLst/>
            </a:prstGeom>
            <a:effectLst>
              <a:outerShdw blurRad="127000" dist="63500" dir="2700000" algn="tl" rotWithShape="0">
                <a:srgbClr val="000000">
                  <a:alpha val="25000"/>
                </a:srgbClr>
              </a:outerShdw>
            </a:effectLst>
          </p:spPr>
        </p:pic>
        <p:pic>
          <p:nvPicPr>
            <p:cNvPr id="48" name="Picture 47" descr="pc.png"/>
            <p:cNvPicPr>
              <a:picLocks noChangeAspect="1"/>
            </p:cNvPicPr>
            <p:nvPr/>
          </p:nvPicPr>
          <p:blipFill>
            <a:blip r:embed="rId2"/>
            <a:stretch>
              <a:fillRect/>
            </a:stretch>
          </p:blipFill>
          <p:spPr>
            <a:xfrm>
              <a:off x="3683000" y="5486400"/>
              <a:ext cx="340031" cy="686361"/>
            </a:xfrm>
            <a:prstGeom prst="rect">
              <a:avLst/>
            </a:prstGeom>
            <a:effectLst>
              <a:outerShdw blurRad="127000" dist="63500" dir="2700000" algn="tl" rotWithShape="0">
                <a:srgbClr val="000000">
                  <a:alpha val="25000"/>
                </a:srgbClr>
              </a:outerShdw>
            </a:effectLst>
          </p:spPr>
        </p:pic>
      </p:grpSp>
      <p:sp>
        <p:nvSpPr>
          <p:cNvPr id="141319" name="Oval 11"/>
          <p:cNvSpPr>
            <a:spLocks noChangeArrowheads="1"/>
          </p:cNvSpPr>
          <p:nvPr/>
        </p:nvSpPr>
        <p:spPr bwMode="auto">
          <a:xfrm>
            <a:off x="1905000" y="4191000"/>
            <a:ext cx="228600" cy="228600"/>
          </a:xfrm>
          <a:prstGeom prst="ellipse">
            <a:avLst/>
          </a:prstGeom>
          <a:solidFill>
            <a:srgbClr val="FF0000"/>
          </a:solidFill>
          <a:ln w="38100" algn="ctr">
            <a:solidFill>
              <a:schemeClr val="bg1"/>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2400" b="1">
              <a:ea typeface="MS PGothic" panose="020B0600070205080204" pitchFamily="34" charset="-128"/>
            </a:endParaRPr>
          </a:p>
        </p:txBody>
      </p:sp>
      <p:cxnSp>
        <p:nvCxnSpPr>
          <p:cNvPr id="141320" name="Straight Connector 13"/>
          <p:cNvCxnSpPr>
            <a:cxnSpLocks noChangeShapeType="1"/>
          </p:cNvCxnSpPr>
          <p:nvPr/>
        </p:nvCxnSpPr>
        <p:spPr bwMode="auto">
          <a:xfrm>
            <a:off x="2019300" y="1600200"/>
            <a:ext cx="0" cy="2706688"/>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141321" name="Title 1"/>
          <p:cNvSpPr>
            <a:spLocks noGrp="1"/>
          </p:cNvSpPr>
          <p:nvPr>
            <p:ph type="title"/>
          </p:nvPr>
        </p:nvSpPr>
        <p:spPr>
          <a:xfrm>
            <a:off x="762000" y="274638"/>
            <a:ext cx="8077200" cy="1143000"/>
          </a:xfrm>
        </p:spPr>
        <p:txBody>
          <a:bodyPr anchor="t"/>
          <a:lstStyle/>
          <a:p>
            <a:r>
              <a:rPr lang="en-US" altLang="en-US" smtClean="0"/>
              <a:t>Desktop Management Today</a:t>
            </a:r>
            <a:endParaRPr lang="en-US" altLang="en-US" smtClean="0"/>
          </a:p>
        </p:txBody>
      </p:sp>
      <p:sp>
        <p:nvSpPr>
          <p:cNvPr id="142346" name="Footer Placeholder 3"/>
          <p:cNvSpPr>
            <a:spLocks noGrp="1"/>
          </p:cNvSpPr>
          <p:nvPr>
            <p:ph type="ftr" sz="quarter" idx="11"/>
          </p:nvPr>
        </p:nvSpPr>
        <p:spPr bwMode="auto">
          <a:xfrm>
            <a:off x="762000" y="6356350"/>
            <a:ext cx="2133600" cy="366713"/>
          </a:xfrm>
          <a:ln>
            <a:miter lim="800000"/>
          </a:ln>
        </p:spPr>
        <p:txBody>
          <a:bodyPr wrap="square" numCol="1" anchor="t" anchorCtr="0" compatLnSpc="1"/>
          <a:lstStyle/>
          <a:p>
            <a:pPr>
              <a:defRPr/>
            </a:pPr>
            <a:endParaRPr lang="en-US">
              <a:latin typeface="Arial" panose="020B0604020202020204" pitchFamily="34" charset="0"/>
            </a:endParaRPr>
          </a:p>
        </p:txBody>
      </p:sp>
      <p:sp>
        <p:nvSpPr>
          <p:cNvPr id="141323" name="TextBox 16"/>
          <p:cNvSpPr txBox="1">
            <a:spLocks noChangeArrowheads="1"/>
          </p:cNvSpPr>
          <p:nvPr/>
        </p:nvSpPr>
        <p:spPr bwMode="auto">
          <a:xfrm>
            <a:off x="419100" y="1524000"/>
            <a:ext cx="1558925"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r">
              <a:lnSpc>
                <a:spcPct val="130000"/>
              </a:lnSpc>
            </a:pPr>
            <a:r>
              <a:rPr lang="en-US" altLang="en-US"/>
              <a:t>Expensive</a:t>
            </a:r>
            <a:endParaRPr lang="en-US" altLang="en-US"/>
          </a:p>
          <a:p>
            <a:pPr algn="r">
              <a:lnSpc>
                <a:spcPct val="130000"/>
              </a:lnSpc>
            </a:pPr>
            <a:r>
              <a:rPr lang="en-US" altLang="en-US"/>
              <a:t>Support-heavy</a:t>
            </a:r>
            <a:endParaRPr lang="en-US" altLang="en-US"/>
          </a:p>
          <a:p>
            <a:pPr algn="r">
              <a:lnSpc>
                <a:spcPct val="130000"/>
              </a:lnSpc>
            </a:pPr>
            <a:r>
              <a:rPr lang="en-US" altLang="en-US"/>
              <a:t>Insecure</a:t>
            </a:r>
            <a:endParaRPr lang="en-US" altLang="en-US"/>
          </a:p>
          <a:p>
            <a:pPr algn="r">
              <a:lnSpc>
                <a:spcPct val="130000"/>
              </a:lnSpc>
            </a:pPr>
            <a:endParaRPr lang="en-US" altLang="en-US"/>
          </a:p>
        </p:txBody>
      </p:sp>
      <p:sp>
        <p:nvSpPr>
          <p:cNvPr id="141324" name="Rectangle 28"/>
          <p:cNvSpPr>
            <a:spLocks noChangeArrowheads="1"/>
          </p:cNvSpPr>
          <p:nvPr/>
        </p:nvSpPr>
        <p:spPr bwMode="auto">
          <a:xfrm>
            <a:off x="2667000" y="13208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charset="0"/>
              </a:defRPr>
            </a:lvl1pPr>
            <a:lvl2pPr marL="284480" indent="-28448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lvl="1">
              <a:spcBef>
                <a:spcPct val="33000"/>
              </a:spcBef>
              <a:buClr>
                <a:srgbClr val="0A5FA0"/>
              </a:buClr>
            </a:pPr>
            <a:r>
              <a:rPr lang="en-US" altLang="en-US" sz="3200">
                <a:solidFill>
                  <a:srgbClr val="318DD6"/>
                </a:solidFill>
              </a:rPr>
              <a:t>Tipping point for </a:t>
            </a:r>
            <a:r>
              <a:rPr lang="en-US" altLang="en-US" sz="3200" u="sng">
                <a:solidFill>
                  <a:srgbClr val="318DD6"/>
                </a:solidFill>
              </a:rPr>
              <a:t>change</a:t>
            </a:r>
            <a:r>
              <a:rPr lang="en-US" altLang="en-US" sz="3200">
                <a:solidFill>
                  <a:srgbClr val="318DD6"/>
                </a:solidFill>
              </a:rPr>
              <a:t> is here...</a:t>
            </a:r>
            <a:endParaRPr lang="en-US" altLang="en-US" sz="3200">
              <a:solidFill>
                <a:srgbClr val="318DD6"/>
              </a:solidFill>
            </a:endParaRPr>
          </a:p>
        </p:txBody>
      </p:sp>
      <p:sp>
        <p:nvSpPr>
          <p:cNvPr id="32" name="Rectangle 31"/>
          <p:cNvSpPr/>
          <p:nvPr/>
        </p:nvSpPr>
        <p:spPr>
          <a:xfrm>
            <a:off x="4800600" y="2286000"/>
            <a:ext cx="4267200" cy="3386138"/>
          </a:xfrm>
          <a:prstGeom prst="rect">
            <a:avLst/>
          </a:prstGeom>
        </p:spPr>
        <p:txBody>
          <a:bodyPr>
            <a:spAutoFit/>
          </a:bodyPr>
          <a:lstStyle/>
          <a:p>
            <a:pPr marL="0" lvl="1" fontAlgn="auto">
              <a:spcBef>
                <a:spcPts val="0"/>
              </a:spcBef>
              <a:spcAft>
                <a:spcPts val="6000"/>
              </a:spcAft>
              <a:buClr>
                <a:srgbClr val="0A5FA0"/>
              </a:buClr>
              <a:defRPr/>
            </a:pPr>
            <a:r>
              <a:rPr lang="en-US" sz="1600" kern="800" dirty="0">
                <a:latin typeface="Arial" panose="020B0604020202020204" pitchFamily="34" charset="0"/>
                <a:cs typeface="Arial" panose="020B0604020202020204" pitchFamily="34" charset="0"/>
              </a:rPr>
              <a:t>Migration to Windows 7</a:t>
            </a:r>
            <a:endParaRPr lang="en-US" sz="1600" kern="800" dirty="0">
              <a:latin typeface="Arial" panose="020B0604020202020204" pitchFamily="34" charset="0"/>
              <a:cs typeface="Arial" panose="020B0604020202020204" pitchFamily="34" charset="0"/>
            </a:endParaRPr>
          </a:p>
          <a:p>
            <a:pPr marL="0" lvl="1" fontAlgn="auto">
              <a:spcBef>
                <a:spcPts val="0"/>
              </a:spcBef>
              <a:spcAft>
                <a:spcPts val="6000"/>
              </a:spcAft>
              <a:buClr>
                <a:srgbClr val="0A5FA0"/>
              </a:buClr>
              <a:defRPr/>
            </a:pPr>
            <a:r>
              <a:rPr lang="en-US" sz="1600" kern="800" dirty="0">
                <a:latin typeface="Arial" panose="020B0604020202020204" pitchFamily="34" charset="0"/>
                <a:cs typeface="Arial" panose="020B0604020202020204" pitchFamily="34" charset="0"/>
              </a:rPr>
              <a:t>New mobile access</a:t>
            </a:r>
            <a:endParaRPr lang="en-US" sz="1600" kern="800" dirty="0">
              <a:latin typeface="Arial" panose="020B0604020202020204" pitchFamily="34" charset="0"/>
              <a:cs typeface="Arial" panose="020B0604020202020204" pitchFamily="34" charset="0"/>
            </a:endParaRPr>
          </a:p>
          <a:p>
            <a:pPr marL="0" lvl="1" fontAlgn="auto">
              <a:spcBef>
                <a:spcPts val="0"/>
              </a:spcBef>
              <a:spcAft>
                <a:spcPts val="6000"/>
              </a:spcAft>
              <a:buClr>
                <a:srgbClr val="0A5FA0"/>
              </a:buClr>
              <a:defRPr/>
            </a:pPr>
            <a:r>
              <a:rPr lang="en-US" sz="1600" kern="800" dirty="0">
                <a:latin typeface="Arial" panose="020B0604020202020204" pitchFamily="34" charset="0"/>
                <a:cs typeface="Arial" panose="020B0604020202020204" pitchFamily="34" charset="0"/>
              </a:rPr>
              <a:t>Tighter IT budgets</a:t>
            </a:r>
            <a:endParaRPr lang="en-US" sz="1600" kern="800" dirty="0">
              <a:latin typeface="Arial" panose="020B0604020202020204" pitchFamily="34" charset="0"/>
              <a:cs typeface="Arial" panose="020B0604020202020204" pitchFamily="34" charset="0"/>
            </a:endParaRPr>
          </a:p>
          <a:p>
            <a:pPr marL="0" lvl="1" fontAlgn="auto">
              <a:spcBef>
                <a:spcPts val="0"/>
              </a:spcBef>
              <a:spcAft>
                <a:spcPts val="6000"/>
              </a:spcAft>
              <a:buClr>
                <a:srgbClr val="0A5FA0"/>
              </a:buClr>
              <a:defRPr/>
            </a:pPr>
            <a:r>
              <a:rPr lang="en-US" sz="1600" kern="800" dirty="0">
                <a:latin typeface="Arial" panose="020B0604020202020204" pitchFamily="34" charset="0"/>
                <a:cs typeface="Arial" panose="020B0604020202020204" pitchFamily="34" charset="0"/>
              </a:rPr>
              <a:t>Security</a:t>
            </a:r>
            <a:endParaRPr lang="en-US" sz="1600" kern="800" dirty="0">
              <a:latin typeface="Arial" panose="020B0604020202020204" pitchFamily="34" charset="0"/>
              <a:cs typeface="Arial" panose="020B0604020202020204" pitchFamily="34" charset="0"/>
            </a:endParaRPr>
          </a:p>
        </p:txBody>
      </p:sp>
      <p:pic>
        <p:nvPicPr>
          <p:cNvPr id="141326" name="Picture 33" descr="windows7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32188" y="2133600"/>
            <a:ext cx="14208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7" name="Picture 34"/>
          <p:cNvPicPr>
            <a:picLocks noChangeAspect="1"/>
          </p:cNvPicPr>
          <p:nvPr/>
        </p:nvPicPr>
        <p:blipFill>
          <a:blip r:embed="rId4">
            <a:extLst>
              <a:ext uri="{28A0092B-C50C-407E-A947-70E740481C1C}">
                <a14:useLocalDpi xmlns:a14="http://schemas.microsoft.com/office/drawing/2010/main" val="0"/>
              </a:ext>
            </a:extLst>
          </a:blip>
          <a:srcRect r="46416"/>
          <a:stretch>
            <a:fillRect/>
          </a:stretch>
        </p:blipFill>
        <p:spPr bwMode="auto">
          <a:xfrm>
            <a:off x="3657600" y="2819400"/>
            <a:ext cx="960438"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8" name="AutoShape 2" descr="data:image/jpg;base64,/9j/4AAQSkZJRgABAQAAAQABAAD/2wBDAAkGBwgHBgkIBwgKCgkLDRYPDQwMDRsUFRAWIB0iIiAdHx8kKDQsJCYxJx8fLT0tMTU3Ojo6Iys/RD84QzQ5Ojf/2wBDAQoKCg0MDRoPDxo3JR8lNzc3Nzc3Nzc3Nzc3Nzc3Nzc3Nzc3Nzc3Nzc3Nzc3Nzc3Nzc3Nzc3Nzc3Nzc3Nzc3Nzf/wAARCABeAF4DASIAAhEBAxEB/8QAGwAAAQUBAQAAAAAAAAAAAAAAAwECBAUGAAf/xAA6EAACAQMCAggDBQYHAAAAAAABAgMABBEhMQUSEyJBUWFxgZEGMrEUUmJyoRUjQpLB0RYkJTSCsvH/xAAZAQEBAQEBAQAAAAAAAAAAAAAAAwQCAQX/xAAeEQADAQEAAgMBAAAAAAAAAAAAAQIDERIhBBMxMv/aAAwDAQACEQMRAD8A8kIppHnTz6Uw+lAMPrXRrzSDfA1pTR7O3lnkWG3ieWWQ9VEUsT5AUA0001Ytw+CD/fX8UbDeK3HTuPMghB/NnwppHCxoIb+TxM0afpyN9aArTSBGbwHjVly8OO0d5Ee/nST9ML9aY1qG1tp0m/Djlf8AlO/oTQEMRKN9fOn5xtSHTQ6EHbFNz40A4mkzTSa7NAPRuZAa4jWhwHBK9+tGCs7BUUszHCqNyTsKAJZWbXcjZdYoYxzTTNqI1/qTsBuT6kTJ739y1rw9Gt7Rhh9f3k3jIw3/ACjqjxOpS9ZYlXh8DAxQtmRlOksuzN4gfKvgM/xGlsLJ7uUorKiIvPLK4ysa957z3Dt9CQBFCAYB3OgHaT4VOj4RxCQZWwuMHYuoT/sRV7w6wnbK8LQ2seMNcOAZpPM/wjwGKm/4ZgbW4lmlc7lmz9atOLfslWqRkp+G3kClprOdF+9ycwHqMioZQEZUgjsINbdvh7oOvY3U0LjbDEfSqW9gJmMXE40t7hj1LtBhWPdIBofzDalYtCdUyikYyDEupGz9vr31FbKnBqwuYJIJXimTkkQ4Ze41EYYOu1RKgCaTOtFaMHbQ0Fo2HZkeFAKNDkDarLhzdHJJcjeCMun5jhV9i2fSoBFSbdsWU473QenWNALGAoydgK1/C+HlI7ey5eu2JrjxcjRf+IwKzFjEJ7iKJvlaRQfLIzW74XJ/q1y7ds5Ue5/tVcZ8qJ61yTW8I4OroqIugq0uuGWXDbVZZrf7TM+yF8Ko9KjcLvejAAOpOKncYkea3gEaF2KnmC7g6b1up+0l+GGVXW2Ud/aW0/Dhf2kLQFJOjlhLZAz2g+o9/CqDiXDo72zdHUHTIONq1aRN+yLiJ42DtICEI1I6v9qqByqeU7Gpy+9Ktc9nm15A72jLLrPZMI2J3aI/L7HT1qllXetnfwf5+bA0ls2J81ZcH9ayFyvLI69xIrLrPKNOT7JFB013pR5UwnU+dKDUihxG9EibEbr34Pt/7TAyt8pBpR4YoCfw5iLhCvzDJHnjStraqXv5Wi2lInj8QRn65rBWsvRyI47Dmtnwi65hEqMBIh5oWOxB1Kn+ntVcbUWmyW0uoaRr7F26eDQ6uuferjibn7DKeYqQM5Bx20LhBtOLRhoGEV0nzwtoQasJOH3u3Np+UVuczT7LPnT8mZ9X6YKHPQIMlsKNTudKoltpJlAUHmIwK0KWV2pw8mB+UVEv7y14ZG0EJR7srnU9WJfvMewfWvF45vtPp5W/2LmZjONRRwTzO3yxr0ZPgOu/6KPevOpmLEk7nU1rfi7iKqDaRsTIR187gE5OfxMcHHYAB2kDGTNppudBWHS/Oun0858ZSYFtubxNIDRMDl5ezGKBqDg1MoIBRFdh2586TFLigCLJg66ZqysL4wHlbVPpVXSqSNtu6gN9w7jEb8hd+svyyAkMvqNffNaqz+J75IwEv+dR99Uc+4IrxtZgMDOD3HSimUkaknzrpW0SvGL/AKR6vxD4ql5SJ+IooO+HSP8AQFmPoKyXEPidUR47AZYnPSlcKp7wDks34m9tAayhk0oRmBOF6x8KOmzqM4j8QWaUsWd2JJJLMx3PaSajc3M2T6CufOOZsE50A2FNU6VydhB5UGccrBuw0UGlIVhgjIoBuKUClFLQCY8aXGlCkn5SQo1HfQyxf5jmgDM64xv9KboewDy0pgogoDgq9oB8xmiDspopxPKM91AClbLYztSA0MEneng0AQU8UMGnA0B//9k=">
            <a:hlinkClick r:id="rId5"/>
          </p:cNvPr>
          <p:cNvSpPr>
            <a:spLocks noChangeAspect="1" noChangeArrowheads="1"/>
          </p:cNvSpPr>
          <p:nvPr/>
        </p:nvSpPr>
        <p:spPr bwMode="auto">
          <a:xfrm>
            <a:off x="155575" y="-427038"/>
            <a:ext cx="895350" cy="89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pic>
        <p:nvPicPr>
          <p:cNvPr id="141329" name="Picture 18" descr="iStock_Scale.jpg"/>
          <p:cNvPicPr>
            <a:picLocks noChangeAspect="1"/>
          </p:cNvPicPr>
          <p:nvPr/>
        </p:nvPicPr>
        <p:blipFill>
          <a:blip r:embed="rId6">
            <a:extLst>
              <a:ext uri="{28A0092B-C50C-407E-A947-70E740481C1C}">
                <a14:useLocalDpi xmlns:a14="http://schemas.microsoft.com/office/drawing/2010/main" val="0"/>
              </a:ext>
            </a:extLst>
          </a:blip>
          <a:srcRect l="7561" t="8961"/>
          <a:stretch>
            <a:fillRect/>
          </a:stretch>
        </p:blipFill>
        <p:spPr bwMode="auto">
          <a:xfrm>
            <a:off x="3492500" y="4533900"/>
            <a:ext cx="1414463"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30" name="Picture 19" descr="iStock_lock.jpg"/>
          <p:cNvSpPr>
            <a:spLocks noChangeAspect="1"/>
          </p:cNvSpPr>
          <p:nvPr/>
        </p:nvSpPr>
        <p:spPr bwMode="auto">
          <a:xfrm>
            <a:off x="3124200" y="5562600"/>
            <a:ext cx="17018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Tree>
  </p:cSld>
  <p:clrMapOvr>
    <a:masterClrMapping/>
  </p:clrMapOvr>
  <p:transition spd="med">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lowchart: Merge 25"/>
          <p:cNvSpPr>
            <a:spLocks noChangeArrowheads="1"/>
          </p:cNvSpPr>
          <p:nvPr/>
        </p:nvSpPr>
        <p:spPr bwMode="auto">
          <a:xfrm flipV="1">
            <a:off x="1828800" y="2362200"/>
            <a:ext cx="3200400" cy="1192213"/>
          </a:xfrm>
          <a:prstGeom prst="flowChartMerge">
            <a:avLst/>
          </a:prstGeom>
          <a:gradFill rotWithShape="0">
            <a:gsLst>
              <a:gs pos="0">
                <a:srgbClr val="C0DCFF"/>
              </a:gs>
              <a:gs pos="39999">
                <a:srgbClr val="D5E8FF"/>
              </a:gs>
              <a:gs pos="70000">
                <a:srgbClr val="C4D6EB"/>
              </a:gs>
              <a:gs pos="100000">
                <a:srgbClr val="FFEBFA"/>
              </a:gs>
            </a:gsLst>
            <a:lin ang="5400000"/>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2400" b="1">
              <a:ea typeface="MS PGothic" panose="020B0600070205080204" pitchFamily="34" charset="-128"/>
            </a:endParaRPr>
          </a:p>
        </p:txBody>
      </p:sp>
      <p:sp>
        <p:nvSpPr>
          <p:cNvPr id="143363" name="Title 1"/>
          <p:cNvSpPr>
            <a:spLocks noGrp="1"/>
          </p:cNvSpPr>
          <p:nvPr>
            <p:ph type="title"/>
          </p:nvPr>
        </p:nvSpPr>
        <p:spPr>
          <a:xfrm>
            <a:off x="981075" y="595313"/>
            <a:ext cx="4291013" cy="403225"/>
          </a:xfrm>
          <a:ln>
            <a:miter lim="800000"/>
          </a:ln>
        </p:spPr>
        <p:txBody>
          <a:bodyPr rtlCol="0" anchor="t">
            <a:normAutofit fontScale="90000"/>
          </a:bodyPr>
          <a:lstStyle/>
          <a:p>
            <a:pPr fontAlgn="auto">
              <a:spcAft>
                <a:spcPts val="0"/>
              </a:spcAft>
              <a:defRPr/>
            </a:pPr>
            <a:r>
              <a:rPr lang="en-US" smtClean="0"/>
              <a:t>Desktop Models</a:t>
            </a:r>
            <a:endParaRPr lang="en-US" smtClean="0"/>
          </a:p>
        </p:txBody>
      </p:sp>
      <p:sp>
        <p:nvSpPr>
          <p:cNvPr id="143364" name="Footer Placeholder 3"/>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grpSp>
        <p:nvGrpSpPr>
          <p:cNvPr id="2" name="Group 4"/>
          <p:cNvGrpSpPr/>
          <p:nvPr/>
        </p:nvGrpSpPr>
        <p:grpSpPr>
          <a:xfrm>
            <a:off x="152400" y="1981200"/>
            <a:ext cx="1943100" cy="503685"/>
            <a:chOff x="0" y="1367772"/>
            <a:chExt cx="6629400" cy="503685"/>
          </a:xfrm>
          <a:solidFill>
            <a:srgbClr val="032A6D"/>
          </a:solidFill>
        </p:grpSpPr>
        <p:sp>
          <p:nvSpPr>
            <p:cNvPr id="6" name="Rounded Rectangle 5"/>
            <p:cNvSpPr/>
            <p:nvPr/>
          </p:nvSpPr>
          <p:spPr>
            <a:xfrm>
              <a:off x="0" y="1367772"/>
              <a:ext cx="6629400" cy="503685"/>
            </a:xfrm>
            <a:prstGeom prst="roundRect">
              <a:avLst/>
            </a:prstGeom>
            <a:solidFill>
              <a:srgbClr val="032A6D"/>
            </a:solidFill>
          </p:spPr>
          <p:style>
            <a:lnRef idx="0">
              <a:schemeClr val="lt1">
                <a:hueOff val="0"/>
                <a:satOff val="0"/>
                <a:lumOff val="0"/>
                <a:alphaOff val="0"/>
              </a:schemeClr>
            </a:lnRef>
            <a:fillRef idx="3">
              <a:schemeClr val="accent2">
                <a:alpha val="90000"/>
                <a:hueOff val="0"/>
                <a:satOff val="0"/>
                <a:lumOff val="0"/>
                <a:alphaOff val="-13332"/>
              </a:schemeClr>
            </a:fillRef>
            <a:effectRef idx="3">
              <a:schemeClr val="accent2">
                <a:alpha val="90000"/>
                <a:hueOff val="0"/>
                <a:satOff val="0"/>
                <a:lumOff val="0"/>
                <a:alphaOff val="-13332"/>
              </a:schemeClr>
            </a:effectRef>
            <a:fontRef idx="minor">
              <a:schemeClr val="lt1"/>
            </a:fontRef>
          </p:style>
        </p:sp>
        <p:sp>
          <p:nvSpPr>
            <p:cNvPr id="7" name="Rounded Rectangle 4"/>
            <p:cNvSpPr/>
            <p:nvPr/>
          </p:nvSpPr>
          <p:spPr>
            <a:xfrm>
              <a:off x="24589" y="1367772"/>
              <a:ext cx="6580223" cy="454509"/>
            </a:xfrm>
            <a:prstGeom prst="rect">
              <a:avLst/>
            </a:prstGeom>
            <a:solidFill>
              <a:srgbClr val="032A6D"/>
            </a:solidFill>
          </p:spPr>
          <p:style>
            <a:lnRef idx="0">
              <a:scrgbClr r="0" g="0" b="0"/>
            </a:lnRef>
            <a:fillRef idx="0">
              <a:scrgbClr r="0" g="0" b="0"/>
            </a:fillRef>
            <a:effectRef idx="0">
              <a:scrgbClr r="0" g="0" b="0"/>
            </a:effectRef>
            <a:fontRef idx="minor">
              <a:schemeClr val="lt1"/>
            </a:fontRef>
          </p:style>
          <p:txBody>
            <a:bodyPr lIns="80010" tIns="80010" rIns="80010" bIns="80010" spcCol="1270" anchor="ctr"/>
            <a:lstStyle/>
            <a:p>
              <a:pPr algn="ctr" defTabSz="933450" fontAlgn="auto">
                <a:lnSpc>
                  <a:spcPct val="90000"/>
                </a:lnSpc>
                <a:spcBef>
                  <a:spcPts val="0"/>
                </a:spcBef>
                <a:spcAft>
                  <a:spcPct val="35000"/>
                </a:spcAft>
                <a:defRPr/>
              </a:pPr>
              <a:r>
                <a:rPr lang="en-US" sz="2100" dirty="0"/>
                <a:t>Web Based</a:t>
              </a:r>
              <a:endParaRPr lang="en-US" sz="2100" dirty="0"/>
            </a:p>
          </p:txBody>
        </p:sp>
      </p:grpSp>
      <p:grpSp>
        <p:nvGrpSpPr>
          <p:cNvPr id="3" name="Group 10"/>
          <p:cNvGrpSpPr/>
          <p:nvPr/>
        </p:nvGrpSpPr>
        <p:grpSpPr>
          <a:xfrm>
            <a:off x="2179026" y="1981202"/>
            <a:ext cx="2392974" cy="533399"/>
            <a:chOff x="-218045" y="1489691"/>
            <a:chExt cx="6847444" cy="426719"/>
          </a:xfrm>
          <a:solidFill>
            <a:srgbClr val="032A6D"/>
          </a:solidFill>
        </p:grpSpPr>
        <p:sp>
          <p:nvSpPr>
            <p:cNvPr id="12" name="Rounded Rectangle 11"/>
            <p:cNvSpPr/>
            <p:nvPr/>
          </p:nvSpPr>
          <p:spPr>
            <a:xfrm>
              <a:off x="-218045" y="1489691"/>
              <a:ext cx="6847444" cy="426719"/>
            </a:xfrm>
            <a:prstGeom prst="roundRect">
              <a:avLst/>
            </a:prstGeom>
            <a:grpFill/>
          </p:spPr>
          <p:style>
            <a:lnRef idx="0">
              <a:schemeClr val="lt1">
                <a:hueOff val="0"/>
                <a:satOff val="0"/>
                <a:lumOff val="0"/>
                <a:alphaOff val="0"/>
              </a:schemeClr>
            </a:lnRef>
            <a:fillRef idx="3">
              <a:schemeClr val="accent2">
                <a:alpha val="90000"/>
                <a:hueOff val="0"/>
                <a:satOff val="0"/>
                <a:lumOff val="0"/>
                <a:alphaOff val="-13332"/>
              </a:schemeClr>
            </a:fillRef>
            <a:effectRef idx="3">
              <a:schemeClr val="accent2">
                <a:alpha val="90000"/>
                <a:hueOff val="0"/>
                <a:satOff val="0"/>
                <a:lumOff val="0"/>
                <a:alphaOff val="-13332"/>
              </a:schemeClr>
            </a:effectRef>
            <a:fontRef idx="minor">
              <a:schemeClr val="lt1"/>
            </a:fontRef>
          </p:style>
        </p:sp>
        <p:sp>
          <p:nvSpPr>
            <p:cNvPr id="13" name="Rounded Rectangle 4"/>
            <p:cNvSpPr/>
            <p:nvPr/>
          </p:nvSpPr>
          <p:spPr>
            <a:xfrm>
              <a:off x="0" y="1489691"/>
              <a:ext cx="6323296" cy="393549"/>
            </a:xfrm>
            <a:prstGeom prst="rect">
              <a:avLst/>
            </a:prstGeom>
            <a:grpFill/>
          </p:spPr>
          <p:style>
            <a:lnRef idx="0">
              <a:scrgbClr r="0" g="0" b="0"/>
            </a:lnRef>
            <a:fillRef idx="0">
              <a:scrgbClr r="0" g="0" b="0"/>
            </a:fillRef>
            <a:effectRef idx="0">
              <a:scrgbClr r="0" g="0" b="0"/>
            </a:effectRef>
            <a:fontRef idx="minor">
              <a:schemeClr val="lt1"/>
            </a:fontRef>
          </p:style>
          <p:txBody>
            <a:bodyPr lIns="80010" tIns="80010" rIns="80010" bIns="80010" spcCol="1270" anchor="ctr"/>
            <a:lstStyle/>
            <a:p>
              <a:pPr algn="ctr" defTabSz="933450" fontAlgn="auto">
                <a:lnSpc>
                  <a:spcPct val="90000"/>
                </a:lnSpc>
                <a:spcBef>
                  <a:spcPts val="0"/>
                </a:spcBef>
                <a:spcAft>
                  <a:spcPct val="35000"/>
                </a:spcAft>
                <a:defRPr/>
              </a:pPr>
              <a:r>
                <a:rPr lang="en-US" dirty="0"/>
                <a:t>Virtualized/Cloud</a:t>
              </a:r>
              <a:endParaRPr lang="en-US" dirty="0"/>
            </a:p>
          </p:txBody>
        </p:sp>
      </p:grpSp>
      <p:grpSp>
        <p:nvGrpSpPr>
          <p:cNvPr id="4" name="Group 16"/>
          <p:cNvGrpSpPr/>
          <p:nvPr/>
        </p:nvGrpSpPr>
        <p:grpSpPr>
          <a:xfrm>
            <a:off x="4686300" y="1981200"/>
            <a:ext cx="1943100" cy="533400"/>
            <a:chOff x="0" y="1367772"/>
            <a:chExt cx="6629400" cy="503685"/>
          </a:xfrm>
          <a:solidFill>
            <a:srgbClr val="032A6D"/>
          </a:solidFill>
        </p:grpSpPr>
        <p:sp>
          <p:nvSpPr>
            <p:cNvPr id="18" name="Rounded Rectangle 17"/>
            <p:cNvSpPr/>
            <p:nvPr/>
          </p:nvSpPr>
          <p:spPr>
            <a:xfrm>
              <a:off x="0" y="1367772"/>
              <a:ext cx="6629400" cy="503685"/>
            </a:xfrm>
            <a:prstGeom prst="roundRect">
              <a:avLst/>
            </a:prstGeom>
            <a:grpFill/>
          </p:spPr>
          <p:style>
            <a:lnRef idx="0">
              <a:schemeClr val="lt1">
                <a:hueOff val="0"/>
                <a:satOff val="0"/>
                <a:lumOff val="0"/>
                <a:alphaOff val="0"/>
              </a:schemeClr>
            </a:lnRef>
            <a:fillRef idx="3">
              <a:schemeClr val="accent2">
                <a:alpha val="90000"/>
                <a:hueOff val="0"/>
                <a:satOff val="0"/>
                <a:lumOff val="0"/>
                <a:alphaOff val="-13332"/>
              </a:schemeClr>
            </a:fillRef>
            <a:effectRef idx="3">
              <a:schemeClr val="accent2">
                <a:alpha val="90000"/>
                <a:hueOff val="0"/>
                <a:satOff val="0"/>
                <a:lumOff val="0"/>
                <a:alphaOff val="-13332"/>
              </a:schemeClr>
            </a:effectRef>
            <a:fontRef idx="minor">
              <a:schemeClr val="lt1"/>
            </a:fontRef>
          </p:style>
        </p:sp>
        <p:sp>
          <p:nvSpPr>
            <p:cNvPr id="19" name="Rounded Rectangle 4"/>
            <p:cNvSpPr/>
            <p:nvPr/>
          </p:nvSpPr>
          <p:spPr>
            <a:xfrm>
              <a:off x="24589" y="1367772"/>
              <a:ext cx="6580223" cy="454509"/>
            </a:xfrm>
            <a:prstGeom prst="rect">
              <a:avLst/>
            </a:prstGeom>
            <a:grpFill/>
          </p:spPr>
          <p:style>
            <a:lnRef idx="0">
              <a:scrgbClr r="0" g="0" b="0"/>
            </a:lnRef>
            <a:fillRef idx="0">
              <a:scrgbClr r="0" g="0" b="0"/>
            </a:fillRef>
            <a:effectRef idx="0">
              <a:scrgbClr r="0" g="0" b="0"/>
            </a:effectRef>
            <a:fontRef idx="minor">
              <a:schemeClr val="lt1"/>
            </a:fontRef>
          </p:style>
          <p:txBody>
            <a:bodyPr lIns="80010" tIns="80010" rIns="80010" bIns="80010" spcCol="1270" anchor="ctr"/>
            <a:lstStyle/>
            <a:p>
              <a:pPr algn="ctr" defTabSz="933450" fontAlgn="auto">
                <a:lnSpc>
                  <a:spcPct val="90000"/>
                </a:lnSpc>
                <a:spcBef>
                  <a:spcPts val="0"/>
                </a:spcBef>
                <a:spcAft>
                  <a:spcPct val="35000"/>
                </a:spcAft>
                <a:defRPr/>
              </a:pPr>
              <a:r>
                <a:rPr lang="en-US" sz="2100" dirty="0"/>
                <a:t>Device Centric</a:t>
              </a:r>
              <a:endParaRPr lang="en-US" sz="2100" dirty="0"/>
            </a:p>
          </p:txBody>
        </p:sp>
      </p:grpSp>
      <p:grpSp>
        <p:nvGrpSpPr>
          <p:cNvPr id="5" name="Group 22"/>
          <p:cNvGrpSpPr/>
          <p:nvPr/>
        </p:nvGrpSpPr>
        <p:grpSpPr>
          <a:xfrm>
            <a:off x="6781800" y="1981200"/>
            <a:ext cx="1943100" cy="503685"/>
            <a:chOff x="0" y="1367772"/>
            <a:chExt cx="6629400" cy="503685"/>
          </a:xfrm>
          <a:solidFill>
            <a:srgbClr val="032A6D"/>
          </a:solidFill>
        </p:grpSpPr>
        <p:sp>
          <p:nvSpPr>
            <p:cNvPr id="24" name="Rounded Rectangle 23"/>
            <p:cNvSpPr/>
            <p:nvPr/>
          </p:nvSpPr>
          <p:spPr>
            <a:xfrm>
              <a:off x="0" y="1367772"/>
              <a:ext cx="6629400" cy="503685"/>
            </a:xfrm>
            <a:prstGeom prst="roundRect">
              <a:avLst/>
            </a:prstGeom>
            <a:grpFill/>
          </p:spPr>
          <p:style>
            <a:lnRef idx="0">
              <a:schemeClr val="lt1">
                <a:hueOff val="0"/>
                <a:satOff val="0"/>
                <a:lumOff val="0"/>
                <a:alphaOff val="0"/>
              </a:schemeClr>
            </a:lnRef>
            <a:fillRef idx="3">
              <a:schemeClr val="accent2">
                <a:alpha val="90000"/>
                <a:hueOff val="0"/>
                <a:satOff val="0"/>
                <a:lumOff val="0"/>
                <a:alphaOff val="-13332"/>
              </a:schemeClr>
            </a:fillRef>
            <a:effectRef idx="3">
              <a:schemeClr val="accent2">
                <a:alpha val="90000"/>
                <a:hueOff val="0"/>
                <a:satOff val="0"/>
                <a:lumOff val="0"/>
                <a:alphaOff val="-13332"/>
              </a:schemeClr>
            </a:effectRef>
            <a:fontRef idx="minor">
              <a:schemeClr val="lt1"/>
            </a:fontRef>
          </p:style>
        </p:sp>
        <p:sp>
          <p:nvSpPr>
            <p:cNvPr id="25" name="Rounded Rectangle 4"/>
            <p:cNvSpPr/>
            <p:nvPr/>
          </p:nvSpPr>
          <p:spPr>
            <a:xfrm>
              <a:off x="24589" y="1416948"/>
              <a:ext cx="6580223" cy="454509"/>
            </a:xfrm>
            <a:prstGeom prst="rect">
              <a:avLst/>
            </a:prstGeom>
            <a:grpFill/>
          </p:spPr>
          <p:style>
            <a:lnRef idx="0">
              <a:scrgbClr r="0" g="0" b="0"/>
            </a:lnRef>
            <a:fillRef idx="0">
              <a:scrgbClr r="0" g="0" b="0"/>
            </a:fillRef>
            <a:effectRef idx="0">
              <a:scrgbClr r="0" g="0" b="0"/>
            </a:effectRef>
            <a:fontRef idx="minor">
              <a:schemeClr val="lt1"/>
            </a:fontRef>
          </p:style>
          <p:txBody>
            <a:bodyPr lIns="80010" tIns="80010" rIns="80010" bIns="80010" spcCol="1270" anchor="ctr"/>
            <a:lstStyle/>
            <a:p>
              <a:pPr algn="ctr" defTabSz="933450" fontAlgn="auto">
                <a:lnSpc>
                  <a:spcPct val="90000"/>
                </a:lnSpc>
                <a:spcBef>
                  <a:spcPts val="0"/>
                </a:spcBef>
                <a:spcAft>
                  <a:spcPct val="35000"/>
                </a:spcAft>
                <a:defRPr/>
              </a:pPr>
              <a:r>
                <a:rPr lang="en-US" sz="2100" dirty="0"/>
                <a:t>App Based</a:t>
              </a:r>
              <a:endParaRPr lang="en-US" sz="2100" dirty="0"/>
            </a:p>
          </p:txBody>
        </p:sp>
      </p:grpSp>
      <p:sp>
        <p:nvSpPr>
          <p:cNvPr id="142345" name="TextBox 27"/>
          <p:cNvSpPr txBox="1">
            <a:spLocks noChangeArrowheads="1"/>
          </p:cNvSpPr>
          <p:nvPr/>
        </p:nvSpPr>
        <p:spPr bwMode="auto">
          <a:xfrm>
            <a:off x="1447800" y="3541713"/>
            <a:ext cx="3810000" cy="2030412"/>
          </a:xfrm>
          <a:prstGeom prst="rect">
            <a:avLst/>
          </a:prstGeom>
          <a:noFill/>
          <a:ln w="9525">
            <a:solidFill>
              <a:schemeClr val="accent1"/>
            </a:solidFill>
            <a:miter lim="800000"/>
          </a:ln>
          <a:extLst>
            <a:ext uri="{909E8E84-426E-40DD-AFC4-6F175D3DCCD1}">
              <a14:hiddenFill xmlns:a14="http://schemas.microsoft.com/office/drawing/2010/main">
                <a:solidFill>
                  <a:srgbClr val="FFFFFF"/>
                </a:solidFill>
              </a14:hiddenFill>
            </a:ext>
          </a:extLst>
        </p:spPr>
        <p:txBody>
          <a:bodyPr lIns="182880" tIns="182880" bIns="182880">
            <a:spAutoFit/>
          </a:bodyPr>
          <a:lstStyle>
            <a:lvl1pPr marL="342900" indent="-342900">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buFont typeface="Malgun Gothic" panose="020B0503020000020004" pitchFamily="34" charset="-127"/>
              <a:buAutoNum type="arabicPeriod"/>
            </a:pPr>
            <a:r>
              <a:rPr lang="en-US" altLang="en-US"/>
              <a:t>Legacy applications</a:t>
            </a:r>
            <a:endParaRPr lang="en-US" altLang="en-US"/>
          </a:p>
          <a:p>
            <a:pPr>
              <a:buFont typeface="Malgun Gothic" panose="020B0503020000020004" pitchFamily="34" charset="-127"/>
              <a:buAutoNum type="arabicPeriod"/>
            </a:pPr>
            <a:r>
              <a:rPr lang="en-US" altLang="en-US"/>
              <a:t>Application collaboration</a:t>
            </a:r>
            <a:endParaRPr lang="en-US" altLang="en-US"/>
          </a:p>
          <a:p>
            <a:pPr>
              <a:buFont typeface="Malgun Gothic" panose="020B0503020000020004" pitchFamily="34" charset="-127"/>
              <a:buAutoNum type="arabicPeriod"/>
            </a:pPr>
            <a:r>
              <a:rPr lang="en-US" altLang="en-US"/>
              <a:t>Separation of environments</a:t>
            </a:r>
            <a:endParaRPr lang="en-US" altLang="en-US"/>
          </a:p>
          <a:p>
            <a:pPr>
              <a:buFont typeface="Malgun Gothic" panose="020B0503020000020004" pitchFamily="34" charset="-127"/>
              <a:buAutoNum type="arabicPeriod"/>
            </a:pPr>
            <a:r>
              <a:rPr lang="en-US" altLang="en-US"/>
              <a:t>Consumer choice</a:t>
            </a:r>
            <a:endParaRPr lang="en-US" altLang="en-US"/>
          </a:p>
          <a:p>
            <a:pPr>
              <a:buFont typeface="Malgun Gothic" panose="020B0503020000020004" pitchFamily="34" charset="-127"/>
              <a:buAutoNum type="arabicPeriod"/>
            </a:pPr>
            <a:r>
              <a:rPr lang="en-US" altLang="en-US"/>
              <a:t>Familiarity</a:t>
            </a:r>
            <a:endParaRPr lang="en-US" altLang="en-US"/>
          </a:p>
          <a:p>
            <a:pPr>
              <a:buFont typeface="Malgun Gothic" panose="020B0503020000020004" pitchFamily="34" charset="-127"/>
              <a:buAutoNum type="arabicPeriod"/>
            </a:pPr>
            <a:r>
              <a:rPr lang="en-US" altLang="en-US"/>
              <a:t>Data synchronization</a:t>
            </a:r>
            <a:endParaRPr lang="en-US" altLang="en-US"/>
          </a:p>
        </p:txBody>
      </p:sp>
    </p:spTree>
  </p:cSld>
  <p:clrMapOvr>
    <a:masterClrMapping/>
  </p:clrMapOvr>
  <p:transition advClick="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1143000"/>
          </a:xfrm>
        </p:spPr>
        <p:txBody>
          <a:bodyPr/>
          <a:lstStyle/>
          <a:p>
            <a:r>
              <a:rPr lang="en-US" dirty="0" smtClean="0"/>
              <a:t>1980’S</a:t>
            </a:r>
            <a:endParaRPr lang="en-US" dirty="0"/>
          </a:p>
        </p:txBody>
      </p:sp>
      <p:pic>
        <p:nvPicPr>
          <p:cNvPr id="819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838200" y="1219200"/>
            <a:ext cx="7963846"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a:xfrm>
            <a:off x="762000" y="274638"/>
            <a:ext cx="8077200" cy="1143000"/>
          </a:xfrm>
        </p:spPr>
        <p:txBody>
          <a:bodyPr anchor="t"/>
          <a:lstStyle/>
          <a:p>
            <a:r>
              <a:rPr lang="en-US" altLang="en-US" sz="1200" smtClean="0"/>
              <a:t>The Promise of Virtual Desktops (VDI)</a:t>
            </a:r>
            <a:endParaRPr lang="en-US" altLang="en-US" sz="1200" smtClean="0"/>
          </a:p>
        </p:txBody>
      </p:sp>
      <p:sp>
        <p:nvSpPr>
          <p:cNvPr id="143363" name="Content Placeholder 2"/>
          <p:cNvSpPr>
            <a:spLocks noGrp="1"/>
          </p:cNvSpPr>
          <p:nvPr>
            <p:ph idx="1"/>
          </p:nvPr>
        </p:nvSpPr>
        <p:spPr>
          <a:xfrm>
            <a:off x="3657600" y="1676400"/>
            <a:ext cx="4876800" cy="4648200"/>
          </a:xfrm>
        </p:spPr>
        <p:txBody>
          <a:bodyPr/>
          <a:lstStyle/>
          <a:p>
            <a:pPr>
              <a:buClr>
                <a:srgbClr val="318DD6"/>
              </a:buClr>
              <a:buFont typeface="Wingdings 3" panose="05040102010807070707" pitchFamily="18" charset="2"/>
              <a:buChar char=""/>
            </a:pPr>
            <a:r>
              <a:rPr lang="en-US" altLang="en-US" sz="1200" smtClean="0"/>
              <a:t>Cost reduction</a:t>
            </a:r>
            <a:endParaRPr lang="en-US" altLang="en-US" sz="1200" smtClean="0"/>
          </a:p>
          <a:p>
            <a:pPr>
              <a:buClr>
                <a:srgbClr val="318DD6"/>
              </a:buClr>
              <a:buFont typeface="Wingdings 3" panose="05040102010807070707" pitchFamily="18" charset="2"/>
              <a:buChar char=""/>
            </a:pPr>
            <a:r>
              <a:rPr lang="en-US" altLang="en-US" sz="1200" smtClean="0"/>
              <a:t>IT consolidation</a:t>
            </a:r>
            <a:endParaRPr lang="en-US" altLang="en-US" sz="1200" smtClean="0"/>
          </a:p>
          <a:p>
            <a:pPr>
              <a:buClr>
                <a:srgbClr val="318DD6"/>
              </a:buClr>
              <a:buFont typeface="Wingdings 3" panose="05040102010807070707" pitchFamily="18" charset="2"/>
              <a:buChar char=""/>
            </a:pPr>
            <a:r>
              <a:rPr lang="en-US" altLang="en-US" sz="1200" smtClean="0"/>
              <a:t>Easier to manage</a:t>
            </a:r>
            <a:endParaRPr lang="en-US" altLang="en-US" sz="1200" smtClean="0"/>
          </a:p>
          <a:p>
            <a:pPr>
              <a:buClr>
                <a:srgbClr val="318DD6"/>
              </a:buClr>
              <a:buFont typeface="Wingdings 3" panose="05040102010807070707" pitchFamily="18" charset="2"/>
              <a:buChar char=""/>
            </a:pPr>
            <a:r>
              <a:rPr lang="en-US" altLang="en-US" sz="1200" smtClean="0"/>
              <a:t>Happy users</a:t>
            </a:r>
            <a:endParaRPr lang="en-US" altLang="en-US" sz="1200" smtClean="0"/>
          </a:p>
          <a:p>
            <a:pPr>
              <a:buClr>
                <a:srgbClr val="318DD6"/>
              </a:buClr>
              <a:buFont typeface="Wingdings 3" panose="05040102010807070707" pitchFamily="18" charset="2"/>
              <a:buChar char=""/>
            </a:pPr>
            <a:endParaRPr lang="en-US" altLang="en-US" sz="1200" smtClean="0"/>
          </a:p>
        </p:txBody>
      </p:sp>
      <p:sp>
        <p:nvSpPr>
          <p:cNvPr id="144388" name="Footer Placeholder 3"/>
          <p:cNvSpPr>
            <a:spLocks noGrp="1"/>
          </p:cNvSpPr>
          <p:nvPr>
            <p:ph type="ftr" sz="quarter" idx="11"/>
          </p:nvPr>
        </p:nvSpPr>
        <p:spPr bwMode="auto">
          <a:xfrm>
            <a:off x="762000" y="6356350"/>
            <a:ext cx="2133600" cy="366713"/>
          </a:xfrm>
          <a:ln>
            <a:miter lim="800000"/>
          </a:ln>
        </p:spPr>
        <p:txBody>
          <a:bodyPr wrap="square" numCol="1" anchor="t" anchorCtr="0" compatLnSpc="1"/>
          <a:lstStyle/>
          <a:p>
            <a:pPr>
              <a:defRPr/>
            </a:pPr>
            <a:endParaRPr lang="en-US">
              <a:latin typeface="Arial" panose="020B0604020202020204" pitchFamily="34" charset="0"/>
            </a:endParaRPr>
          </a:p>
        </p:txBody>
      </p:sp>
      <p:sp>
        <p:nvSpPr>
          <p:cNvPr id="6" name="Oval 5"/>
          <p:cNvSpPr/>
          <p:nvPr/>
        </p:nvSpPr>
        <p:spPr bwMode="auto">
          <a:xfrm>
            <a:off x="1447800" y="3886200"/>
            <a:ext cx="1752600" cy="1143000"/>
          </a:xfrm>
          <a:prstGeom prst="ellipse">
            <a:avLst/>
          </a:prstGeom>
          <a:gradFill flip="none" rotWithShape="1">
            <a:gsLst>
              <a:gs pos="0">
                <a:schemeClr val="tx1">
                  <a:lumMod val="85000"/>
                  <a:lumOff val="15000"/>
                  <a:alpha val="30000"/>
                </a:schemeClr>
              </a:gs>
              <a:gs pos="100000">
                <a:srgbClr val="FFFFFF"/>
              </a:gs>
            </a:gsLst>
            <a:path path="circle">
              <a:fillToRect l="50000" t="50000" r="50000" b="50000"/>
            </a:path>
            <a:tileRect/>
          </a:gradFill>
          <a:ln w="9525" cap="flat" cmpd="sng" algn="ctr">
            <a:solidFill>
              <a:schemeClr val="tx1"/>
            </a:solidFill>
            <a:prstDash val="solid"/>
            <a:round/>
            <a:headEnd type="none" w="med" len="med"/>
            <a:tailEnd type="none" w="med" len="med"/>
          </a:ln>
          <a:effectLst>
            <a:softEdge rad="292100"/>
          </a:effectLst>
        </p:spPr>
        <p:txBody>
          <a:bodyPr/>
          <a:lstStyle/>
          <a:p>
            <a:pPr eaLnBrk="0" fontAlgn="auto" hangingPunct="0">
              <a:spcBef>
                <a:spcPts val="0"/>
              </a:spcBef>
              <a:spcAft>
                <a:spcPts val="0"/>
              </a:spcAft>
              <a:defRPr/>
            </a:pPr>
            <a:endParaRPr lang="en-US" sz="1200" b="1" dirty="0">
              <a:latin typeface="Arial" panose="020B0604020202020204" pitchFamily="34" charset="0"/>
              <a:ea typeface="MS PGothic" panose="020B0600070205080204" pitchFamily="34" charset="-128"/>
              <a:cs typeface="Arial" panose="020B0604020202020204" pitchFamily="34" charset="0"/>
            </a:endParaRPr>
          </a:p>
        </p:txBody>
      </p:sp>
      <p:pic>
        <p:nvPicPr>
          <p:cNvPr id="7" name="Picture 6"/>
          <p:cNvPicPr>
            <a:picLocks noChangeAspect="1"/>
          </p:cNvPicPr>
          <p:nvPr/>
        </p:nvPicPr>
        <p:blipFill>
          <a:blip r:embed="rId1" cstate="print"/>
          <a:stretch>
            <a:fillRect/>
          </a:stretch>
        </p:blipFill>
        <p:spPr>
          <a:xfrm>
            <a:off x="1381806" y="3048000"/>
            <a:ext cx="1732191" cy="1727200"/>
          </a:xfrm>
          <a:prstGeom prst="rect">
            <a:avLst/>
          </a:prstGeom>
          <a:effectLst>
            <a:softEdge rad="165100"/>
          </a:effectLst>
        </p:spPr>
      </p:pic>
      <p:sp>
        <p:nvSpPr>
          <p:cNvPr id="143369" name="TextBox 7"/>
          <p:cNvSpPr txBox="1">
            <a:spLocks noChangeArrowheads="1"/>
          </p:cNvSpPr>
          <p:nvPr/>
        </p:nvSpPr>
        <p:spPr bwMode="auto">
          <a:xfrm>
            <a:off x="76200" y="3200400"/>
            <a:ext cx="1539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r"/>
            <a:r>
              <a:rPr lang="en-US" altLang="en-US" sz="1200">
                <a:solidFill>
                  <a:srgbClr val="FF0000"/>
                </a:solidFill>
              </a:rPr>
              <a:t>OS</a:t>
            </a:r>
            <a:endParaRPr lang="en-US" altLang="en-US" sz="1200">
              <a:solidFill>
                <a:srgbClr val="FF0000"/>
              </a:solidFill>
            </a:endParaRPr>
          </a:p>
          <a:p>
            <a:pPr algn="r"/>
            <a:r>
              <a:rPr lang="en-US" altLang="en-US" sz="1200">
                <a:solidFill>
                  <a:srgbClr val="FF0000"/>
                </a:solidFill>
              </a:rPr>
              <a:t>Data</a:t>
            </a:r>
            <a:endParaRPr lang="en-US" altLang="en-US" sz="1200">
              <a:solidFill>
                <a:srgbClr val="FF0000"/>
              </a:solidFill>
            </a:endParaRPr>
          </a:p>
          <a:p>
            <a:pPr algn="r"/>
            <a:r>
              <a:rPr lang="en-US" altLang="en-US" sz="1200">
                <a:solidFill>
                  <a:srgbClr val="FF0000"/>
                </a:solidFill>
              </a:rPr>
              <a:t>Apps</a:t>
            </a:r>
            <a:endParaRPr lang="en-US" altLang="en-US" sz="1200">
              <a:solidFill>
                <a:srgbClr val="FF0000"/>
              </a:solidFill>
            </a:endParaRPr>
          </a:p>
          <a:p>
            <a:pPr algn="r"/>
            <a:r>
              <a:rPr lang="en-US" altLang="en-US" sz="1200">
                <a:solidFill>
                  <a:srgbClr val="FF0000"/>
                </a:solidFill>
              </a:rPr>
              <a:t>Settings</a:t>
            </a:r>
            <a:endParaRPr lang="en-US" altLang="en-US" sz="1200">
              <a:solidFill>
                <a:srgbClr val="FF0000"/>
              </a:solidFill>
            </a:endParaRPr>
          </a:p>
          <a:p>
            <a:pPr algn="r"/>
            <a:r>
              <a:rPr lang="en-US" altLang="en-US" sz="1200">
                <a:solidFill>
                  <a:srgbClr val="FF0000"/>
                </a:solidFill>
              </a:rPr>
              <a:t>Preferences</a:t>
            </a:r>
            <a:endParaRPr lang="en-US" altLang="en-US" sz="1200">
              <a:solidFill>
                <a:srgbClr val="FF0000"/>
              </a:solidFill>
            </a:endParaRPr>
          </a:p>
        </p:txBody>
      </p:sp>
      <p:grpSp>
        <p:nvGrpSpPr>
          <p:cNvPr id="143370" name="Group 62"/>
          <p:cNvGrpSpPr/>
          <p:nvPr/>
        </p:nvGrpSpPr>
        <p:grpSpPr bwMode="auto">
          <a:xfrm>
            <a:off x="884238" y="4965700"/>
            <a:ext cx="2730500" cy="990600"/>
            <a:chOff x="884992" y="4965699"/>
            <a:chExt cx="2730272" cy="990600"/>
          </a:xfrm>
        </p:grpSpPr>
        <p:pic>
          <p:nvPicPr>
            <p:cNvPr id="10" name="Picture 9" descr="laptop-1.png"/>
            <p:cNvPicPr>
              <a:picLocks noChangeAspect="1"/>
            </p:cNvPicPr>
            <p:nvPr/>
          </p:nvPicPr>
          <p:blipFill>
            <a:blip r:embed="rId2"/>
            <a:stretch>
              <a:fillRect/>
            </a:stretch>
          </p:blipFill>
          <p:spPr>
            <a:xfrm>
              <a:off x="2624747" y="4965699"/>
              <a:ext cx="990517" cy="990600"/>
            </a:xfrm>
            <a:prstGeom prst="rect">
              <a:avLst/>
            </a:prstGeom>
            <a:effectLst>
              <a:outerShdw blurRad="127000" dist="63500" dir="2700000" algn="tl" rotWithShape="0">
                <a:srgbClr val="000000">
                  <a:alpha val="25000"/>
                </a:srgbClr>
              </a:outerShdw>
            </a:effectLst>
          </p:spPr>
        </p:pic>
        <p:pic>
          <p:nvPicPr>
            <p:cNvPr id="11" name="Picture 10" descr="iPad_6_512x512x32 copy.png"/>
            <p:cNvPicPr>
              <a:picLocks noChangeAspect="1"/>
            </p:cNvPicPr>
            <p:nvPr/>
          </p:nvPicPr>
          <p:blipFill>
            <a:blip r:embed="rId3"/>
            <a:stretch>
              <a:fillRect/>
            </a:stretch>
          </p:blipFill>
          <p:spPr>
            <a:xfrm>
              <a:off x="1943766" y="5219699"/>
              <a:ext cx="609549" cy="609600"/>
            </a:xfrm>
            <a:prstGeom prst="rect">
              <a:avLst/>
            </a:prstGeom>
            <a:effectLst>
              <a:outerShdw blurRad="127000" dist="63500" dir="2700000" algn="tl" rotWithShape="0">
                <a:srgbClr val="000000">
                  <a:alpha val="25000"/>
                </a:srgbClr>
              </a:outerShdw>
            </a:effectLst>
          </p:spPr>
        </p:pic>
        <p:pic>
          <p:nvPicPr>
            <p:cNvPr id="12" name="Picture 11" descr="thinclient2.png"/>
            <p:cNvPicPr>
              <a:picLocks noChangeAspect="1"/>
            </p:cNvPicPr>
            <p:nvPr/>
          </p:nvPicPr>
          <p:blipFill rotWithShape="1">
            <a:blip r:embed="rId4"/>
            <a:srcRect/>
            <a:stretch>
              <a:fillRect/>
            </a:stretch>
          </p:blipFill>
          <p:spPr>
            <a:xfrm>
              <a:off x="884992" y="5181599"/>
              <a:ext cx="792096" cy="762000"/>
            </a:xfrm>
            <a:prstGeom prst="rect">
              <a:avLst/>
            </a:prstGeom>
            <a:effectLst>
              <a:outerShdw blurRad="127000" dist="63500" dir="2700000">
                <a:srgbClr val="000000">
                  <a:alpha val="25000"/>
                </a:srgbClr>
              </a:outerShdw>
            </a:effectLst>
          </p:spPr>
        </p:pic>
        <p:pic>
          <p:nvPicPr>
            <p:cNvPr id="13" name="Picture 12"/>
            <p:cNvPicPr>
              <a:picLocks noChangeAspect="1"/>
            </p:cNvPicPr>
            <p:nvPr/>
          </p:nvPicPr>
          <p:blipFill>
            <a:blip r:embed="rId5" cstate="print"/>
            <a:stretch>
              <a:fillRect/>
            </a:stretch>
          </p:blipFill>
          <p:spPr>
            <a:xfrm>
              <a:off x="2781300" y="5213350"/>
              <a:ext cx="679946" cy="414483"/>
            </a:xfrm>
            <a:prstGeom prst="rect">
              <a:avLst/>
            </a:prstGeom>
            <a:ln>
              <a:solidFill>
                <a:schemeClr val="tx1">
                  <a:lumMod val="65000"/>
                  <a:lumOff val="35000"/>
                </a:schemeClr>
              </a:solidFill>
            </a:ln>
            <a:effectLst>
              <a:innerShdw blurRad="9525" dist="12700" dir="13500000">
                <a:prstClr val="black">
                  <a:alpha val="50000"/>
                </a:prstClr>
              </a:innerShdw>
            </a:effectLst>
          </p:spPr>
        </p:pic>
        <p:pic>
          <p:nvPicPr>
            <p:cNvPr id="14" name="Picture 13"/>
            <p:cNvPicPr/>
            <p:nvPr/>
          </p:nvPicPr>
          <p:blipFill rotWithShape="1">
            <a:blip r:embed="rId6"/>
            <a:srcRect/>
            <a:stretch>
              <a:fillRect/>
            </a:stretch>
          </p:blipFill>
          <p:spPr>
            <a:xfrm>
              <a:off x="2073930" y="5300662"/>
              <a:ext cx="346046" cy="431800"/>
            </a:xfrm>
            <a:prstGeom prst="rect">
              <a:avLst/>
            </a:prstGeom>
            <a:ln w="6350" cmpd="sng">
              <a:solidFill>
                <a:schemeClr val="tx1">
                  <a:lumMod val="65000"/>
                  <a:lumOff val="35000"/>
                </a:schemeClr>
              </a:solidFill>
            </a:ln>
            <a:effectLst/>
          </p:spPr>
        </p:pic>
        <p:pic>
          <p:nvPicPr>
            <p:cNvPr id="15" name="Picture 14"/>
            <p:cNvPicPr/>
            <p:nvPr/>
          </p:nvPicPr>
          <p:blipFill>
            <a:blip r:embed="rId7" cstate="print"/>
            <a:stretch>
              <a:fillRect/>
            </a:stretch>
          </p:blipFill>
          <p:spPr>
            <a:xfrm>
              <a:off x="917576" y="5224656"/>
              <a:ext cx="727514" cy="443481"/>
            </a:xfrm>
            <a:prstGeom prst="rect">
              <a:avLst/>
            </a:prstGeom>
            <a:ln>
              <a:solidFill>
                <a:schemeClr val="tx1">
                  <a:lumMod val="65000"/>
                  <a:lumOff val="35000"/>
                </a:schemeClr>
              </a:solidFill>
            </a:ln>
            <a:effectLst>
              <a:innerShdw blurRad="9525" dist="12700" dir="13500000">
                <a:prstClr val="black">
                  <a:alpha val="50000"/>
                </a:prstClr>
              </a:innerShdw>
            </a:effectLst>
          </p:spPr>
        </p:pic>
        <p:sp>
          <p:nvSpPr>
            <p:cNvPr id="16" name="Oval 15"/>
            <p:cNvSpPr/>
            <p:nvPr/>
          </p:nvSpPr>
          <p:spPr bwMode="auto">
            <a:xfrm>
              <a:off x="1219926" y="5333999"/>
              <a:ext cx="152387" cy="152400"/>
            </a:xfrm>
            <a:prstGeom prst="ellipse">
              <a:avLst/>
            </a:prstGeom>
            <a:solidFill>
              <a:srgbClr val="FF0000"/>
            </a:solidFill>
            <a:ln w="952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eaLnBrk="0" fontAlgn="auto" hangingPunct="0">
                <a:spcBef>
                  <a:spcPts val="0"/>
                </a:spcBef>
                <a:spcAft>
                  <a:spcPts val="0"/>
                </a:spcAft>
                <a:defRPr/>
              </a:pPr>
              <a:endParaRPr lang="en-US" sz="1200" b="1" dirty="0">
                <a:latin typeface="Arial" panose="020B0604020202020204" pitchFamily="34" charset="0"/>
                <a:ea typeface="MS PGothic" panose="020B0600070205080204" pitchFamily="34" charset="-128"/>
                <a:cs typeface="Arial" panose="020B0604020202020204" pitchFamily="34" charset="0"/>
              </a:endParaRPr>
            </a:p>
          </p:txBody>
        </p:sp>
        <p:sp>
          <p:nvSpPr>
            <p:cNvPr id="17" name="Oval 16"/>
            <p:cNvSpPr/>
            <p:nvPr/>
          </p:nvSpPr>
          <p:spPr bwMode="auto">
            <a:xfrm>
              <a:off x="2172346" y="5430837"/>
              <a:ext cx="152387" cy="152400"/>
            </a:xfrm>
            <a:prstGeom prst="ellipse">
              <a:avLst/>
            </a:prstGeom>
            <a:solidFill>
              <a:srgbClr val="FF0000"/>
            </a:solidFill>
            <a:ln w="952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eaLnBrk="0" fontAlgn="auto" hangingPunct="0">
                <a:spcBef>
                  <a:spcPts val="0"/>
                </a:spcBef>
                <a:spcAft>
                  <a:spcPts val="0"/>
                </a:spcAft>
                <a:defRPr/>
              </a:pPr>
              <a:endParaRPr lang="en-US" sz="1200" b="1" dirty="0">
                <a:latin typeface="Arial" panose="020B0604020202020204" pitchFamily="34" charset="0"/>
                <a:ea typeface="MS PGothic" panose="020B0600070205080204" pitchFamily="34" charset="-128"/>
                <a:cs typeface="Arial" panose="020B0604020202020204" pitchFamily="34" charset="0"/>
              </a:endParaRPr>
            </a:p>
          </p:txBody>
        </p:sp>
        <p:sp>
          <p:nvSpPr>
            <p:cNvPr id="18" name="Oval 17"/>
            <p:cNvSpPr/>
            <p:nvPr/>
          </p:nvSpPr>
          <p:spPr bwMode="auto">
            <a:xfrm>
              <a:off x="3010477" y="5333999"/>
              <a:ext cx="152387" cy="152400"/>
            </a:xfrm>
            <a:prstGeom prst="ellipse">
              <a:avLst/>
            </a:prstGeom>
            <a:solidFill>
              <a:srgbClr val="FF0000"/>
            </a:solidFill>
            <a:ln w="952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eaLnBrk="0" fontAlgn="auto" hangingPunct="0">
                <a:spcBef>
                  <a:spcPts val="0"/>
                </a:spcBef>
                <a:spcAft>
                  <a:spcPts val="0"/>
                </a:spcAft>
                <a:defRPr/>
              </a:pPr>
              <a:endParaRPr lang="en-US" sz="1200" b="1" dirty="0">
                <a:latin typeface="Arial" panose="020B0604020202020204" pitchFamily="34" charset="0"/>
                <a:ea typeface="MS PGothic" panose="020B0600070205080204" pitchFamily="34" charset="-128"/>
                <a:cs typeface="Arial" panose="020B0604020202020204" pitchFamily="34" charset="0"/>
              </a:endParaRPr>
            </a:p>
          </p:txBody>
        </p:sp>
      </p:grpSp>
      <p:cxnSp>
        <p:nvCxnSpPr>
          <p:cNvPr id="143371" name="Straight Connector 18"/>
          <p:cNvCxnSpPr>
            <a:cxnSpLocks noChangeShapeType="1"/>
            <a:endCxn id="16" idx="7"/>
          </p:cNvCxnSpPr>
          <p:nvPr/>
        </p:nvCxnSpPr>
        <p:spPr bwMode="auto">
          <a:xfrm flipH="1">
            <a:off x="1349375" y="3776663"/>
            <a:ext cx="817563" cy="1581150"/>
          </a:xfrm>
          <a:prstGeom prst="line">
            <a:avLst/>
          </a:prstGeom>
          <a:noFill/>
          <a:ln w="9525" algn="ctr">
            <a:solidFill>
              <a:srgbClr val="FF0000"/>
            </a:solidFill>
            <a:prstDash val="dash"/>
            <a:round/>
          </a:ln>
          <a:extLst>
            <a:ext uri="{909E8E84-426E-40DD-AFC4-6F175D3DCCD1}">
              <a14:hiddenFill xmlns:a14="http://schemas.microsoft.com/office/drawing/2010/main">
                <a:noFill/>
              </a14:hiddenFill>
            </a:ext>
          </a:extLst>
        </p:spPr>
      </p:cxnSp>
      <p:cxnSp>
        <p:nvCxnSpPr>
          <p:cNvPr id="143372" name="Straight Connector 19"/>
          <p:cNvCxnSpPr>
            <a:cxnSpLocks noChangeShapeType="1"/>
            <a:endCxn id="17" idx="0"/>
          </p:cNvCxnSpPr>
          <p:nvPr/>
        </p:nvCxnSpPr>
        <p:spPr bwMode="auto">
          <a:xfrm>
            <a:off x="2247900" y="3810000"/>
            <a:ext cx="0" cy="1620838"/>
          </a:xfrm>
          <a:prstGeom prst="line">
            <a:avLst/>
          </a:prstGeom>
          <a:noFill/>
          <a:ln w="9525" algn="ctr">
            <a:solidFill>
              <a:srgbClr val="FF0000"/>
            </a:solidFill>
            <a:prstDash val="dash"/>
            <a:round/>
          </a:ln>
          <a:extLst>
            <a:ext uri="{909E8E84-426E-40DD-AFC4-6F175D3DCCD1}">
              <a14:hiddenFill xmlns:a14="http://schemas.microsoft.com/office/drawing/2010/main">
                <a:noFill/>
              </a14:hiddenFill>
            </a:ext>
          </a:extLst>
        </p:spPr>
      </p:cxnSp>
      <p:cxnSp>
        <p:nvCxnSpPr>
          <p:cNvPr id="143373" name="Straight Connector 20"/>
          <p:cNvCxnSpPr>
            <a:cxnSpLocks noChangeShapeType="1"/>
          </p:cNvCxnSpPr>
          <p:nvPr/>
        </p:nvCxnSpPr>
        <p:spPr bwMode="auto">
          <a:xfrm>
            <a:off x="2328863" y="3776663"/>
            <a:ext cx="719137" cy="1597025"/>
          </a:xfrm>
          <a:prstGeom prst="line">
            <a:avLst/>
          </a:prstGeom>
          <a:noFill/>
          <a:ln w="9525" algn="ctr">
            <a:solidFill>
              <a:srgbClr val="FF0000"/>
            </a:solidFill>
            <a:prstDash val="dash"/>
            <a:round/>
          </a:ln>
          <a:extLst>
            <a:ext uri="{909E8E84-426E-40DD-AFC4-6F175D3DCCD1}">
              <a14:hiddenFill xmlns:a14="http://schemas.microsoft.com/office/drawing/2010/main">
                <a:noFill/>
              </a14:hiddenFill>
            </a:ext>
          </a:extLst>
        </p:spPr>
      </p:cxnSp>
      <p:pic>
        <p:nvPicPr>
          <p:cNvPr id="22" name="Picture 21"/>
          <p:cNvPicPr/>
          <p:nvPr/>
        </p:nvPicPr>
        <p:blipFill>
          <a:blip r:embed="rId8" cstate="print"/>
          <a:stretch>
            <a:fillRect/>
          </a:stretch>
        </p:blipFill>
        <p:spPr>
          <a:xfrm>
            <a:off x="1828802" y="3429000"/>
            <a:ext cx="778229" cy="507491"/>
          </a:xfrm>
          <a:prstGeom prst="roundRect">
            <a:avLst>
              <a:gd name="adj" fmla="val 4167"/>
            </a:avLst>
          </a:prstGeom>
          <a:solidFill>
            <a:srgbClr val="FFFFFF"/>
          </a:solidFill>
          <a:ln w="28575" cap="sq" cmpd="sng">
            <a:solidFill>
              <a:srgbClr val="FF0000"/>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43375" name="Straight Connector 22"/>
          <p:cNvCxnSpPr>
            <a:cxnSpLocks noChangeShapeType="1"/>
          </p:cNvCxnSpPr>
          <p:nvPr/>
        </p:nvCxnSpPr>
        <p:spPr bwMode="auto">
          <a:xfrm flipH="1">
            <a:off x="2217738" y="1600200"/>
            <a:ext cx="0" cy="1828800"/>
          </a:xfrm>
          <a:prstGeom prst="line">
            <a:avLst/>
          </a:prstGeom>
          <a:noFill/>
          <a:ln w="38100" algn="ctr">
            <a:solidFill>
              <a:srgbClr val="FF0000"/>
            </a:solidFill>
            <a:round/>
          </a:ln>
          <a:extLst>
            <a:ext uri="{909E8E84-426E-40DD-AFC4-6F175D3DCCD1}">
              <a14:hiddenFill xmlns:a14="http://schemas.microsoft.com/office/drawing/2010/main">
                <a:noFill/>
              </a14:hiddenFill>
            </a:ext>
          </a:extLst>
        </p:spPr>
      </p:cxnSp>
      <p:sp>
        <p:nvSpPr>
          <p:cNvPr id="143376" name="Rectangle 23"/>
          <p:cNvSpPr>
            <a:spLocks noChangeArrowheads="1"/>
          </p:cNvSpPr>
          <p:nvPr/>
        </p:nvSpPr>
        <p:spPr bwMode="auto">
          <a:xfrm>
            <a:off x="820738" y="4648200"/>
            <a:ext cx="1209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Virtual Desktops</a:t>
            </a:r>
            <a:endParaRPr lang="en-US" altLang="en-US" sz="1200"/>
          </a:p>
        </p:txBody>
      </p:sp>
      <p:sp>
        <p:nvSpPr>
          <p:cNvPr id="25" name="TextBox 24"/>
          <p:cNvSpPr txBox="1"/>
          <p:nvPr/>
        </p:nvSpPr>
        <p:spPr>
          <a:xfrm>
            <a:off x="25400" y="1554163"/>
            <a:ext cx="2185988" cy="811212"/>
          </a:xfrm>
          <a:prstGeom prst="rect">
            <a:avLst/>
          </a:prstGeom>
          <a:noFill/>
        </p:spPr>
        <p:txBody>
          <a:bodyPr>
            <a:spAutoFit/>
          </a:bodyPr>
          <a:lstStyle/>
          <a:p>
            <a:pPr algn="r" fontAlgn="auto">
              <a:lnSpc>
                <a:spcPct val="130000"/>
              </a:lnSpc>
              <a:spcBef>
                <a:spcPts val="0"/>
              </a:spcBef>
              <a:spcAft>
                <a:spcPts val="0"/>
              </a:spcAft>
              <a:defRPr/>
            </a:pPr>
            <a:r>
              <a:rPr lang="en-US" sz="1200" dirty="0">
                <a:solidFill>
                  <a:schemeClr val="tx2">
                    <a:lumMod val="75000"/>
                    <a:lumOff val="25000"/>
                  </a:schemeClr>
                </a:solidFill>
                <a:latin typeface="Arial" panose="020B0604020202020204" pitchFamily="34" charset="0"/>
                <a:cs typeface="Arial" panose="020B0604020202020204" pitchFamily="34" charset="0"/>
              </a:rPr>
              <a:t>Virtual desktops</a:t>
            </a:r>
            <a:endParaRPr lang="en-US" sz="1200" dirty="0">
              <a:solidFill>
                <a:schemeClr val="tx2">
                  <a:lumMod val="75000"/>
                  <a:lumOff val="25000"/>
                </a:schemeClr>
              </a:solidFill>
              <a:latin typeface="Arial" panose="020B0604020202020204" pitchFamily="34" charset="0"/>
              <a:cs typeface="Arial" panose="020B0604020202020204" pitchFamily="34" charset="0"/>
            </a:endParaRPr>
          </a:p>
          <a:p>
            <a:pPr algn="r" fontAlgn="auto">
              <a:lnSpc>
                <a:spcPct val="130000"/>
              </a:lnSpc>
              <a:spcBef>
                <a:spcPts val="0"/>
              </a:spcBef>
              <a:spcAft>
                <a:spcPts val="0"/>
              </a:spcAft>
              <a:defRPr/>
            </a:pPr>
            <a:r>
              <a:rPr lang="en-US" sz="1200" dirty="0">
                <a:solidFill>
                  <a:schemeClr val="tx2">
                    <a:lumMod val="75000"/>
                    <a:lumOff val="25000"/>
                  </a:schemeClr>
                </a:solidFill>
                <a:latin typeface="Arial" panose="020B0604020202020204" pitchFamily="34" charset="0"/>
                <a:cs typeface="Arial" panose="020B0604020202020204" pitchFamily="34" charset="0"/>
              </a:rPr>
              <a:t>Centrally managed</a:t>
            </a:r>
            <a:endParaRPr lang="en-US" sz="1200" dirty="0">
              <a:solidFill>
                <a:schemeClr val="tx2">
                  <a:lumMod val="75000"/>
                  <a:lumOff val="25000"/>
                </a:schemeClr>
              </a:solidFill>
              <a:latin typeface="Arial" panose="020B0604020202020204" pitchFamily="34" charset="0"/>
              <a:cs typeface="Arial" panose="020B0604020202020204" pitchFamily="34" charset="0"/>
            </a:endParaRPr>
          </a:p>
          <a:p>
            <a:pPr algn="r" fontAlgn="auto">
              <a:lnSpc>
                <a:spcPct val="130000"/>
              </a:lnSpc>
              <a:spcBef>
                <a:spcPts val="0"/>
              </a:spcBef>
              <a:spcAft>
                <a:spcPts val="0"/>
              </a:spcAft>
              <a:defRPr/>
            </a:pPr>
            <a:r>
              <a:rPr lang="en-US" sz="1200" dirty="0">
                <a:solidFill>
                  <a:schemeClr val="tx2">
                    <a:lumMod val="75000"/>
                    <a:lumOff val="25000"/>
                  </a:schemeClr>
                </a:solidFill>
                <a:latin typeface="Arial" panose="020B0604020202020204" pitchFamily="34" charset="0"/>
                <a:cs typeface="Arial" panose="020B0604020202020204" pitchFamily="34" charset="0"/>
              </a:rPr>
              <a:t>In IT data center</a:t>
            </a:r>
            <a:endParaRPr lang="en-US" sz="1200" dirty="0">
              <a:solidFill>
                <a:schemeClr val="tx2">
                  <a:lumMod val="75000"/>
                  <a:lumOff val="25000"/>
                </a:schemeClr>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9" descr="iStock_rough road.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209800" y="4114800"/>
            <a:ext cx="11604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144838"/>
            <a:ext cx="1117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381000" y="1447800"/>
            <a:ext cx="6629400" cy="584200"/>
          </a:xfrm>
          <a:prstGeom prst="rect">
            <a:avLst/>
          </a:prstGeom>
        </p:spPr>
        <p:txBody>
          <a:bodyPr>
            <a:spAutoFit/>
          </a:bodyPr>
          <a:lstStyle/>
          <a:p>
            <a:pPr marL="284480" lvl="1" indent="-284480" fontAlgn="auto">
              <a:spcBef>
                <a:spcPct val="33000"/>
              </a:spcBef>
              <a:spcAft>
                <a:spcPts val="0"/>
              </a:spcAft>
              <a:buClr>
                <a:srgbClr val="0A5FA0"/>
              </a:buClr>
              <a:defRPr/>
            </a:pPr>
            <a:r>
              <a:rPr lang="en-US" sz="3200" dirty="0">
                <a:solidFill>
                  <a:srgbClr val="318DD6"/>
                </a:solidFill>
                <a:latin typeface="Arial" panose="020B0604020202020204" pitchFamily="34" charset="0"/>
                <a:cs typeface="Arial" panose="020B0604020202020204" pitchFamily="34" charset="0"/>
              </a:rPr>
              <a:t>… but major BARRIERS exist</a:t>
            </a:r>
            <a:endParaRPr lang="en-US" sz="3200" cap="small" dirty="0">
              <a:solidFill>
                <a:srgbClr val="318DD6"/>
              </a:solidFill>
              <a:latin typeface="Arial" panose="020B0604020202020204" pitchFamily="34" charset="0"/>
              <a:cs typeface="Arial" panose="020B0604020202020204" pitchFamily="34" charset="0"/>
            </a:endParaRPr>
          </a:p>
        </p:txBody>
      </p:sp>
      <p:sp>
        <p:nvSpPr>
          <p:cNvPr id="144389" name="Title 1"/>
          <p:cNvSpPr>
            <a:spLocks noGrp="1"/>
          </p:cNvSpPr>
          <p:nvPr>
            <p:ph type="title"/>
          </p:nvPr>
        </p:nvSpPr>
        <p:spPr>
          <a:xfrm>
            <a:off x="762000" y="274638"/>
            <a:ext cx="8077200" cy="1143000"/>
          </a:xfrm>
        </p:spPr>
        <p:txBody>
          <a:bodyPr anchor="t"/>
          <a:lstStyle/>
          <a:p>
            <a:pPr marL="342900" indent="-342900"/>
            <a:r>
              <a:rPr lang="en-US" altLang="en-US" sz="3200" smtClean="0"/>
              <a:t>Traditional VDI Reality</a:t>
            </a:r>
            <a:endParaRPr lang="en-US" altLang="en-US" smtClean="0"/>
          </a:p>
        </p:txBody>
      </p:sp>
      <p:sp>
        <p:nvSpPr>
          <p:cNvPr id="145414" name="Footer Placeholder 3"/>
          <p:cNvSpPr>
            <a:spLocks noGrp="1"/>
          </p:cNvSpPr>
          <p:nvPr>
            <p:ph type="ftr" sz="quarter" idx="11"/>
          </p:nvPr>
        </p:nvSpPr>
        <p:spPr bwMode="auto">
          <a:xfrm>
            <a:off x="762000" y="6356350"/>
            <a:ext cx="2133600" cy="366713"/>
          </a:xfrm>
          <a:ln>
            <a:miter lim="800000"/>
          </a:ln>
        </p:spPr>
        <p:txBody>
          <a:bodyPr wrap="square" numCol="1" anchor="t" anchorCtr="0" compatLnSpc="1"/>
          <a:lstStyle/>
          <a:p>
            <a:pPr>
              <a:defRPr/>
            </a:pPr>
            <a:endParaRPr lang="en-US">
              <a:latin typeface="Arial" panose="020B0604020202020204" pitchFamily="34" charset="0"/>
            </a:endParaRPr>
          </a:p>
        </p:txBody>
      </p:sp>
      <p:sp>
        <p:nvSpPr>
          <p:cNvPr id="144391" name="Rectangle 31"/>
          <p:cNvSpPr>
            <a:spLocks noChangeArrowheads="1"/>
          </p:cNvSpPr>
          <p:nvPr/>
        </p:nvSpPr>
        <p:spPr bwMode="auto">
          <a:xfrm>
            <a:off x="3429000" y="2209800"/>
            <a:ext cx="41148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charset="0"/>
              </a:defRPr>
            </a:lvl1pPr>
            <a:lvl2pPr>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lvl="1">
              <a:spcAft>
                <a:spcPts val="2400"/>
              </a:spcAft>
              <a:buClr>
                <a:srgbClr val="0A5FA0"/>
              </a:buClr>
            </a:pPr>
            <a:r>
              <a:rPr lang="en-US" altLang="en-US" sz="1600">
                <a:solidFill>
                  <a:srgbClr val="2F8FD5"/>
                </a:solidFill>
              </a:rPr>
              <a:t>Start up</a:t>
            </a:r>
            <a:br>
              <a:rPr lang="en-US" altLang="en-US" sz="1600"/>
            </a:br>
            <a:r>
              <a:rPr lang="en-US" altLang="en-US" sz="1600">
                <a:solidFill>
                  <a:srgbClr val="404040"/>
                </a:solidFill>
              </a:rPr>
              <a:t>Huge up-front costs</a:t>
            </a:r>
            <a:endParaRPr lang="en-US" altLang="en-US" sz="1600">
              <a:solidFill>
                <a:srgbClr val="404040"/>
              </a:solidFill>
            </a:endParaRPr>
          </a:p>
          <a:p>
            <a:pPr marL="0" lvl="1">
              <a:spcAft>
                <a:spcPts val="2400"/>
              </a:spcAft>
              <a:buClr>
                <a:srgbClr val="0A5FA0"/>
              </a:buClr>
            </a:pPr>
            <a:r>
              <a:rPr lang="en-US" altLang="en-US" sz="1600">
                <a:solidFill>
                  <a:srgbClr val="2F8FD5"/>
                </a:solidFill>
              </a:rPr>
              <a:t>Many moving parts</a:t>
            </a:r>
            <a:br>
              <a:rPr lang="en-US" altLang="en-US" sz="1600"/>
            </a:br>
            <a:r>
              <a:rPr lang="en-US" altLang="en-US" sz="1600">
                <a:solidFill>
                  <a:srgbClr val="404040"/>
                </a:solidFill>
              </a:rPr>
              <a:t>Complex to design &amp; build </a:t>
            </a:r>
            <a:endParaRPr lang="en-US" altLang="en-US" sz="1600">
              <a:solidFill>
                <a:srgbClr val="404040"/>
              </a:solidFill>
            </a:endParaRPr>
          </a:p>
          <a:p>
            <a:pPr marL="0" lvl="1">
              <a:spcAft>
                <a:spcPts val="2400"/>
              </a:spcAft>
              <a:buClr>
                <a:srgbClr val="0A5FA0"/>
              </a:buClr>
            </a:pPr>
            <a:r>
              <a:rPr lang="en-US" altLang="en-US" sz="1600">
                <a:solidFill>
                  <a:srgbClr val="2F8FD5"/>
                </a:solidFill>
              </a:rPr>
              <a:t>Operationally intensive</a:t>
            </a:r>
            <a:br>
              <a:rPr lang="en-US" altLang="en-US" sz="1600"/>
            </a:br>
            <a:r>
              <a:rPr lang="en-US" altLang="en-US" sz="1600">
                <a:solidFill>
                  <a:srgbClr val="404040"/>
                </a:solidFill>
              </a:rPr>
              <a:t>Difficult to maintain</a:t>
            </a:r>
            <a:endParaRPr lang="en-US" altLang="en-US" sz="1600">
              <a:solidFill>
                <a:srgbClr val="404040"/>
              </a:solidFill>
            </a:endParaRPr>
          </a:p>
          <a:p>
            <a:pPr marL="0" lvl="1">
              <a:spcAft>
                <a:spcPts val="2400"/>
              </a:spcAft>
              <a:buClr>
                <a:srgbClr val="0A5FA0"/>
              </a:buClr>
            </a:pPr>
            <a:r>
              <a:rPr lang="en-US" altLang="en-US" sz="1600">
                <a:solidFill>
                  <a:srgbClr val="2F8FD5"/>
                </a:solidFill>
              </a:rPr>
              <a:t>Is it strategic</a:t>
            </a:r>
            <a:br>
              <a:rPr lang="en-US" altLang="en-US" sz="1600"/>
            </a:br>
            <a:r>
              <a:rPr lang="en-US" altLang="en-US" sz="1600">
                <a:solidFill>
                  <a:srgbClr val="404040"/>
                </a:solidFill>
              </a:rPr>
              <a:t>Do you want to be building and managing data centers</a:t>
            </a:r>
            <a:endParaRPr lang="en-US" altLang="en-US" sz="1600">
              <a:solidFill>
                <a:srgbClr val="404040"/>
              </a:solidFill>
            </a:endParaRPr>
          </a:p>
        </p:txBody>
      </p:sp>
      <p:pic>
        <p:nvPicPr>
          <p:cNvPr id="14439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209800"/>
            <a:ext cx="1185863"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3"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5389563"/>
            <a:ext cx="10287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Footer Placeholder 2"/>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pic>
        <p:nvPicPr>
          <p:cNvPr id="145411" name="Picture 4" descr="telescope Small[1].JPG"/>
          <p:cNvPicPr/>
          <p:nvPr/>
        </p:nvPicPr>
        <p:blipFill>
          <a:blip r:embed="rId1">
            <a:extLst>
              <a:ext uri="{28A0092B-C50C-407E-A947-70E740481C1C}">
                <a14:useLocalDpi xmlns:a14="http://schemas.microsoft.com/office/drawing/2010/main" val="0"/>
              </a:ext>
            </a:extLst>
          </a:blip>
          <a:srcRect/>
          <a:stretch>
            <a:fillRect/>
          </a:stretch>
        </p:blipFill>
        <p:spPr bwMode="auto">
          <a:xfrm>
            <a:off x="-20638" y="698500"/>
            <a:ext cx="9183688"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TextBox 5"/>
          <p:cNvSpPr txBox="1">
            <a:spLocks noChangeArrowheads="1"/>
          </p:cNvSpPr>
          <p:nvPr/>
        </p:nvSpPr>
        <p:spPr bwMode="auto">
          <a:xfrm>
            <a:off x="3854450" y="1300163"/>
            <a:ext cx="3860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3200">
                <a:solidFill>
                  <a:srgbClr val="00225E"/>
                </a:solidFill>
              </a:rPr>
              <a:t>Cloud Based Desktops</a:t>
            </a:r>
            <a:endParaRPr lang="en-US" altLang="en-US" sz="3200">
              <a:solidFill>
                <a:srgbClr val="00225E"/>
              </a:solidFill>
            </a:endParaRP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3"/>
          <p:cNvSpPr>
            <a:spLocks noChangeAspect="1"/>
          </p:cNvSpPr>
          <p:nvPr/>
        </p:nvSpPr>
        <p:spPr>
          <a:xfrm rot="312358">
            <a:off x="363538" y="1722438"/>
            <a:ext cx="4222750" cy="2182812"/>
          </a:xfrm>
          <a:prstGeom prst="cloud">
            <a:avLst/>
          </a:prstGeom>
          <a:solidFill>
            <a:schemeClr val="bg1"/>
          </a:solidFill>
          <a:ln w="19050" cap="flat" cmpd="sng" algn="ctr">
            <a:solidFill>
              <a:srgbClr val="0070C0"/>
            </a:solidFill>
            <a:prstDash val="solid"/>
          </a:ln>
          <a:effectLst>
            <a:outerShdw blurRad="63500" sx="102000" sy="102000" algn="ctr" rotWithShape="0">
              <a:prstClr val="black">
                <a:alpha val="40000"/>
              </a:prstClr>
            </a:outerShdw>
          </a:effectLst>
        </p:spPr>
        <p:txBody>
          <a:bodyPr anchor="ctr"/>
          <a:lstStyle/>
          <a:p>
            <a:pPr algn="ctr" fontAlgn="auto">
              <a:spcBef>
                <a:spcPts val="0"/>
              </a:spcBef>
              <a:spcAft>
                <a:spcPts val="0"/>
              </a:spcAft>
              <a:defRPr/>
            </a:pPr>
            <a:endParaRPr lang="en-US" sz="1050" kern="0" dirty="0">
              <a:solidFill>
                <a:sysClr val="window" lastClr="FFFFFF"/>
              </a:solidFill>
              <a:latin typeface="Arial" panose="020B0604020202020204"/>
              <a:cs typeface="+mn-cs"/>
            </a:endParaRPr>
          </a:p>
        </p:txBody>
      </p:sp>
      <p:sp>
        <p:nvSpPr>
          <p:cNvPr id="14" name="Rounded Rectangle 13"/>
          <p:cNvSpPr/>
          <p:nvPr/>
        </p:nvSpPr>
        <p:spPr>
          <a:xfrm>
            <a:off x="3346450" y="2751138"/>
            <a:ext cx="609600" cy="533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7460" name="Content Placeholder 9"/>
          <p:cNvSpPr>
            <a:spLocks noGrp="1"/>
          </p:cNvSpPr>
          <p:nvPr>
            <p:ph sz="half" idx="1"/>
          </p:nvPr>
        </p:nvSpPr>
        <p:spPr>
          <a:xfrm>
            <a:off x="374650" y="3856038"/>
            <a:ext cx="5181600" cy="2392362"/>
          </a:xfrm>
          <a:ln>
            <a:miter lim="800000"/>
          </a:ln>
        </p:spPr>
        <p:txBody>
          <a:bodyPr rtlCol="0">
            <a:normAutofit fontScale="92500" lnSpcReduction="10000"/>
          </a:bodyPr>
          <a:lstStyle/>
          <a:p>
            <a:pPr fontAlgn="auto">
              <a:lnSpc>
                <a:spcPct val="150000"/>
              </a:lnSpc>
              <a:spcAft>
                <a:spcPts val="0"/>
              </a:spcAft>
              <a:defRPr/>
            </a:pPr>
            <a:r>
              <a:rPr lang="en-US" sz="2000" smtClean="0"/>
              <a:t>“Utility” billing (pay as you use)</a:t>
            </a:r>
            <a:endParaRPr lang="en-US" sz="2000" smtClean="0"/>
          </a:p>
          <a:p>
            <a:pPr fontAlgn="auto">
              <a:lnSpc>
                <a:spcPct val="150000"/>
              </a:lnSpc>
              <a:spcAft>
                <a:spcPts val="0"/>
              </a:spcAft>
              <a:defRPr/>
            </a:pPr>
            <a:r>
              <a:rPr lang="en-US" sz="2000" smtClean="0"/>
              <a:t>“Unlimited” processing and storage</a:t>
            </a:r>
            <a:endParaRPr lang="en-US" sz="2000" smtClean="0"/>
          </a:p>
          <a:p>
            <a:pPr fontAlgn="auto">
              <a:lnSpc>
                <a:spcPct val="150000"/>
              </a:lnSpc>
              <a:spcAft>
                <a:spcPts val="0"/>
              </a:spcAft>
              <a:defRPr/>
            </a:pPr>
            <a:r>
              <a:rPr lang="en-US" sz="2000" smtClean="0"/>
              <a:t>Elasticity to scale up or down</a:t>
            </a:r>
            <a:endParaRPr lang="en-US" sz="2000" smtClean="0"/>
          </a:p>
          <a:p>
            <a:pPr fontAlgn="auto">
              <a:lnSpc>
                <a:spcPct val="150000"/>
              </a:lnSpc>
              <a:spcAft>
                <a:spcPts val="0"/>
              </a:spcAft>
              <a:defRPr/>
            </a:pPr>
            <a:r>
              <a:rPr lang="en-US" sz="2000" smtClean="0"/>
              <a:t>On demand, self-service</a:t>
            </a:r>
            <a:endParaRPr lang="en-US" sz="2000" smtClean="0"/>
          </a:p>
          <a:p>
            <a:pPr fontAlgn="auto">
              <a:lnSpc>
                <a:spcPct val="150000"/>
              </a:lnSpc>
              <a:spcAft>
                <a:spcPts val="0"/>
              </a:spcAft>
              <a:defRPr/>
            </a:pPr>
            <a:r>
              <a:rPr lang="en-US" sz="2000" smtClean="0"/>
              <a:t>Highly automated</a:t>
            </a:r>
            <a:endParaRPr lang="en-US" sz="2000" smtClean="0"/>
          </a:p>
          <a:p>
            <a:pPr fontAlgn="auto">
              <a:lnSpc>
                <a:spcPct val="150000"/>
              </a:lnSpc>
              <a:spcAft>
                <a:spcPts val="0"/>
              </a:spcAft>
              <a:defRPr/>
            </a:pPr>
            <a:endParaRPr lang="en-US" sz="2000" smtClean="0"/>
          </a:p>
        </p:txBody>
      </p:sp>
      <p:sp>
        <p:nvSpPr>
          <p:cNvPr id="7" name="TextBox 3"/>
          <p:cNvSpPr txBox="1">
            <a:spLocks noChangeArrowheads="1"/>
          </p:cNvSpPr>
          <p:nvPr/>
        </p:nvSpPr>
        <p:spPr bwMode="auto">
          <a:xfrm>
            <a:off x="5564188" y="3411538"/>
            <a:ext cx="3579812"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nSpc>
                <a:spcPct val="150000"/>
              </a:lnSpc>
              <a:buClr>
                <a:srgbClr val="C40022"/>
              </a:buClr>
              <a:buFont typeface="Wingdings" panose="05000000000000000000" pitchFamily="2" charset="2"/>
              <a:buChar char="§"/>
            </a:pPr>
            <a:r>
              <a:rPr lang="en-US" altLang="en-US" sz="2000"/>
              <a:t> </a:t>
            </a:r>
            <a:r>
              <a:rPr lang="en-US" altLang="en-US" sz="2000">
                <a:solidFill>
                  <a:srgbClr val="404040"/>
                </a:solidFill>
              </a:rPr>
              <a:t>Maximize revenue  </a:t>
            </a:r>
            <a:endParaRPr lang="en-US" altLang="en-US" sz="2000">
              <a:solidFill>
                <a:srgbClr val="404040"/>
              </a:solidFill>
            </a:endParaRPr>
          </a:p>
          <a:p>
            <a:pPr>
              <a:lnSpc>
                <a:spcPct val="150000"/>
              </a:lnSpc>
              <a:buClr>
                <a:srgbClr val="C40022"/>
              </a:buClr>
              <a:buFont typeface="Wingdings" panose="05000000000000000000" pitchFamily="2" charset="2"/>
              <a:buChar char="§"/>
            </a:pPr>
            <a:r>
              <a:rPr lang="en-US" altLang="en-US" sz="2000">
                <a:solidFill>
                  <a:srgbClr val="404040"/>
                </a:solidFill>
              </a:rPr>
              <a:t> Reduce cost   </a:t>
            </a:r>
            <a:endParaRPr lang="en-US" altLang="en-US" sz="2000">
              <a:solidFill>
                <a:srgbClr val="404040"/>
              </a:solidFill>
            </a:endParaRPr>
          </a:p>
          <a:p>
            <a:pPr>
              <a:lnSpc>
                <a:spcPct val="150000"/>
              </a:lnSpc>
              <a:buClr>
                <a:srgbClr val="C40022"/>
              </a:buClr>
              <a:buFont typeface="Wingdings" panose="05000000000000000000" pitchFamily="2" charset="2"/>
              <a:buChar char="§"/>
            </a:pPr>
            <a:r>
              <a:rPr lang="en-US" altLang="en-US" sz="2000">
                <a:solidFill>
                  <a:srgbClr val="404040"/>
                </a:solidFill>
              </a:rPr>
              <a:t> Expedite time to market</a:t>
            </a:r>
            <a:endParaRPr lang="en-US" altLang="en-US" sz="2000">
              <a:solidFill>
                <a:srgbClr val="404040"/>
              </a:solidFill>
            </a:endParaRPr>
          </a:p>
          <a:p>
            <a:pPr>
              <a:lnSpc>
                <a:spcPct val="150000"/>
              </a:lnSpc>
              <a:buClr>
                <a:srgbClr val="C40022"/>
              </a:buClr>
              <a:buFont typeface="Wingdings" panose="05000000000000000000" pitchFamily="2" charset="2"/>
              <a:buChar char="§"/>
            </a:pPr>
            <a:r>
              <a:rPr lang="en-US" altLang="en-US" sz="2000">
                <a:solidFill>
                  <a:srgbClr val="404040"/>
                </a:solidFill>
              </a:rPr>
              <a:t> Focus resources</a:t>
            </a:r>
            <a:endParaRPr lang="en-US" altLang="en-US" sz="2000">
              <a:solidFill>
                <a:srgbClr val="404040"/>
              </a:solidFill>
            </a:endParaRPr>
          </a:p>
          <a:p>
            <a:pPr>
              <a:lnSpc>
                <a:spcPct val="150000"/>
              </a:lnSpc>
              <a:buClr>
                <a:srgbClr val="C40022"/>
              </a:buClr>
              <a:buFont typeface="Wingdings" panose="05000000000000000000" pitchFamily="2" charset="2"/>
              <a:buChar char="§"/>
            </a:pPr>
            <a:r>
              <a:rPr lang="en-US" altLang="en-US" sz="2000">
                <a:solidFill>
                  <a:srgbClr val="404040"/>
                </a:solidFill>
              </a:rPr>
              <a:t> Do more projects  </a:t>
            </a:r>
            <a:endParaRPr lang="en-US" altLang="en-US" sz="2000">
              <a:solidFill>
                <a:srgbClr val="404040"/>
              </a:solidFill>
            </a:endParaRPr>
          </a:p>
          <a:p>
            <a:pPr>
              <a:lnSpc>
                <a:spcPct val="150000"/>
              </a:lnSpc>
            </a:pPr>
            <a:endParaRPr lang="en-US" altLang="en-US" sz="2000">
              <a:solidFill>
                <a:srgbClr val="C00000"/>
              </a:solidFill>
            </a:endParaRPr>
          </a:p>
          <a:p>
            <a:pPr>
              <a:lnSpc>
                <a:spcPct val="150000"/>
              </a:lnSpc>
            </a:pPr>
            <a:endParaRPr lang="en-US" altLang="en-US" sz="1600"/>
          </a:p>
          <a:p>
            <a:pPr>
              <a:lnSpc>
                <a:spcPct val="150000"/>
              </a:lnSpc>
              <a:buClr>
                <a:schemeClr val="tx1"/>
              </a:buClr>
              <a:buFont typeface="Times" pitchFamily="2" charset="0"/>
              <a:buNone/>
            </a:pPr>
            <a:endParaRPr lang="en-US" altLang="en-US" sz="1400"/>
          </a:p>
        </p:txBody>
      </p:sp>
      <p:pic>
        <p:nvPicPr>
          <p:cNvPr id="9" name="Picture 14" descr="rackspace_arrows.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529263" y="1676400"/>
            <a:ext cx="26670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8"/>
          <p:cNvSpPr>
            <a:spLocks noChangeArrowheads="1"/>
          </p:cNvSpPr>
          <p:nvPr/>
        </p:nvSpPr>
        <p:spPr bwMode="auto">
          <a:xfrm>
            <a:off x="5386388" y="2082800"/>
            <a:ext cx="1651000" cy="584200"/>
          </a:xfrm>
          <a:prstGeom prst="rect">
            <a:avLst/>
          </a:prstGeom>
          <a:noFill/>
          <a:ln w="9525">
            <a:noFill/>
            <a:miter lim="800000"/>
          </a:ln>
        </p:spPr>
        <p:txBody>
          <a:bodyPr>
            <a:spAutoFit/>
          </a:bodyPr>
          <a:lstStyle/>
          <a:p>
            <a:pPr algn="ctr" fontAlgn="auto">
              <a:spcBef>
                <a:spcPts val="0"/>
              </a:spcBef>
              <a:spcAft>
                <a:spcPts val="0"/>
              </a:spcAft>
              <a:defRPr/>
            </a:pPr>
            <a:r>
              <a:rPr lang="en-US" sz="1600" b="1" dirty="0">
                <a:solidFill>
                  <a:schemeClr val="bg1"/>
                </a:solidFill>
                <a:latin typeface="+mj-lt"/>
                <a:ea typeface="Arial" panose="020B0604020202020204" pitchFamily="34" charset="0"/>
                <a:cs typeface="Arial" panose="020B0604020202020204" pitchFamily="34" charset="0"/>
              </a:rPr>
              <a:t>Accessibility</a:t>
            </a:r>
            <a:br>
              <a:rPr lang="en-US" sz="1600" b="1" dirty="0">
                <a:solidFill>
                  <a:schemeClr val="bg1"/>
                </a:solidFill>
                <a:latin typeface="+mj-lt"/>
                <a:ea typeface="Arial" panose="020B0604020202020204" pitchFamily="34" charset="0"/>
                <a:cs typeface="Arial" panose="020B0604020202020204" pitchFamily="34" charset="0"/>
              </a:rPr>
            </a:br>
            <a:r>
              <a:rPr lang="en-US" sz="1600" b="1" dirty="0">
                <a:solidFill>
                  <a:schemeClr val="bg1"/>
                </a:solidFill>
                <a:latin typeface="+mj-lt"/>
                <a:ea typeface="Arial" panose="020B0604020202020204" pitchFamily="34" charset="0"/>
                <a:cs typeface="Arial" panose="020B0604020202020204" pitchFamily="34" charset="0"/>
              </a:rPr>
              <a:t>Speed</a:t>
            </a:r>
            <a:endParaRPr lang="en-US" sz="1600" b="1" dirty="0">
              <a:solidFill>
                <a:schemeClr val="bg1"/>
              </a:solidFill>
              <a:latin typeface="+mj-lt"/>
              <a:ea typeface="Arial" panose="020B0604020202020204" pitchFamily="34" charset="0"/>
              <a:cs typeface="Arial" panose="020B0604020202020204" pitchFamily="34" charset="0"/>
            </a:endParaRPr>
          </a:p>
        </p:txBody>
      </p:sp>
      <p:sp>
        <p:nvSpPr>
          <p:cNvPr id="12" name="Rectangle 18"/>
          <p:cNvSpPr>
            <a:spLocks noChangeArrowheads="1"/>
          </p:cNvSpPr>
          <p:nvPr/>
        </p:nvSpPr>
        <p:spPr bwMode="auto">
          <a:xfrm>
            <a:off x="6710363" y="2533650"/>
            <a:ext cx="1651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b="1">
                <a:solidFill>
                  <a:schemeClr val="bg1"/>
                </a:solidFill>
              </a:rPr>
              <a:t>Cost</a:t>
            </a:r>
            <a:endParaRPr lang="en-US" altLang="en-US" sz="1600" b="1">
              <a:solidFill>
                <a:schemeClr val="bg1"/>
              </a:solidFill>
            </a:endParaRPr>
          </a:p>
        </p:txBody>
      </p:sp>
      <p:sp>
        <p:nvSpPr>
          <p:cNvPr id="146441" name="TextBox 17"/>
          <p:cNvSpPr txBox="1">
            <a:spLocks noChangeArrowheads="1"/>
          </p:cNvSpPr>
          <p:nvPr/>
        </p:nvSpPr>
        <p:spPr bwMode="auto">
          <a:xfrm>
            <a:off x="773113" y="2049463"/>
            <a:ext cx="3429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2400" i="1"/>
              <a:t>Dynamically scalable,  virtualized resources </a:t>
            </a:r>
            <a:r>
              <a:rPr lang="en-US" altLang="en-US" sz="2400" i="1" u="sng"/>
              <a:t>provided as a service</a:t>
            </a:r>
            <a:r>
              <a:rPr lang="en-US" altLang="en-US" sz="2400" i="1"/>
              <a:t> </a:t>
            </a:r>
            <a:endParaRPr lang="en-US" altLang="en-US" sz="2400" i="1"/>
          </a:p>
        </p:txBody>
      </p:sp>
      <p:sp>
        <p:nvSpPr>
          <p:cNvPr id="146442" name="Title 35"/>
          <p:cNvSpPr txBox="1"/>
          <p:nvPr/>
        </p:nvSpPr>
        <p:spPr bwMode="auto">
          <a:xfrm>
            <a:off x="76200" y="381000"/>
            <a:ext cx="7975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defRPr>
                <a:solidFill>
                  <a:schemeClr val="tx1"/>
                </a:solidFill>
                <a:latin typeface="Calibri" panose="020F0502020204030204" charset="0"/>
              </a:defRPr>
            </a:lvl1pPr>
            <a:lvl2pPr marL="742950" indent="-285750" defTabSz="457200">
              <a:defRPr>
                <a:solidFill>
                  <a:schemeClr val="tx1"/>
                </a:solidFill>
                <a:latin typeface="Calibri" panose="020F0502020204030204" charset="0"/>
              </a:defRPr>
            </a:lvl2pPr>
            <a:lvl3pPr marL="1143000" indent="-228600" defTabSz="457200">
              <a:defRPr>
                <a:solidFill>
                  <a:schemeClr val="tx1"/>
                </a:solidFill>
                <a:latin typeface="Calibri" panose="020F0502020204030204" charset="0"/>
              </a:defRPr>
            </a:lvl3pPr>
            <a:lvl4pPr marL="1600200" indent="-228600" defTabSz="457200">
              <a:defRPr>
                <a:solidFill>
                  <a:schemeClr val="tx1"/>
                </a:solidFill>
                <a:latin typeface="Calibri" panose="020F0502020204030204" charset="0"/>
              </a:defRPr>
            </a:lvl4pPr>
            <a:lvl5pPr marL="2057400" indent="-228600" defTabSz="457200">
              <a:defRPr>
                <a:solidFill>
                  <a:schemeClr val="tx1"/>
                </a:solidFill>
                <a:latin typeface="Calibri" panose="020F0502020204030204" charset="0"/>
              </a:defRPr>
            </a:lvl5pPr>
            <a:lvl6pPr marL="2514600" indent="-228600" defTabSz="457200" fontAlgn="base">
              <a:spcBef>
                <a:spcPct val="0"/>
              </a:spcBef>
              <a:spcAft>
                <a:spcPct val="0"/>
              </a:spcAft>
              <a:defRPr>
                <a:solidFill>
                  <a:schemeClr val="tx1"/>
                </a:solidFill>
                <a:latin typeface="Calibri" panose="020F0502020204030204" charset="0"/>
              </a:defRPr>
            </a:lvl6pPr>
            <a:lvl7pPr marL="2971800" indent="-228600" defTabSz="457200" fontAlgn="base">
              <a:spcBef>
                <a:spcPct val="0"/>
              </a:spcBef>
              <a:spcAft>
                <a:spcPct val="0"/>
              </a:spcAft>
              <a:defRPr>
                <a:solidFill>
                  <a:schemeClr val="tx1"/>
                </a:solidFill>
                <a:latin typeface="Calibri" panose="020F0502020204030204" charset="0"/>
              </a:defRPr>
            </a:lvl7pPr>
            <a:lvl8pPr marL="3429000" indent="-228600" defTabSz="457200" fontAlgn="base">
              <a:spcBef>
                <a:spcPct val="0"/>
              </a:spcBef>
              <a:spcAft>
                <a:spcPct val="0"/>
              </a:spcAft>
              <a:defRPr>
                <a:solidFill>
                  <a:schemeClr val="tx1"/>
                </a:solidFill>
                <a:latin typeface="Calibri" panose="020F0502020204030204" charset="0"/>
              </a:defRPr>
            </a:lvl8pPr>
            <a:lvl9pPr marL="3886200" indent="-228600" defTabSz="457200" fontAlgn="base">
              <a:spcBef>
                <a:spcPct val="0"/>
              </a:spcBef>
              <a:spcAft>
                <a:spcPct val="0"/>
              </a:spcAft>
              <a:defRPr>
                <a:solidFill>
                  <a:schemeClr val="tx1"/>
                </a:solidFill>
                <a:latin typeface="Calibri" panose="020F0502020204030204" charset="0"/>
              </a:defRPr>
            </a:lvl9pPr>
          </a:lstStyle>
          <a:p>
            <a:r>
              <a:rPr lang="en-US" altLang="en-US" sz="3400">
                <a:solidFill>
                  <a:schemeClr val="bg1"/>
                </a:solidFill>
                <a:ea typeface="MS PGothic" panose="020B0600070205080204" pitchFamily="34" charset="-128"/>
              </a:rPr>
              <a:t>Why the Switch to Cloud?</a:t>
            </a:r>
            <a:endParaRPr lang="en-US" altLang="en-US" sz="3400">
              <a:solidFill>
                <a:schemeClr val="bg1"/>
              </a:solidFill>
              <a:ea typeface="MS PGothic" panose="020B0600070205080204" pitchFamily="34" charset="-128"/>
            </a:endParaRPr>
          </a:p>
        </p:txBody>
      </p:sp>
      <p:sp>
        <p:nvSpPr>
          <p:cNvPr id="146443" name="Rectangle 18"/>
          <p:cNvSpPr>
            <a:spLocks noChangeArrowheads="1"/>
          </p:cNvSpPr>
          <p:nvPr/>
        </p:nvSpPr>
        <p:spPr bwMode="auto">
          <a:xfrm>
            <a:off x="217488" y="1384300"/>
            <a:ext cx="7423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solidFill>
                  <a:srgbClr val="AE0D14"/>
                </a:solidFill>
              </a:rPr>
              <a:t>For a variety of reasons, cloud technologies are too compelling to ignore.</a:t>
            </a:r>
            <a:endParaRPr lang="en-US" altLang="en-US" sz="1600">
              <a:solidFill>
                <a:srgbClr val="AE0D14"/>
              </a:solidFil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a:xfrm>
            <a:off x="762000" y="274638"/>
            <a:ext cx="8077200" cy="1143000"/>
          </a:xfrm>
        </p:spPr>
        <p:txBody>
          <a:bodyPr anchor="t"/>
          <a:lstStyle/>
          <a:p>
            <a:r>
              <a:rPr lang="en-US" altLang="en-US" smtClean="0"/>
              <a:t>Cloud Service Models</a:t>
            </a:r>
            <a:endParaRPr lang="en-US" altLang="en-US" smtClean="0"/>
          </a:p>
        </p:txBody>
      </p:sp>
      <p:sp>
        <p:nvSpPr>
          <p:cNvPr id="148483" name="Footer Placeholder 3"/>
          <p:cNvSpPr>
            <a:spLocks noGrp="1"/>
          </p:cNvSpPr>
          <p:nvPr>
            <p:ph type="ftr" sz="quarter" idx="11"/>
          </p:nvPr>
        </p:nvSpPr>
        <p:spPr bwMode="auto">
          <a:xfrm>
            <a:off x="228600" y="6629400"/>
            <a:ext cx="7391400" cy="304800"/>
          </a:xfrm>
          <a:ln>
            <a:miter lim="800000"/>
          </a:ln>
        </p:spPr>
        <p:txBody>
          <a:bodyPr wrap="square" numCol="1" anchor="t" anchorCtr="0" compatLnSpc="1"/>
          <a:lstStyle/>
          <a:p>
            <a:pPr>
              <a:defRPr/>
            </a:pPr>
            <a:endParaRPr lang="en-US">
              <a:latin typeface="Arial" panose="020B0604020202020204" pitchFamily="34" charset="0"/>
            </a:endParaRPr>
          </a:p>
        </p:txBody>
      </p:sp>
      <p:grpSp>
        <p:nvGrpSpPr>
          <p:cNvPr id="2" name="Group 13"/>
          <p:cNvGrpSpPr/>
          <p:nvPr/>
        </p:nvGrpSpPr>
        <p:grpSpPr>
          <a:xfrm>
            <a:off x="533400" y="2057400"/>
            <a:ext cx="7010400" cy="2895600"/>
            <a:chOff x="762000" y="2133600"/>
            <a:chExt cx="7543800" cy="3124200"/>
          </a:xfrm>
          <a:effectLst>
            <a:outerShdw blurRad="76200" dist="12700" dir="2700000" sy="-23000" kx="-800400" algn="bl" rotWithShape="0">
              <a:prstClr val="black">
                <a:alpha val="20000"/>
              </a:prstClr>
            </a:outerShdw>
          </a:effectLst>
        </p:grpSpPr>
        <p:sp>
          <p:nvSpPr>
            <p:cNvPr id="4" name="Rounded Rectangle 3"/>
            <p:cNvSpPr/>
            <p:nvPr/>
          </p:nvSpPr>
          <p:spPr bwMode="auto">
            <a:xfrm>
              <a:off x="762000" y="4419600"/>
              <a:ext cx="7543800" cy="838200"/>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fontAlgn="auto" hangingPunct="0">
                <a:spcBef>
                  <a:spcPts val="0"/>
                </a:spcBef>
                <a:spcAft>
                  <a:spcPts val="0"/>
                </a:spcAft>
                <a:defRPr/>
              </a:pPr>
              <a:r>
                <a:rPr lang="en-US" b="1" dirty="0">
                  <a:latin typeface="Arial" panose="020B0604020202020204" pitchFamily="34" charset="0"/>
                  <a:ea typeface="MS PGothic" panose="020B0600070205080204" pitchFamily="34" charset="-128"/>
                  <a:cs typeface="Arial" panose="020B0604020202020204" pitchFamily="34" charset="0"/>
                </a:rPr>
                <a:t>Infrastructure as a Service (</a:t>
              </a:r>
              <a:r>
                <a:rPr lang="en-US" b="1" dirty="0" err="1">
                  <a:latin typeface="Arial" panose="020B0604020202020204" pitchFamily="34" charset="0"/>
                  <a:ea typeface="MS PGothic" panose="020B0600070205080204" pitchFamily="34" charset="-128"/>
                  <a:cs typeface="Arial" panose="020B0604020202020204" pitchFamily="34" charset="0"/>
                </a:rPr>
                <a:t>IaaS</a:t>
              </a:r>
              <a:r>
                <a:rPr lang="en-US" b="1" dirty="0">
                  <a:latin typeface="Arial" panose="020B0604020202020204" pitchFamily="34" charset="0"/>
                  <a:ea typeface="MS PGothic" panose="020B0600070205080204" pitchFamily="34" charset="-128"/>
                  <a:cs typeface="Arial" panose="020B0604020202020204" pitchFamily="34" charset="0"/>
                </a:rPr>
                <a:t>)</a:t>
              </a:r>
              <a:endParaRPr lang="en-US" b="1" dirty="0">
                <a:latin typeface="Arial" panose="020B0604020202020204" pitchFamily="34" charset="0"/>
                <a:ea typeface="MS PGothic" panose="020B0600070205080204" pitchFamily="34" charset="-128"/>
                <a:cs typeface="Arial" panose="020B0604020202020204" pitchFamily="34" charset="0"/>
              </a:endParaRPr>
            </a:p>
          </p:txBody>
        </p:sp>
        <p:sp>
          <p:nvSpPr>
            <p:cNvPr id="5" name="Rounded Rectangle 4"/>
            <p:cNvSpPr/>
            <p:nvPr/>
          </p:nvSpPr>
          <p:spPr bwMode="auto">
            <a:xfrm>
              <a:off x="4419600" y="3276600"/>
              <a:ext cx="3886200" cy="838200"/>
            </a:xfrm>
            <a:prstGeom prst="round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fontAlgn="auto" hangingPunct="0">
                <a:spcBef>
                  <a:spcPts val="0"/>
                </a:spcBef>
                <a:spcAft>
                  <a:spcPts val="0"/>
                </a:spcAft>
                <a:defRPr/>
              </a:pPr>
              <a:r>
                <a:rPr lang="en-US" b="1" dirty="0">
                  <a:latin typeface="Arial" panose="020B0604020202020204" pitchFamily="34" charset="0"/>
                  <a:ea typeface="MS PGothic" panose="020B0600070205080204" pitchFamily="34" charset="-128"/>
                  <a:cs typeface="Arial" panose="020B0604020202020204" pitchFamily="34" charset="0"/>
                </a:rPr>
                <a:t>Platform as a Service (</a:t>
              </a:r>
              <a:r>
                <a:rPr lang="en-US" b="1" dirty="0" err="1">
                  <a:latin typeface="Arial" panose="020B0604020202020204" pitchFamily="34" charset="0"/>
                  <a:ea typeface="MS PGothic" panose="020B0600070205080204" pitchFamily="34" charset="-128"/>
                  <a:cs typeface="Arial" panose="020B0604020202020204" pitchFamily="34" charset="0"/>
                </a:rPr>
                <a:t>PaaS</a:t>
              </a:r>
              <a:r>
                <a:rPr lang="en-US" b="1" dirty="0">
                  <a:latin typeface="Arial" panose="020B0604020202020204" pitchFamily="34" charset="0"/>
                  <a:ea typeface="MS PGothic" panose="020B0600070205080204" pitchFamily="34" charset="-128"/>
                  <a:cs typeface="Arial" panose="020B0604020202020204" pitchFamily="34" charset="0"/>
                </a:rPr>
                <a:t>)</a:t>
              </a:r>
              <a:endParaRPr lang="en-US" b="1" dirty="0">
                <a:latin typeface="Arial" panose="020B0604020202020204" pitchFamily="34" charset="0"/>
                <a:ea typeface="MS PGothic" panose="020B0600070205080204" pitchFamily="34" charset="-128"/>
                <a:cs typeface="Arial" panose="020B0604020202020204" pitchFamily="34" charset="0"/>
              </a:endParaRPr>
            </a:p>
          </p:txBody>
        </p:sp>
        <p:sp>
          <p:nvSpPr>
            <p:cNvPr id="6" name="Rounded Rectangle 5"/>
            <p:cNvSpPr/>
            <p:nvPr/>
          </p:nvSpPr>
          <p:spPr bwMode="auto">
            <a:xfrm>
              <a:off x="3276600" y="2133600"/>
              <a:ext cx="3733800" cy="838200"/>
            </a:xfrm>
            <a:prstGeom prst="roundRect">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fontAlgn="auto" hangingPunct="0">
                <a:spcBef>
                  <a:spcPts val="0"/>
                </a:spcBef>
                <a:spcAft>
                  <a:spcPts val="0"/>
                </a:spcAft>
                <a:defRPr/>
              </a:pPr>
              <a:r>
                <a:rPr lang="en-US" b="1" dirty="0">
                  <a:latin typeface="Arial" panose="020B0604020202020204" pitchFamily="34" charset="0"/>
                  <a:ea typeface="MS PGothic" panose="020B0600070205080204" pitchFamily="34" charset="-128"/>
                  <a:cs typeface="Arial" panose="020B0604020202020204" pitchFamily="34" charset="0"/>
                </a:rPr>
                <a:t>Software as a Service (</a:t>
              </a:r>
              <a:r>
                <a:rPr lang="en-US" b="1" dirty="0" err="1">
                  <a:latin typeface="Arial" panose="020B0604020202020204" pitchFamily="34" charset="0"/>
                  <a:ea typeface="MS PGothic" panose="020B0600070205080204" pitchFamily="34" charset="-128"/>
                  <a:cs typeface="Arial" panose="020B0604020202020204" pitchFamily="34" charset="0"/>
                </a:rPr>
                <a:t>SaaS</a:t>
              </a:r>
              <a:r>
                <a:rPr lang="en-US" b="1" dirty="0">
                  <a:latin typeface="Arial" panose="020B0604020202020204" pitchFamily="34" charset="0"/>
                  <a:ea typeface="MS PGothic" panose="020B0600070205080204" pitchFamily="34" charset="-128"/>
                  <a:cs typeface="Arial" panose="020B0604020202020204" pitchFamily="34" charset="0"/>
                </a:rPr>
                <a:t>)</a:t>
              </a:r>
              <a:endParaRPr lang="en-US" b="1" dirty="0">
                <a:latin typeface="Arial" panose="020B0604020202020204" pitchFamily="34" charset="0"/>
                <a:ea typeface="MS PGothic" panose="020B0600070205080204" pitchFamily="34" charset="-128"/>
                <a:cs typeface="Arial" panose="020B0604020202020204" pitchFamily="34" charset="0"/>
              </a:endParaRPr>
            </a:p>
          </p:txBody>
        </p:sp>
        <p:grpSp>
          <p:nvGrpSpPr>
            <p:cNvPr id="3" name="Group 12"/>
            <p:cNvGrpSpPr/>
            <p:nvPr/>
          </p:nvGrpSpPr>
          <p:grpSpPr>
            <a:xfrm>
              <a:off x="762000" y="2133600"/>
              <a:ext cx="2209800" cy="1981200"/>
              <a:chOff x="762000" y="2133600"/>
              <a:chExt cx="2209800" cy="1981200"/>
            </a:xfrm>
          </p:grpSpPr>
          <p:sp>
            <p:nvSpPr>
              <p:cNvPr id="7" name="Rounded Rectangle 6"/>
              <p:cNvSpPr/>
              <p:nvPr/>
            </p:nvSpPr>
            <p:spPr bwMode="auto">
              <a:xfrm>
                <a:off x="762000" y="2133600"/>
                <a:ext cx="2209800" cy="19812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fontAlgn="auto" hangingPunct="0">
                  <a:spcBef>
                    <a:spcPts val="0"/>
                  </a:spcBef>
                  <a:spcAft>
                    <a:spcPts val="0"/>
                  </a:spcAft>
                  <a:defRPr/>
                </a:pPr>
                <a:r>
                  <a:rPr lang="en-US" b="1" dirty="0">
                    <a:latin typeface="Arial" panose="020B0604020202020204" pitchFamily="34" charset="0"/>
                    <a:ea typeface="MS PGothic" panose="020B0600070205080204" pitchFamily="34" charset="-128"/>
                    <a:cs typeface="Arial" panose="020B0604020202020204" pitchFamily="34" charset="0"/>
                  </a:rPr>
                  <a:t>Desktops as a Service (</a:t>
                </a:r>
                <a:r>
                  <a:rPr lang="en-US" b="1" dirty="0" err="1">
                    <a:latin typeface="Arial" panose="020B0604020202020204" pitchFamily="34" charset="0"/>
                    <a:ea typeface="MS PGothic" panose="020B0600070205080204" pitchFamily="34" charset="-128"/>
                    <a:cs typeface="Arial" panose="020B0604020202020204" pitchFamily="34" charset="0"/>
                  </a:rPr>
                  <a:t>DaaS</a:t>
                </a:r>
                <a:r>
                  <a:rPr lang="en-US" b="1" dirty="0">
                    <a:latin typeface="Arial" panose="020B0604020202020204" pitchFamily="34" charset="0"/>
                    <a:ea typeface="MS PGothic" panose="020B0600070205080204" pitchFamily="34" charset="-128"/>
                    <a:cs typeface="Arial" panose="020B0604020202020204" pitchFamily="34" charset="0"/>
                  </a:rPr>
                  <a:t>)</a:t>
                </a:r>
                <a:endParaRPr lang="en-US" b="1" dirty="0">
                  <a:latin typeface="Arial" panose="020B0604020202020204" pitchFamily="34" charset="0"/>
                  <a:ea typeface="MS PGothic" panose="020B0600070205080204" pitchFamily="34" charset="-128"/>
                  <a:cs typeface="Arial" panose="020B0604020202020204" pitchFamily="34" charset="0"/>
                </a:endParaRPr>
              </a:p>
              <a:p>
                <a:pPr algn="ctr" eaLnBrk="0" fontAlgn="auto" hangingPunct="0">
                  <a:spcBef>
                    <a:spcPts val="0"/>
                  </a:spcBef>
                  <a:spcAft>
                    <a:spcPts val="0"/>
                  </a:spcAft>
                  <a:defRPr/>
                </a:pPr>
                <a:endParaRPr lang="en-US" b="1" dirty="0">
                  <a:latin typeface="Arial" panose="020B0604020202020204" pitchFamily="34" charset="0"/>
                  <a:ea typeface="MS PGothic" panose="020B0600070205080204" pitchFamily="34" charset="-128"/>
                  <a:cs typeface="Arial" panose="020B0604020202020204" pitchFamily="34" charset="0"/>
                </a:endParaRPr>
              </a:p>
            </p:txBody>
          </p:sp>
          <p:pic>
            <p:nvPicPr>
              <p:cNvPr id="11" name="Picture 10" descr="Desktone-Logo-Large.png"/>
              <p:cNvPicPr>
                <a:picLocks noChangeAspect="1"/>
              </p:cNvPicPr>
              <p:nvPr/>
            </p:nvPicPr>
            <p:blipFill>
              <a:blip r:embed="rId1" cstate="print"/>
              <a:stretch>
                <a:fillRect/>
              </a:stretch>
            </p:blipFill>
            <p:spPr>
              <a:xfrm>
                <a:off x="1354349" y="3641378"/>
                <a:ext cx="1016477" cy="355334"/>
              </a:xfrm>
              <a:prstGeom prst="rect">
                <a:avLst/>
              </a:prstGeom>
            </p:spPr>
          </p:pic>
        </p:grpSp>
      </p:grpSp>
      <p:pic>
        <p:nvPicPr>
          <p:cNvPr id="147461" name="Picture 14" descr="Amazon-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4641850"/>
            <a:ext cx="8524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2" name="Picture 15" descr="rs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5016500"/>
            <a:ext cx="8382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3" name="Picture 16" descr="google_apps_logo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2870200"/>
            <a:ext cx="838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4" name="Picture 17" descr="salesforce%20log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2119313"/>
            <a:ext cx="9144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5" name="Picture 11" descr="WindowsAzure.jpg"/>
          <p:cNvPicPr>
            <a:picLocks noChangeAspect="1"/>
          </p:cNvPicPr>
          <p:nvPr/>
        </p:nvPicPr>
        <p:blipFill>
          <a:blip r:embed="rId6">
            <a:extLst>
              <a:ext uri="{28A0092B-C50C-407E-A947-70E740481C1C}">
                <a14:useLocalDpi xmlns:a14="http://schemas.microsoft.com/office/drawing/2010/main" val="0"/>
              </a:ext>
            </a:extLst>
          </a:blip>
          <a:srcRect l="6857" r="4572"/>
          <a:stretch>
            <a:fillRect/>
          </a:stretch>
        </p:blipFill>
        <p:spPr bwMode="auto">
          <a:xfrm>
            <a:off x="7848600" y="3443288"/>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6" name="Picture 18" descr="ofc365_h_web.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48600" y="2533650"/>
            <a:ext cx="8382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7" name="Picture 19" descr="vmware.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96200" y="4114800"/>
            <a:ext cx="1276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3"/>
          <p:cNvSpPr>
            <a:spLocks noGrp="1"/>
          </p:cNvSpPr>
          <p:nvPr>
            <p:ph type="title"/>
          </p:nvPr>
        </p:nvSpPr>
        <p:spPr/>
        <p:txBody>
          <a:bodyPr anchor="t"/>
          <a:lstStyle/>
          <a:p>
            <a:r>
              <a:rPr lang="en-US" altLang="en-US" sz="2800" smtClean="0"/>
              <a:t>Cloud Virtual Desktops vs. Traditional</a:t>
            </a:r>
            <a:endParaRPr lang="en-US" altLang="en-US" sz="2800" smtClean="0"/>
          </a:p>
        </p:txBody>
      </p:sp>
      <p:sp>
        <p:nvSpPr>
          <p:cNvPr id="148483" name="Text Placeholder 4"/>
          <p:cNvSpPr>
            <a:spLocks noGrp="1"/>
          </p:cNvSpPr>
          <p:nvPr>
            <p:ph type="body" idx="1"/>
          </p:nvPr>
        </p:nvSpPr>
        <p:spPr>
          <a:xfrm>
            <a:off x="457200" y="1535113"/>
            <a:ext cx="4040188" cy="641350"/>
          </a:xfrm>
        </p:spPr>
        <p:txBody>
          <a:bodyPr/>
          <a:lstStyle/>
          <a:p>
            <a:r>
              <a:rPr lang="en-US" altLang="en-US" smtClean="0"/>
              <a:t>Physical</a:t>
            </a:r>
            <a:endParaRPr lang="en-US" altLang="en-US" smtClean="0"/>
          </a:p>
        </p:txBody>
      </p:sp>
      <p:sp>
        <p:nvSpPr>
          <p:cNvPr id="148484" name="Content Placeholder 5"/>
          <p:cNvSpPr>
            <a:spLocks noGrp="1"/>
          </p:cNvSpPr>
          <p:nvPr>
            <p:ph sz="half" idx="2"/>
          </p:nvPr>
        </p:nvSpPr>
        <p:spPr>
          <a:xfrm>
            <a:off x="457200" y="2173288"/>
            <a:ext cx="4040188" cy="3952875"/>
          </a:xfrm>
        </p:spPr>
        <p:txBody>
          <a:bodyPr/>
          <a:lstStyle/>
          <a:p>
            <a:r>
              <a:rPr lang="en-US" altLang="en-US" sz="1800" smtClean="0"/>
              <a:t>Takes 3-5 days for a new system</a:t>
            </a:r>
            <a:endParaRPr lang="en-US" altLang="en-US" sz="1800" smtClean="0"/>
          </a:p>
          <a:p>
            <a:r>
              <a:rPr lang="en-US" altLang="en-US" sz="1800" smtClean="0"/>
              <a:t>Break/fix issues</a:t>
            </a:r>
            <a:endParaRPr lang="en-US" altLang="en-US" sz="1800" smtClean="0"/>
          </a:p>
          <a:p>
            <a:r>
              <a:rPr lang="en-US" altLang="en-US" sz="1800" smtClean="0"/>
              <a:t>Endpoint data loss/ security</a:t>
            </a:r>
            <a:endParaRPr lang="en-US" altLang="en-US" sz="1800" smtClean="0"/>
          </a:p>
          <a:p>
            <a:r>
              <a:rPr lang="en-US" altLang="en-US" sz="1800" smtClean="0"/>
              <a:t>Vulnerable to power outages</a:t>
            </a:r>
            <a:endParaRPr lang="en-US" altLang="en-US" sz="1800" smtClean="0"/>
          </a:p>
          <a:p>
            <a:r>
              <a:rPr lang="en-US" altLang="en-US" sz="1800" smtClean="0"/>
              <a:t>Hardware &amp; desktop are one and the same</a:t>
            </a:r>
            <a:endParaRPr lang="en-US" altLang="en-US" sz="1800" smtClean="0"/>
          </a:p>
          <a:p>
            <a:r>
              <a:rPr lang="en-US" altLang="en-US" sz="1800" smtClean="0"/>
              <a:t>Up-front capital required</a:t>
            </a:r>
            <a:endParaRPr lang="en-US" altLang="en-US" sz="1800" smtClean="0"/>
          </a:p>
          <a:p>
            <a:r>
              <a:rPr lang="en-US" altLang="en-US" sz="1800" smtClean="0"/>
              <a:t>Hardware warranty cost</a:t>
            </a:r>
            <a:endParaRPr lang="en-US" altLang="en-US" sz="1800" smtClean="0"/>
          </a:p>
          <a:p>
            <a:endParaRPr lang="en-US" altLang="en-US" sz="1800" smtClean="0"/>
          </a:p>
        </p:txBody>
      </p:sp>
      <p:sp>
        <p:nvSpPr>
          <p:cNvPr id="148485" name="Text Placeholder 6"/>
          <p:cNvSpPr>
            <a:spLocks noGrp="1"/>
          </p:cNvSpPr>
          <p:nvPr>
            <p:ph type="body" sz="quarter" idx="3"/>
          </p:nvPr>
        </p:nvSpPr>
        <p:spPr>
          <a:xfrm>
            <a:off x="4645025" y="1535113"/>
            <a:ext cx="4041775" cy="641350"/>
          </a:xfrm>
        </p:spPr>
        <p:txBody>
          <a:bodyPr/>
          <a:lstStyle/>
          <a:p>
            <a:r>
              <a:rPr lang="en-US" altLang="en-US" smtClean="0"/>
              <a:t>Cloud Virtual Desktop</a:t>
            </a:r>
            <a:endParaRPr lang="en-US" altLang="en-US" smtClean="0"/>
          </a:p>
        </p:txBody>
      </p:sp>
      <p:sp>
        <p:nvSpPr>
          <p:cNvPr id="148486" name="Content Placeholder 7"/>
          <p:cNvSpPr>
            <a:spLocks noGrp="1"/>
          </p:cNvSpPr>
          <p:nvPr>
            <p:ph sz="quarter" idx="4"/>
          </p:nvPr>
        </p:nvSpPr>
        <p:spPr>
          <a:xfrm>
            <a:off x="4645025" y="2173288"/>
            <a:ext cx="4041775" cy="3952875"/>
          </a:xfrm>
        </p:spPr>
        <p:txBody>
          <a:bodyPr/>
          <a:lstStyle/>
          <a:p>
            <a:r>
              <a:rPr lang="en-US" altLang="en-US" sz="1800" smtClean="0"/>
              <a:t>New systems in 90 seconds</a:t>
            </a:r>
            <a:endParaRPr lang="en-US" altLang="en-US" sz="1800" smtClean="0"/>
          </a:p>
          <a:p>
            <a:r>
              <a:rPr lang="en-US" altLang="en-US" sz="1800" smtClean="0"/>
              <a:t>Never breaks</a:t>
            </a:r>
            <a:endParaRPr lang="en-US" altLang="en-US" sz="1800" smtClean="0"/>
          </a:p>
          <a:p>
            <a:r>
              <a:rPr lang="en-US" altLang="en-US" sz="1800" smtClean="0"/>
              <a:t>Data can not be lost or stolen</a:t>
            </a:r>
            <a:endParaRPr lang="en-US" altLang="en-US" sz="1800" smtClean="0"/>
          </a:p>
          <a:p>
            <a:r>
              <a:rPr lang="en-US" altLang="en-US" sz="1800" smtClean="0"/>
              <a:t>Always on</a:t>
            </a:r>
            <a:endParaRPr lang="en-US" altLang="en-US" sz="1800" smtClean="0"/>
          </a:p>
          <a:p>
            <a:r>
              <a:rPr lang="en-US" altLang="en-US" sz="1800" smtClean="0"/>
              <a:t>Desktop can be accessed from any connected device from anywhere</a:t>
            </a:r>
            <a:endParaRPr lang="en-US" altLang="en-US" sz="1800" smtClean="0"/>
          </a:p>
          <a:p>
            <a:r>
              <a:rPr lang="en-US" altLang="en-US" sz="1800" smtClean="0"/>
              <a:t>No upfront capital</a:t>
            </a:r>
            <a:endParaRPr lang="en-US" altLang="en-US" sz="1800" smtClean="0"/>
          </a:p>
          <a:p>
            <a:r>
              <a:rPr lang="en-US" altLang="en-US" sz="1800" smtClean="0"/>
              <a:t>No hardware warranty required</a:t>
            </a:r>
            <a:endParaRPr lang="en-US" altLang="en-US" sz="1800" smtClean="0"/>
          </a:p>
        </p:txBody>
      </p:sp>
      <p:sp>
        <p:nvSpPr>
          <p:cNvPr id="149511" name="Footer Placeholder 8"/>
          <p:cNvSpPr>
            <a:spLocks noGrp="1"/>
          </p:cNvSpPr>
          <p:nvPr>
            <p:ph type="ftr" sz="quarter" idx="11"/>
          </p:nvPr>
        </p:nvSpPr>
        <p:spPr bwMode="auto">
          <a:xfrm>
            <a:off x="457200" y="6356350"/>
            <a:ext cx="2133600" cy="365125"/>
          </a:xfrm>
          <a:ln>
            <a:miter lim="800000"/>
          </a:ln>
        </p:spPr>
        <p:txBody>
          <a:bodyPr wrap="square" numCol="1" anchor="t" anchorCtr="0" compatLnSpc="1"/>
          <a:lstStyle/>
          <a:p>
            <a:pPr algn="l">
              <a:defRPr/>
            </a:pPr>
            <a:endParaRPr lang="en-US">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3"/>
          <p:cNvSpPr>
            <a:spLocks noGrp="1"/>
          </p:cNvSpPr>
          <p:nvPr>
            <p:ph type="ftr" sz="quarter" idx="11"/>
          </p:nvPr>
        </p:nvSpPr>
        <p:spPr bwMode="auto">
          <a:xfrm>
            <a:off x="228600" y="6477000"/>
            <a:ext cx="7391400" cy="304800"/>
          </a:xfrm>
          <a:ln>
            <a:miter lim="800000"/>
          </a:ln>
        </p:spPr>
        <p:txBody>
          <a:bodyPr/>
          <a:lstStyle/>
          <a:p>
            <a:pPr>
              <a:defRPr/>
            </a:pPr>
            <a:r>
              <a:rPr lang="en-US"/>
              <a:t>©2009 Desktone, Inc. All rights reserved. </a:t>
            </a:r>
            <a:endParaRPr lang="en-US"/>
          </a:p>
        </p:txBody>
      </p:sp>
      <p:pic>
        <p:nvPicPr>
          <p:cNvPr id="149507"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638" y="730250"/>
            <a:ext cx="9205913" cy="612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8" name="TextBox 5"/>
          <p:cNvSpPr txBox="1">
            <a:spLocks noChangeArrowheads="1"/>
          </p:cNvSpPr>
          <p:nvPr/>
        </p:nvSpPr>
        <p:spPr bwMode="auto">
          <a:xfrm>
            <a:off x="1204913" y="1236663"/>
            <a:ext cx="3871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3600">
                <a:solidFill>
                  <a:srgbClr val="004B92"/>
                </a:solidFill>
              </a:rPr>
              <a:t>Desktone’s Solution</a:t>
            </a:r>
            <a:endParaRPr lang="en-US" altLang="en-US" sz="3600">
              <a:solidFill>
                <a:srgbClr val="004B92"/>
              </a:solidFill>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a:xfrm>
            <a:off x="762000" y="274638"/>
            <a:ext cx="8077200" cy="1143000"/>
          </a:xfrm>
        </p:spPr>
        <p:txBody>
          <a:bodyPr anchor="t"/>
          <a:lstStyle/>
          <a:p>
            <a:r>
              <a:rPr lang="en-US" altLang="en-US" sz="1400" smtClean="0"/>
              <a:t>Desktone Overview</a:t>
            </a:r>
            <a:endParaRPr lang="en-US" altLang="en-US" sz="1400" smtClean="0"/>
          </a:p>
        </p:txBody>
      </p:sp>
      <p:pic>
        <p:nvPicPr>
          <p:cNvPr id="150531" name="Picture 49" descr="Desktone_logo.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5725" y="1436688"/>
            <a:ext cx="24765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63513" y="2425700"/>
            <a:ext cx="2732087" cy="652463"/>
          </a:xfrm>
          <a:prstGeom prst="rect">
            <a:avLst/>
          </a:prstGeom>
        </p:spPr>
        <p:txBody>
          <a:bodyPr>
            <a:spAutoFit/>
          </a:bodyPr>
          <a:lstStyle/>
          <a:p>
            <a:pPr fontAlgn="auto">
              <a:lnSpc>
                <a:spcPct val="130000"/>
              </a:lnSpc>
              <a:spcBef>
                <a:spcPts val="0"/>
              </a:spcBef>
              <a:spcAft>
                <a:spcPts val="0"/>
              </a:spcAft>
              <a:defRPr/>
            </a:pPr>
            <a:r>
              <a:rPr lang="en-US" sz="1400" dirty="0">
                <a:solidFill>
                  <a:schemeClr val="bg2">
                    <a:lumMod val="50000"/>
                  </a:schemeClr>
                </a:solidFill>
                <a:latin typeface="Arial" panose="020B0604020202020204" pitchFamily="34" charset="0"/>
                <a:cs typeface="Arial" panose="020B0604020202020204" pitchFamily="34" charset="0"/>
              </a:rPr>
              <a:t>Founded </a:t>
            </a:r>
            <a:r>
              <a:rPr lang="en-US" sz="1400" dirty="0">
                <a:solidFill>
                  <a:srgbClr val="2F8FD5"/>
                </a:solidFill>
                <a:latin typeface="Arial" panose="020B0604020202020204" pitchFamily="34" charset="0"/>
                <a:cs typeface="Arial" panose="020B0604020202020204" pitchFamily="34" charset="0"/>
              </a:rPr>
              <a:t>2007</a:t>
            </a:r>
            <a:endParaRPr lang="en-US" sz="1400" dirty="0">
              <a:solidFill>
                <a:srgbClr val="2F8FD5"/>
              </a:solidFill>
              <a:latin typeface="Arial" panose="020B0604020202020204" pitchFamily="34" charset="0"/>
              <a:cs typeface="Arial" panose="020B0604020202020204" pitchFamily="34" charset="0"/>
            </a:endParaRPr>
          </a:p>
          <a:p>
            <a:pPr fontAlgn="auto">
              <a:lnSpc>
                <a:spcPct val="130000"/>
              </a:lnSpc>
              <a:spcBef>
                <a:spcPts val="0"/>
              </a:spcBef>
              <a:spcAft>
                <a:spcPts val="0"/>
              </a:spcAft>
              <a:defRPr/>
            </a:pPr>
            <a:r>
              <a:rPr lang="hr-HR" sz="1400" dirty="0">
                <a:solidFill>
                  <a:srgbClr val="404040"/>
                </a:solidFill>
                <a:latin typeface="Arial" panose="020B0604020202020204" pitchFamily="34" charset="0"/>
                <a:cs typeface="Arial" panose="020B0604020202020204" pitchFamily="34" charset="0"/>
              </a:rPr>
              <a:t>Footprint</a:t>
            </a:r>
            <a:r>
              <a:rPr lang="hr-HR" sz="1400" dirty="0">
                <a:solidFill>
                  <a:srgbClr val="2F8FD5"/>
                </a:solidFill>
                <a:latin typeface="Arial" panose="020B0604020202020204" pitchFamily="34" charset="0"/>
                <a:cs typeface="Arial" panose="020B0604020202020204" pitchFamily="34" charset="0"/>
              </a:rPr>
              <a:t> Global</a:t>
            </a:r>
            <a:endParaRPr lang="hr-HR" sz="1400" dirty="0">
              <a:solidFill>
                <a:srgbClr val="2F8FD5"/>
              </a:solidFill>
              <a:latin typeface="Arial" panose="020B0604020202020204" pitchFamily="34" charset="0"/>
              <a:cs typeface="Arial" panose="020B0604020202020204" pitchFamily="34" charset="0"/>
            </a:endParaRPr>
          </a:p>
        </p:txBody>
      </p:sp>
      <p:cxnSp>
        <p:nvCxnSpPr>
          <p:cNvPr id="51" name="Straight Connector 50"/>
          <p:cNvCxnSpPr/>
          <p:nvPr/>
        </p:nvCxnSpPr>
        <p:spPr bwMode="auto">
          <a:xfrm>
            <a:off x="149225" y="2425700"/>
            <a:ext cx="22860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7" name="Rectangle 3"/>
          <p:cNvSpPr>
            <a:spLocks noGrp="1" noChangeArrowheads="1"/>
          </p:cNvSpPr>
          <p:nvPr>
            <p:ph idx="1"/>
          </p:nvPr>
        </p:nvSpPr>
        <p:spPr>
          <a:xfrm>
            <a:off x="2971800" y="1524000"/>
            <a:ext cx="5867400" cy="5029200"/>
          </a:xfrm>
        </p:spPr>
        <p:txBody>
          <a:bodyPr rtlCol="0">
            <a:normAutofit/>
          </a:bodyPr>
          <a:lstStyle/>
          <a:p>
            <a:pPr fontAlgn="auto">
              <a:spcAft>
                <a:spcPts val="0"/>
              </a:spcAft>
              <a:buFont typeface="Arial" panose="020B0604020202020204" pitchFamily="34" charset="0"/>
              <a:buChar char="•"/>
              <a:defRPr/>
            </a:pPr>
            <a:r>
              <a:rPr lang="en-US" sz="1400" b="1" dirty="0" smtClean="0">
                <a:solidFill>
                  <a:srgbClr val="505252"/>
                </a:solidFill>
              </a:rPr>
              <a:t>Background</a:t>
            </a:r>
            <a:endParaRPr lang="en-US" sz="1400" b="1" dirty="0" smtClean="0">
              <a:solidFill>
                <a:srgbClr val="505252"/>
              </a:solidFill>
            </a:endParaRPr>
          </a:p>
          <a:p>
            <a:pPr lvl="1" fontAlgn="auto">
              <a:spcAft>
                <a:spcPts val="0"/>
              </a:spcAft>
              <a:buFont typeface="Arial" panose="020B0604020202020204" pitchFamily="34" charset="0"/>
              <a:buChar char="–"/>
              <a:defRPr/>
            </a:pPr>
            <a:r>
              <a:rPr lang="en-US" sz="1400" dirty="0" smtClean="0">
                <a:solidFill>
                  <a:srgbClr val="505252"/>
                </a:solidFill>
              </a:rPr>
              <a:t>Only virtual desktop solution built from the ground up for the cloud/</a:t>
            </a:r>
            <a:r>
              <a:rPr lang="en-US" sz="1400" dirty="0" err="1" smtClean="0">
                <a:solidFill>
                  <a:srgbClr val="505252"/>
                </a:solidFill>
              </a:rPr>
              <a:t>DaaS</a:t>
            </a:r>
            <a:r>
              <a:rPr lang="en-US" sz="1400" dirty="0" smtClean="0">
                <a:solidFill>
                  <a:srgbClr val="505252"/>
                </a:solidFill>
              </a:rPr>
              <a:t>  delivery model</a:t>
            </a:r>
            <a:endParaRPr lang="en-US" sz="1400" dirty="0" smtClean="0">
              <a:solidFill>
                <a:srgbClr val="505252"/>
              </a:solidFill>
            </a:endParaRPr>
          </a:p>
          <a:p>
            <a:pPr fontAlgn="auto">
              <a:spcAft>
                <a:spcPts val="0"/>
              </a:spcAft>
              <a:buFont typeface="Arial" panose="020B0604020202020204" pitchFamily="34" charset="0"/>
              <a:buNone/>
              <a:defRPr/>
            </a:pPr>
            <a:endParaRPr lang="en-US" sz="1400" b="1" dirty="0" smtClean="0">
              <a:solidFill>
                <a:srgbClr val="505252"/>
              </a:solidFill>
            </a:endParaRPr>
          </a:p>
          <a:p>
            <a:pPr fontAlgn="auto">
              <a:spcAft>
                <a:spcPts val="0"/>
              </a:spcAft>
              <a:buFont typeface="Arial" panose="020B0604020202020204" pitchFamily="34" charset="0"/>
              <a:buChar char="•"/>
              <a:defRPr/>
            </a:pPr>
            <a:r>
              <a:rPr lang="en-US" sz="1400" b="1" dirty="0" smtClean="0">
                <a:solidFill>
                  <a:srgbClr val="505252"/>
                </a:solidFill>
              </a:rPr>
              <a:t>Who we are</a:t>
            </a:r>
            <a:endParaRPr lang="en-US" sz="1400" b="1" dirty="0" smtClean="0">
              <a:solidFill>
                <a:srgbClr val="505252"/>
              </a:solidFill>
            </a:endParaRPr>
          </a:p>
          <a:p>
            <a:pPr lvl="1" fontAlgn="auto">
              <a:spcAft>
                <a:spcPts val="0"/>
              </a:spcAft>
              <a:buFont typeface="Arial" panose="020B0604020202020204" pitchFamily="34" charset="0"/>
              <a:buChar char="–"/>
              <a:defRPr/>
            </a:pPr>
            <a:r>
              <a:rPr lang="en-US" sz="1400" dirty="0" smtClean="0">
                <a:solidFill>
                  <a:srgbClr val="505252"/>
                </a:solidFill>
              </a:rPr>
              <a:t>Software company delivering cloud-hosted virtual desktop infrastructure (VDI)</a:t>
            </a:r>
            <a:endParaRPr lang="en-US" sz="1400" dirty="0" smtClean="0">
              <a:solidFill>
                <a:srgbClr val="505252"/>
              </a:solidFill>
            </a:endParaRPr>
          </a:p>
          <a:p>
            <a:pPr lvl="1" fontAlgn="auto">
              <a:spcAft>
                <a:spcPts val="0"/>
              </a:spcAft>
              <a:buFont typeface="Arial" panose="020B0604020202020204" pitchFamily="34" charset="0"/>
              <a:buChar char="–"/>
              <a:defRPr/>
            </a:pPr>
            <a:r>
              <a:rPr lang="en-US" sz="1400" dirty="0" smtClean="0">
                <a:solidFill>
                  <a:srgbClr val="505252"/>
                </a:solidFill>
                <a:cs typeface="Arial" panose="020B0604020202020204"/>
              </a:rPr>
              <a:t>Optimized, tested &amp; deployed with the worlds largest companies and service providers</a:t>
            </a:r>
            <a:endParaRPr lang="en-US" sz="1400" dirty="0" smtClean="0">
              <a:solidFill>
                <a:srgbClr val="505252"/>
              </a:solidFill>
              <a:cs typeface="Arial" panose="020B0604020202020204"/>
            </a:endParaRPr>
          </a:p>
          <a:p>
            <a:pPr lvl="1" fontAlgn="auto">
              <a:spcAft>
                <a:spcPts val="0"/>
              </a:spcAft>
              <a:buFont typeface="Arial" panose="020B0604020202020204" pitchFamily="34" charset="0"/>
              <a:buNone/>
              <a:defRPr/>
            </a:pPr>
            <a:endParaRPr lang="en-US" sz="1400" dirty="0" smtClean="0">
              <a:solidFill>
                <a:srgbClr val="505252"/>
              </a:solidFill>
            </a:endParaRPr>
          </a:p>
          <a:p>
            <a:pPr fontAlgn="auto">
              <a:spcAft>
                <a:spcPts val="0"/>
              </a:spcAft>
              <a:buFont typeface="Arial" panose="020B0604020202020204" pitchFamily="34" charset="0"/>
              <a:buChar char="•"/>
              <a:defRPr/>
            </a:pPr>
            <a:r>
              <a:rPr lang="en-US" sz="1400" b="1" dirty="0" smtClean="0">
                <a:solidFill>
                  <a:srgbClr val="505252"/>
                </a:solidFill>
              </a:rPr>
              <a:t>Solutions Include</a:t>
            </a:r>
            <a:endParaRPr lang="en-US" sz="1400" b="1" dirty="0" smtClean="0">
              <a:solidFill>
                <a:srgbClr val="505252"/>
              </a:solidFill>
            </a:endParaRPr>
          </a:p>
          <a:p>
            <a:pPr lvl="1" fontAlgn="auto">
              <a:spcAft>
                <a:spcPts val="0"/>
              </a:spcAft>
              <a:buFont typeface="Arial" panose="020B0604020202020204" pitchFamily="34" charset="0"/>
              <a:buChar char="–"/>
              <a:defRPr/>
            </a:pPr>
            <a:r>
              <a:rPr lang="en-US" sz="1400" dirty="0" smtClean="0">
                <a:solidFill>
                  <a:srgbClr val="505252"/>
                </a:solidFill>
              </a:rPr>
              <a:t>Desktone Cloud for enterprises</a:t>
            </a:r>
            <a:endParaRPr lang="en-US" sz="1400" dirty="0" smtClean="0">
              <a:solidFill>
                <a:srgbClr val="505252"/>
              </a:solidFill>
            </a:endParaRPr>
          </a:p>
          <a:p>
            <a:pPr lvl="1" fontAlgn="auto">
              <a:spcAft>
                <a:spcPts val="0"/>
              </a:spcAft>
              <a:buFont typeface="Arial" panose="020B0604020202020204" pitchFamily="34" charset="0"/>
              <a:buChar char="–"/>
              <a:defRPr/>
            </a:pPr>
            <a:r>
              <a:rPr lang="en-US" sz="1400" dirty="0" smtClean="0">
                <a:solidFill>
                  <a:srgbClr val="505252"/>
                </a:solidFill>
              </a:rPr>
              <a:t>Desktone Cloud Platform for service providers</a:t>
            </a:r>
            <a:endParaRPr lang="en-US" sz="1400" dirty="0" smtClean="0">
              <a:solidFill>
                <a:srgbClr val="505252"/>
              </a:solidFill>
            </a:endParaRPr>
          </a:p>
          <a:p>
            <a:pPr fontAlgn="auto">
              <a:spcAft>
                <a:spcPts val="0"/>
              </a:spcAft>
              <a:buFont typeface="Arial" panose="020B0604020202020204" pitchFamily="34" charset="0"/>
              <a:buChar char="•"/>
              <a:defRPr/>
            </a:pPr>
            <a:endParaRPr lang="en-US" sz="1400" dirty="0" smtClean="0">
              <a:solidFill>
                <a:srgbClr val="4C4C4C"/>
              </a:solidFill>
            </a:endParaRPr>
          </a:p>
          <a:p>
            <a:pPr fontAlgn="auto">
              <a:spcAft>
                <a:spcPts val="0"/>
              </a:spcAft>
              <a:buFont typeface="Arial" panose="020B0604020202020204" pitchFamily="34" charset="0"/>
              <a:buChar char="•"/>
              <a:defRPr/>
            </a:pPr>
            <a:endParaRPr lang="en-US" sz="1400" dirty="0" smtClean="0">
              <a:solidFill>
                <a:schemeClr val="tx1">
                  <a:lumMod val="65000"/>
                  <a:lumOff val="35000"/>
                </a:schemeClr>
              </a:solidFill>
            </a:endParaRPr>
          </a:p>
          <a:p>
            <a:pPr fontAlgn="auto">
              <a:spcAft>
                <a:spcPts val="0"/>
              </a:spcAft>
              <a:buFont typeface="Arial" panose="020B0604020202020204" pitchFamily="34" charset="0"/>
              <a:buChar char="•"/>
              <a:defRPr/>
            </a:pPr>
            <a:endParaRPr lang="en-US" sz="1400" dirty="0" smtClean="0">
              <a:solidFill>
                <a:srgbClr val="4C4C4C"/>
              </a:solidFill>
            </a:endParaRPr>
          </a:p>
          <a:p>
            <a:pPr fontAlgn="auto">
              <a:spcAft>
                <a:spcPts val="0"/>
              </a:spcAft>
              <a:buFont typeface="Arial" panose="020B0604020202020204" pitchFamily="34" charset="0"/>
              <a:buChar char="•"/>
              <a:defRPr/>
            </a:pPr>
            <a:endParaRPr lang="en-US" sz="1400" dirty="0" smtClean="0">
              <a:solidFill>
                <a:srgbClr val="4C4C4C"/>
              </a:solidFill>
            </a:endParaRPr>
          </a:p>
          <a:p>
            <a:pPr fontAlgn="auto">
              <a:spcAft>
                <a:spcPts val="0"/>
              </a:spcAft>
              <a:buFont typeface="Arial" panose="020B0604020202020204" pitchFamily="34" charset="0"/>
              <a:buChar char="•"/>
              <a:defRPr/>
            </a:pPr>
            <a:endParaRPr lang="en-US" sz="1400" dirty="0" smtClean="0">
              <a:solidFill>
                <a:schemeClr val="tx1">
                  <a:lumMod val="65000"/>
                  <a:lumOff val="35000"/>
                </a:schemeClr>
              </a:solidFill>
            </a:endParaRPr>
          </a:p>
        </p:txBody>
      </p:sp>
    </p:spTree>
  </p:cSld>
  <p:clrMapOvr>
    <a:masterClrMapping/>
  </p:clrMapOvr>
  <p:transition spd="med">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113"/>
          <p:cNvGrpSpPr/>
          <p:nvPr/>
        </p:nvGrpSpPr>
        <p:grpSpPr bwMode="auto">
          <a:xfrm>
            <a:off x="1036638" y="4284663"/>
            <a:ext cx="2730500" cy="990600"/>
            <a:chOff x="884992" y="4965699"/>
            <a:chExt cx="2730272" cy="990600"/>
          </a:xfrm>
        </p:grpSpPr>
        <p:pic>
          <p:nvPicPr>
            <p:cNvPr id="115" name="Picture 114" descr="laptop-1.png"/>
            <p:cNvPicPr>
              <a:picLocks noChangeAspect="1"/>
            </p:cNvPicPr>
            <p:nvPr/>
          </p:nvPicPr>
          <p:blipFill>
            <a:blip r:embed="rId1"/>
            <a:stretch>
              <a:fillRect/>
            </a:stretch>
          </p:blipFill>
          <p:spPr>
            <a:xfrm>
              <a:off x="2624747" y="4965699"/>
              <a:ext cx="990517" cy="990600"/>
            </a:xfrm>
            <a:prstGeom prst="rect">
              <a:avLst/>
            </a:prstGeom>
            <a:effectLst>
              <a:outerShdw blurRad="127000" dist="63500" dir="2700000" algn="tl" rotWithShape="0">
                <a:srgbClr val="000000">
                  <a:alpha val="25000"/>
                </a:srgbClr>
              </a:outerShdw>
            </a:effectLst>
          </p:spPr>
        </p:pic>
        <p:pic>
          <p:nvPicPr>
            <p:cNvPr id="116" name="Picture 115" descr="iPad_6_512x512x32 copy.png"/>
            <p:cNvPicPr>
              <a:picLocks noChangeAspect="1"/>
            </p:cNvPicPr>
            <p:nvPr/>
          </p:nvPicPr>
          <p:blipFill>
            <a:blip r:embed="rId2"/>
            <a:stretch>
              <a:fillRect/>
            </a:stretch>
          </p:blipFill>
          <p:spPr>
            <a:xfrm>
              <a:off x="1943766" y="5219699"/>
              <a:ext cx="609549" cy="609600"/>
            </a:xfrm>
            <a:prstGeom prst="rect">
              <a:avLst/>
            </a:prstGeom>
            <a:effectLst>
              <a:outerShdw blurRad="127000" dist="63500" dir="2700000" algn="tl" rotWithShape="0">
                <a:srgbClr val="000000">
                  <a:alpha val="25000"/>
                </a:srgbClr>
              </a:outerShdw>
            </a:effectLst>
          </p:spPr>
        </p:pic>
        <p:pic>
          <p:nvPicPr>
            <p:cNvPr id="117" name="Picture 116" descr="thinclient2.png"/>
            <p:cNvPicPr>
              <a:picLocks noChangeAspect="1"/>
            </p:cNvPicPr>
            <p:nvPr/>
          </p:nvPicPr>
          <p:blipFill rotWithShape="1">
            <a:blip r:embed="rId3"/>
            <a:srcRect/>
            <a:stretch>
              <a:fillRect/>
            </a:stretch>
          </p:blipFill>
          <p:spPr>
            <a:xfrm>
              <a:off x="884992" y="5181599"/>
              <a:ext cx="792096" cy="762000"/>
            </a:xfrm>
            <a:prstGeom prst="rect">
              <a:avLst/>
            </a:prstGeom>
            <a:effectLst>
              <a:outerShdw blurRad="127000" dist="63500" dir="2700000">
                <a:srgbClr val="000000">
                  <a:alpha val="25000"/>
                </a:srgbClr>
              </a:outerShdw>
            </a:effectLst>
          </p:spPr>
        </p:pic>
        <p:pic>
          <p:nvPicPr>
            <p:cNvPr id="118" name="Picture 117"/>
            <p:cNvPicPr>
              <a:picLocks noChangeAspect="1"/>
            </p:cNvPicPr>
            <p:nvPr/>
          </p:nvPicPr>
          <p:blipFill>
            <a:blip r:embed="rId4" cstate="screen"/>
            <a:stretch>
              <a:fillRect/>
            </a:stretch>
          </p:blipFill>
          <p:spPr>
            <a:xfrm>
              <a:off x="2781300" y="5213350"/>
              <a:ext cx="679946" cy="414483"/>
            </a:xfrm>
            <a:prstGeom prst="rect">
              <a:avLst/>
            </a:prstGeom>
            <a:ln>
              <a:solidFill>
                <a:schemeClr val="tx1">
                  <a:lumMod val="65000"/>
                  <a:lumOff val="35000"/>
                </a:schemeClr>
              </a:solidFill>
            </a:ln>
            <a:effectLst>
              <a:innerShdw blurRad="9525" dist="12700" dir="13500000">
                <a:prstClr val="black">
                  <a:alpha val="50000"/>
                </a:prstClr>
              </a:innerShdw>
            </a:effectLst>
          </p:spPr>
        </p:pic>
        <p:pic>
          <p:nvPicPr>
            <p:cNvPr id="119" name="Picture 118"/>
            <p:cNvPicPr/>
            <p:nvPr/>
          </p:nvPicPr>
          <p:blipFill rotWithShape="1">
            <a:blip r:embed="rId5"/>
            <a:srcRect/>
            <a:stretch>
              <a:fillRect/>
            </a:stretch>
          </p:blipFill>
          <p:spPr>
            <a:xfrm>
              <a:off x="2073930" y="5300661"/>
              <a:ext cx="346046" cy="431800"/>
            </a:xfrm>
            <a:prstGeom prst="rect">
              <a:avLst/>
            </a:prstGeom>
            <a:ln w="6350" cmpd="sng">
              <a:solidFill>
                <a:schemeClr val="tx1">
                  <a:lumMod val="65000"/>
                  <a:lumOff val="35000"/>
                </a:schemeClr>
              </a:solidFill>
            </a:ln>
            <a:effectLst/>
          </p:spPr>
        </p:pic>
        <p:pic>
          <p:nvPicPr>
            <p:cNvPr id="120" name="Picture 119"/>
            <p:cNvPicPr/>
            <p:nvPr/>
          </p:nvPicPr>
          <p:blipFill>
            <a:blip r:embed="rId6" cstate="screen"/>
            <a:stretch>
              <a:fillRect/>
            </a:stretch>
          </p:blipFill>
          <p:spPr>
            <a:xfrm>
              <a:off x="917576" y="5224656"/>
              <a:ext cx="727514" cy="443481"/>
            </a:xfrm>
            <a:prstGeom prst="rect">
              <a:avLst/>
            </a:prstGeom>
            <a:ln>
              <a:solidFill>
                <a:schemeClr val="tx1">
                  <a:lumMod val="65000"/>
                  <a:lumOff val="35000"/>
                </a:schemeClr>
              </a:solidFill>
            </a:ln>
            <a:effectLst>
              <a:innerShdw blurRad="9525" dist="12700" dir="13500000">
                <a:prstClr val="black">
                  <a:alpha val="50000"/>
                </a:prstClr>
              </a:innerShdw>
            </a:effectLst>
          </p:spPr>
        </p:pic>
        <p:sp>
          <p:nvSpPr>
            <p:cNvPr id="121" name="Oval 120"/>
            <p:cNvSpPr/>
            <p:nvPr/>
          </p:nvSpPr>
          <p:spPr bwMode="auto">
            <a:xfrm>
              <a:off x="1219926" y="5333999"/>
              <a:ext cx="152387" cy="152400"/>
            </a:xfrm>
            <a:prstGeom prst="ellipse">
              <a:avLst/>
            </a:prstGeom>
            <a:solidFill>
              <a:srgbClr val="FF0000"/>
            </a:solidFill>
            <a:ln w="952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122" name="Oval 121"/>
            <p:cNvSpPr/>
            <p:nvPr/>
          </p:nvSpPr>
          <p:spPr bwMode="auto">
            <a:xfrm>
              <a:off x="2172346" y="5430836"/>
              <a:ext cx="152387" cy="152400"/>
            </a:xfrm>
            <a:prstGeom prst="ellipse">
              <a:avLst/>
            </a:prstGeom>
            <a:solidFill>
              <a:srgbClr val="FF0000"/>
            </a:solidFill>
            <a:ln w="952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123" name="Oval 122"/>
            <p:cNvSpPr/>
            <p:nvPr/>
          </p:nvSpPr>
          <p:spPr bwMode="auto">
            <a:xfrm>
              <a:off x="3010477" y="5333999"/>
              <a:ext cx="152387" cy="152400"/>
            </a:xfrm>
            <a:prstGeom prst="ellipse">
              <a:avLst/>
            </a:prstGeom>
            <a:solidFill>
              <a:srgbClr val="FF0000"/>
            </a:solidFill>
            <a:ln w="9525" cap="flat" cmpd="sng" algn="ctr">
              <a:solidFill>
                <a:srgbClr val="FFFFFF"/>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grpSp>
      <p:grpSp>
        <p:nvGrpSpPr>
          <p:cNvPr id="151555" name="Group 168"/>
          <p:cNvGrpSpPr/>
          <p:nvPr/>
        </p:nvGrpSpPr>
        <p:grpSpPr bwMode="auto">
          <a:xfrm>
            <a:off x="-69850" y="1604963"/>
            <a:ext cx="4870450" cy="2311400"/>
            <a:chOff x="2806844" y="3103870"/>
            <a:chExt cx="2640813" cy="1516743"/>
          </a:xfrm>
        </p:grpSpPr>
        <p:sp>
          <p:nvSpPr>
            <p:cNvPr id="151578" name="Oval 55"/>
            <p:cNvSpPr>
              <a:spLocks noChangeArrowheads="1"/>
            </p:cNvSpPr>
            <p:nvPr/>
          </p:nvSpPr>
          <p:spPr bwMode="auto">
            <a:xfrm rot="10800000">
              <a:off x="2944776" y="3346683"/>
              <a:ext cx="811040" cy="768456"/>
            </a:xfrm>
            <a:prstGeom prst="ellipse">
              <a:avLst/>
            </a:prstGeom>
            <a:solidFill>
              <a:schemeClr val="bg1"/>
            </a:solidFill>
            <a:ln w="66675" algn="ctr">
              <a:solidFill>
                <a:srgbClr val="80C8D8"/>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grpSp>
          <p:nvGrpSpPr>
            <p:cNvPr id="151579" name="Group 72"/>
            <p:cNvGrpSpPr/>
            <p:nvPr/>
          </p:nvGrpSpPr>
          <p:grpSpPr bwMode="auto">
            <a:xfrm>
              <a:off x="3325505" y="3543567"/>
              <a:ext cx="1734846" cy="1077046"/>
              <a:chOff x="3352800" y="3016250"/>
              <a:chExt cx="1524000" cy="946145"/>
            </a:xfrm>
          </p:grpSpPr>
          <p:sp>
            <p:nvSpPr>
              <p:cNvPr id="151592" name="Oval 53"/>
              <p:cNvSpPr>
                <a:spLocks noChangeArrowheads="1"/>
              </p:cNvSpPr>
              <p:nvPr/>
            </p:nvSpPr>
            <p:spPr bwMode="auto">
              <a:xfrm>
                <a:off x="3509833" y="3124196"/>
                <a:ext cx="1295400" cy="838199"/>
              </a:xfrm>
              <a:prstGeom prst="ellipse">
                <a:avLst/>
              </a:prstGeom>
              <a:solidFill>
                <a:schemeClr val="bg1"/>
              </a:solidFill>
              <a:ln w="66675" algn="ctr">
                <a:solidFill>
                  <a:srgbClr val="80C8D8"/>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sp>
            <p:nvSpPr>
              <p:cNvPr id="151593" name="Oval 54"/>
              <p:cNvSpPr>
                <a:spLocks noChangeArrowheads="1"/>
              </p:cNvSpPr>
              <p:nvPr/>
            </p:nvSpPr>
            <p:spPr bwMode="auto">
              <a:xfrm>
                <a:off x="3352800" y="3016250"/>
                <a:ext cx="1524000" cy="914400"/>
              </a:xfrm>
              <a:prstGeom prst="ellipse">
                <a:avLst/>
              </a:prstGeom>
              <a:solidFill>
                <a:schemeClr val="bg1"/>
              </a:solidFill>
              <a:ln>
                <a:noFill/>
              </a:ln>
              <a:extLst>
                <a:ext uri="{91240B29-F687-4F45-9708-019B960494DF}">
                  <a14:hiddenLine xmlns:a14="http://schemas.microsoft.com/office/drawing/2010/main" w="6667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grpSp>
        <p:grpSp>
          <p:nvGrpSpPr>
            <p:cNvPr id="151580" name="Group 68"/>
            <p:cNvGrpSpPr/>
            <p:nvPr/>
          </p:nvGrpSpPr>
          <p:grpSpPr bwMode="auto">
            <a:xfrm rot="1261324">
              <a:off x="2806844" y="3691585"/>
              <a:ext cx="954164" cy="670653"/>
              <a:chOff x="2625908" y="3005337"/>
              <a:chExt cx="1524000" cy="914402"/>
            </a:xfrm>
          </p:grpSpPr>
          <p:sp>
            <p:nvSpPr>
              <p:cNvPr id="151590" name="Oval 51"/>
              <p:cNvSpPr>
                <a:spLocks noChangeArrowheads="1"/>
              </p:cNvSpPr>
              <p:nvPr/>
            </p:nvSpPr>
            <p:spPr bwMode="auto">
              <a:xfrm>
                <a:off x="2786171" y="3078949"/>
                <a:ext cx="1295401" cy="838197"/>
              </a:xfrm>
              <a:prstGeom prst="ellipse">
                <a:avLst/>
              </a:prstGeom>
              <a:solidFill>
                <a:schemeClr val="bg1"/>
              </a:solidFill>
              <a:ln w="66675" algn="ctr">
                <a:solidFill>
                  <a:srgbClr val="80C8D8"/>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sp>
            <p:nvSpPr>
              <p:cNvPr id="151591" name="Oval 52"/>
              <p:cNvSpPr>
                <a:spLocks noChangeArrowheads="1"/>
              </p:cNvSpPr>
              <p:nvPr/>
            </p:nvSpPr>
            <p:spPr bwMode="auto">
              <a:xfrm>
                <a:off x="2625908" y="3005337"/>
                <a:ext cx="1524000" cy="914402"/>
              </a:xfrm>
              <a:prstGeom prst="ellipse">
                <a:avLst/>
              </a:prstGeom>
              <a:solidFill>
                <a:schemeClr val="bg1"/>
              </a:solidFill>
              <a:ln>
                <a:noFill/>
              </a:ln>
              <a:extLst>
                <a:ext uri="{91240B29-F687-4F45-9708-019B960494DF}">
                  <a14:hiddenLine xmlns:a14="http://schemas.microsoft.com/office/drawing/2010/main" w="6667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grpSp>
        <p:grpSp>
          <p:nvGrpSpPr>
            <p:cNvPr id="151581" name="Group 73"/>
            <p:cNvGrpSpPr/>
            <p:nvPr/>
          </p:nvGrpSpPr>
          <p:grpSpPr bwMode="auto">
            <a:xfrm rot="-10467412">
              <a:off x="3373494" y="3103870"/>
              <a:ext cx="1734846" cy="1077566"/>
              <a:chOff x="3352800" y="3016250"/>
              <a:chExt cx="1524000" cy="946601"/>
            </a:xfrm>
          </p:grpSpPr>
          <p:sp>
            <p:nvSpPr>
              <p:cNvPr id="151588" name="Oval 49"/>
              <p:cNvSpPr>
                <a:spLocks noChangeArrowheads="1"/>
              </p:cNvSpPr>
              <p:nvPr/>
            </p:nvSpPr>
            <p:spPr bwMode="auto">
              <a:xfrm>
                <a:off x="3500591" y="3124652"/>
                <a:ext cx="1295400" cy="838199"/>
              </a:xfrm>
              <a:prstGeom prst="ellipse">
                <a:avLst/>
              </a:prstGeom>
              <a:solidFill>
                <a:schemeClr val="bg1"/>
              </a:solidFill>
              <a:ln w="66675" algn="ctr">
                <a:solidFill>
                  <a:srgbClr val="80C8D8"/>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sp>
            <p:nvSpPr>
              <p:cNvPr id="151589" name="Oval 50"/>
              <p:cNvSpPr>
                <a:spLocks noChangeArrowheads="1"/>
              </p:cNvSpPr>
              <p:nvPr/>
            </p:nvSpPr>
            <p:spPr bwMode="auto">
              <a:xfrm>
                <a:off x="3352800" y="3016250"/>
                <a:ext cx="1524000" cy="914400"/>
              </a:xfrm>
              <a:prstGeom prst="ellipse">
                <a:avLst/>
              </a:prstGeom>
              <a:solidFill>
                <a:schemeClr val="bg1"/>
              </a:solidFill>
              <a:ln>
                <a:noFill/>
              </a:ln>
              <a:extLst>
                <a:ext uri="{91240B29-F687-4F45-9708-019B960494DF}">
                  <a14:hiddenLine xmlns:a14="http://schemas.microsoft.com/office/drawing/2010/main" w="6667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grpSp>
        <p:grpSp>
          <p:nvGrpSpPr>
            <p:cNvPr id="151582" name="Group 76"/>
            <p:cNvGrpSpPr/>
            <p:nvPr/>
          </p:nvGrpSpPr>
          <p:grpSpPr bwMode="auto">
            <a:xfrm rot="-8004674">
              <a:off x="4420503" y="3349985"/>
              <a:ext cx="1127651" cy="873244"/>
              <a:chOff x="4319956" y="2858068"/>
              <a:chExt cx="1524000" cy="914400"/>
            </a:xfrm>
          </p:grpSpPr>
          <p:sp>
            <p:nvSpPr>
              <p:cNvPr id="151586" name="Oval 47"/>
              <p:cNvSpPr>
                <a:spLocks noChangeArrowheads="1"/>
              </p:cNvSpPr>
              <p:nvPr/>
            </p:nvSpPr>
            <p:spPr bwMode="auto">
              <a:xfrm>
                <a:off x="4414711" y="2931365"/>
                <a:ext cx="1295400" cy="838200"/>
              </a:xfrm>
              <a:prstGeom prst="ellipse">
                <a:avLst/>
              </a:prstGeom>
              <a:solidFill>
                <a:schemeClr val="bg1"/>
              </a:solidFill>
              <a:ln w="66675" algn="ctr">
                <a:solidFill>
                  <a:srgbClr val="80C8D8"/>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sp>
            <p:nvSpPr>
              <p:cNvPr id="151587" name="Oval 48"/>
              <p:cNvSpPr>
                <a:spLocks noChangeArrowheads="1"/>
              </p:cNvSpPr>
              <p:nvPr/>
            </p:nvSpPr>
            <p:spPr bwMode="auto">
              <a:xfrm rot="-763242">
                <a:off x="4319956" y="2858068"/>
                <a:ext cx="1524000" cy="914400"/>
              </a:xfrm>
              <a:prstGeom prst="ellipse">
                <a:avLst/>
              </a:prstGeom>
              <a:solidFill>
                <a:schemeClr val="bg1"/>
              </a:solidFill>
              <a:ln>
                <a:noFill/>
              </a:ln>
              <a:extLst>
                <a:ext uri="{91240B29-F687-4F45-9708-019B960494DF}">
                  <a14:hiddenLine xmlns:a14="http://schemas.microsoft.com/office/drawing/2010/main" w="6667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grpSp>
        <p:grpSp>
          <p:nvGrpSpPr>
            <p:cNvPr id="151583" name="Group 67"/>
            <p:cNvGrpSpPr/>
            <p:nvPr/>
          </p:nvGrpSpPr>
          <p:grpSpPr bwMode="auto">
            <a:xfrm rot="-1315645">
              <a:off x="4570970" y="3588440"/>
              <a:ext cx="876687" cy="886855"/>
              <a:chOff x="4267200" y="2819400"/>
              <a:chExt cx="1524000" cy="947393"/>
            </a:xfrm>
          </p:grpSpPr>
          <p:sp>
            <p:nvSpPr>
              <p:cNvPr id="151584" name="Oval 45"/>
              <p:cNvSpPr>
                <a:spLocks noChangeArrowheads="1"/>
              </p:cNvSpPr>
              <p:nvPr/>
            </p:nvSpPr>
            <p:spPr bwMode="auto">
              <a:xfrm>
                <a:off x="4439456" y="2928594"/>
                <a:ext cx="1295400" cy="838199"/>
              </a:xfrm>
              <a:prstGeom prst="ellipse">
                <a:avLst/>
              </a:prstGeom>
              <a:solidFill>
                <a:schemeClr val="bg1"/>
              </a:solidFill>
              <a:ln w="66675" algn="ctr">
                <a:solidFill>
                  <a:srgbClr val="80C8D8"/>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sp>
            <p:nvSpPr>
              <p:cNvPr id="151585" name="Oval 46"/>
              <p:cNvSpPr>
                <a:spLocks noChangeArrowheads="1"/>
              </p:cNvSpPr>
              <p:nvPr/>
            </p:nvSpPr>
            <p:spPr bwMode="auto">
              <a:xfrm>
                <a:off x="4267200" y="2819400"/>
                <a:ext cx="1524000" cy="914400"/>
              </a:xfrm>
              <a:prstGeom prst="ellipse">
                <a:avLst/>
              </a:prstGeom>
              <a:solidFill>
                <a:schemeClr val="bg1"/>
              </a:solidFill>
              <a:ln>
                <a:noFill/>
              </a:ln>
              <a:extLst>
                <a:ext uri="{91240B29-F687-4F45-9708-019B960494DF}">
                  <a14:hiddenLine xmlns:a14="http://schemas.microsoft.com/office/drawing/2010/main" w="6667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800" b="1">
                  <a:ea typeface="MS PGothic" panose="020B0600070205080204" pitchFamily="34" charset="-128"/>
                </a:endParaRPr>
              </a:p>
            </p:txBody>
          </p:sp>
        </p:grpSp>
      </p:grpSp>
      <p:sp>
        <p:nvSpPr>
          <p:cNvPr id="151556" name="TextBox 26"/>
          <p:cNvSpPr txBox="1">
            <a:spLocks noChangeArrowheads="1"/>
          </p:cNvSpPr>
          <p:nvPr/>
        </p:nvSpPr>
        <p:spPr bwMode="auto">
          <a:xfrm>
            <a:off x="5105400" y="1981200"/>
            <a:ext cx="4038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ts val="600"/>
              </a:spcAft>
              <a:buFont typeface="Wingdings" panose="05000000000000000000" pitchFamily="2" charset="2"/>
              <a:buChar char="ü"/>
            </a:pPr>
            <a:r>
              <a:rPr lang="en-US" altLang="en-US" sz="800">
                <a:solidFill>
                  <a:srgbClr val="4C4C4C"/>
                </a:solidFill>
              </a:rPr>
              <a:t>Easy to manage</a:t>
            </a:r>
            <a:endParaRPr lang="en-US" altLang="en-US" sz="800">
              <a:solidFill>
                <a:srgbClr val="4C4C4C"/>
              </a:solidFill>
            </a:endParaRPr>
          </a:p>
          <a:p>
            <a:pPr>
              <a:spcAft>
                <a:spcPts val="600"/>
              </a:spcAft>
              <a:buFont typeface="Wingdings" panose="05000000000000000000" pitchFamily="2" charset="2"/>
              <a:buChar char="ü"/>
            </a:pPr>
            <a:r>
              <a:rPr lang="en-US" altLang="en-US" sz="800">
                <a:solidFill>
                  <a:srgbClr val="4C4C4C"/>
                </a:solidFill>
              </a:rPr>
              <a:t>Device independence</a:t>
            </a:r>
            <a:endParaRPr lang="en-US" altLang="en-US" sz="800">
              <a:solidFill>
                <a:srgbClr val="4C4C4C"/>
              </a:solidFill>
            </a:endParaRPr>
          </a:p>
          <a:p>
            <a:pPr>
              <a:spcAft>
                <a:spcPts val="600"/>
              </a:spcAft>
              <a:buFont typeface="Wingdings" panose="05000000000000000000" pitchFamily="2" charset="2"/>
              <a:buChar char="ü"/>
            </a:pPr>
            <a:r>
              <a:rPr lang="en-US" altLang="en-US" sz="800">
                <a:solidFill>
                  <a:srgbClr val="4C4C4C"/>
                </a:solidFill>
              </a:rPr>
              <a:t>Lower TCO</a:t>
            </a:r>
            <a:endParaRPr lang="en-US" altLang="en-US" sz="800">
              <a:solidFill>
                <a:srgbClr val="4C4C4C"/>
              </a:solidFill>
            </a:endParaRPr>
          </a:p>
          <a:p>
            <a:pPr>
              <a:spcAft>
                <a:spcPts val="600"/>
              </a:spcAft>
              <a:buFont typeface="Wingdings" panose="05000000000000000000" pitchFamily="2" charset="2"/>
              <a:buChar char="ü"/>
            </a:pPr>
            <a:r>
              <a:rPr lang="en-US" altLang="en-US" sz="800">
                <a:solidFill>
                  <a:srgbClr val="4C4C4C"/>
                </a:solidFill>
              </a:rPr>
              <a:t>Low cash out = low risk</a:t>
            </a:r>
            <a:endParaRPr lang="en-US" altLang="en-US" sz="800">
              <a:solidFill>
                <a:srgbClr val="4C4C4C"/>
              </a:solidFill>
            </a:endParaRPr>
          </a:p>
          <a:p>
            <a:pPr>
              <a:spcAft>
                <a:spcPts val="600"/>
              </a:spcAft>
              <a:buFont typeface="Wingdings" panose="05000000000000000000" pitchFamily="2" charset="2"/>
              <a:buChar char="ü"/>
            </a:pPr>
            <a:r>
              <a:rPr lang="en-US" altLang="en-US" sz="800">
                <a:solidFill>
                  <a:srgbClr val="4C4C4C"/>
                </a:solidFill>
              </a:rPr>
              <a:t>Customer Satisfaction</a:t>
            </a:r>
            <a:endParaRPr lang="en-US" altLang="en-US" sz="800">
              <a:solidFill>
                <a:srgbClr val="4C4C4C"/>
              </a:solidFill>
            </a:endParaRPr>
          </a:p>
        </p:txBody>
      </p:sp>
      <p:sp>
        <p:nvSpPr>
          <p:cNvPr id="151557" name="Title 1"/>
          <p:cNvSpPr>
            <a:spLocks noGrp="1"/>
          </p:cNvSpPr>
          <p:nvPr>
            <p:ph type="title"/>
          </p:nvPr>
        </p:nvSpPr>
        <p:spPr>
          <a:xfrm>
            <a:off x="981075" y="595313"/>
            <a:ext cx="4291013" cy="403225"/>
          </a:xfrm>
        </p:spPr>
        <p:txBody>
          <a:bodyPr anchor="t"/>
          <a:lstStyle/>
          <a:p>
            <a:r>
              <a:rPr lang="en-US" altLang="en-US" sz="800" smtClean="0"/>
              <a:t>Cloud-Based Desktops (DaaS)</a:t>
            </a:r>
            <a:endParaRPr lang="en-US" altLang="en-US" sz="800" smtClean="0"/>
          </a:p>
        </p:txBody>
      </p:sp>
      <p:sp>
        <p:nvSpPr>
          <p:cNvPr id="152582" name="Footer Placeholder 2"/>
          <p:cNvSpPr>
            <a:spLocks noGrp="1"/>
          </p:cNvSpPr>
          <p:nvPr>
            <p:ph type="ftr" sz="quarter" idx="11"/>
          </p:nvPr>
        </p:nvSpPr>
        <p:spPr bwMode="auto">
          <a:xfrm>
            <a:off x="228600" y="6477000"/>
            <a:ext cx="7391400" cy="304800"/>
          </a:xfrm>
          <a:ln>
            <a:miter lim="800000"/>
          </a:ln>
        </p:spPr>
        <p:txBody>
          <a:bodyPr/>
          <a:lstStyle/>
          <a:p>
            <a:pPr>
              <a:defRPr/>
            </a:pPr>
            <a:r>
              <a:rPr lang="en-US" sz="800"/>
              <a:t>©2011 Desktone, Inc. All rights reserved.  </a:t>
            </a:r>
            <a:endParaRPr lang="en-US" sz="800"/>
          </a:p>
        </p:txBody>
      </p:sp>
      <p:cxnSp>
        <p:nvCxnSpPr>
          <p:cNvPr id="151559" name="Straight Connector 34"/>
          <p:cNvCxnSpPr>
            <a:cxnSpLocks noChangeShapeType="1"/>
          </p:cNvCxnSpPr>
          <p:nvPr/>
        </p:nvCxnSpPr>
        <p:spPr bwMode="auto">
          <a:xfrm>
            <a:off x="2481263" y="3352800"/>
            <a:ext cx="657225" cy="1322388"/>
          </a:xfrm>
          <a:prstGeom prst="line">
            <a:avLst/>
          </a:prstGeom>
          <a:noFill/>
          <a:ln w="9525" algn="ctr">
            <a:solidFill>
              <a:srgbClr val="FF0000"/>
            </a:solidFill>
            <a:prstDash val="dash"/>
            <a:round/>
          </a:ln>
          <a:extLst>
            <a:ext uri="{909E8E84-426E-40DD-AFC4-6F175D3DCCD1}">
              <a14:hiddenFill xmlns:a14="http://schemas.microsoft.com/office/drawing/2010/main">
                <a:noFill/>
              </a14:hiddenFill>
            </a:ext>
          </a:extLst>
        </p:spPr>
      </p:cxnSp>
      <p:cxnSp>
        <p:nvCxnSpPr>
          <p:cNvPr id="151560" name="Straight Connector 35"/>
          <p:cNvCxnSpPr>
            <a:cxnSpLocks noChangeShapeType="1"/>
          </p:cNvCxnSpPr>
          <p:nvPr/>
        </p:nvCxnSpPr>
        <p:spPr bwMode="auto">
          <a:xfrm>
            <a:off x="2400300" y="3386138"/>
            <a:ext cx="4763" cy="1331912"/>
          </a:xfrm>
          <a:prstGeom prst="line">
            <a:avLst/>
          </a:prstGeom>
          <a:noFill/>
          <a:ln w="9525" algn="ctr">
            <a:solidFill>
              <a:srgbClr val="FF0000"/>
            </a:solidFill>
            <a:prstDash val="dash"/>
            <a:round/>
          </a:ln>
          <a:extLst>
            <a:ext uri="{909E8E84-426E-40DD-AFC4-6F175D3DCCD1}">
              <a14:hiddenFill xmlns:a14="http://schemas.microsoft.com/office/drawing/2010/main">
                <a:noFill/>
              </a14:hiddenFill>
            </a:ext>
          </a:extLst>
        </p:spPr>
      </p:cxnSp>
      <p:cxnSp>
        <p:nvCxnSpPr>
          <p:cNvPr id="151561" name="Straight Connector 36"/>
          <p:cNvCxnSpPr>
            <a:cxnSpLocks noChangeShapeType="1"/>
          </p:cNvCxnSpPr>
          <p:nvPr/>
        </p:nvCxnSpPr>
        <p:spPr bwMode="auto">
          <a:xfrm flipH="1">
            <a:off x="1527175" y="3352800"/>
            <a:ext cx="792163" cy="1322388"/>
          </a:xfrm>
          <a:prstGeom prst="line">
            <a:avLst/>
          </a:prstGeom>
          <a:noFill/>
          <a:ln w="9525" algn="ctr">
            <a:solidFill>
              <a:srgbClr val="FF0000"/>
            </a:solidFill>
            <a:prstDash val="dash"/>
            <a:round/>
          </a:ln>
          <a:extLst>
            <a:ext uri="{909E8E84-426E-40DD-AFC4-6F175D3DCCD1}">
              <a14:hiddenFill xmlns:a14="http://schemas.microsoft.com/office/drawing/2010/main">
                <a:noFill/>
              </a14:hiddenFill>
            </a:ext>
          </a:extLst>
        </p:spPr>
      </p:cxnSp>
      <p:sp>
        <p:nvSpPr>
          <p:cNvPr id="151562" name="Rectangle 19"/>
          <p:cNvSpPr>
            <a:spLocks noChangeArrowheads="1"/>
          </p:cNvSpPr>
          <p:nvPr/>
        </p:nvSpPr>
        <p:spPr bwMode="auto">
          <a:xfrm>
            <a:off x="1098550" y="1925638"/>
            <a:ext cx="25987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800">
                <a:solidFill>
                  <a:srgbClr val="2F8FD5"/>
                </a:solidFill>
              </a:rPr>
              <a:t>Desktop Cloud</a:t>
            </a:r>
            <a:endParaRPr lang="en-US" altLang="en-US" sz="800">
              <a:solidFill>
                <a:srgbClr val="2F8FD5"/>
              </a:solidFill>
            </a:endParaRPr>
          </a:p>
        </p:txBody>
      </p:sp>
      <p:sp>
        <p:nvSpPr>
          <p:cNvPr id="62" name="TextBox 61"/>
          <p:cNvSpPr txBox="1"/>
          <p:nvPr/>
        </p:nvSpPr>
        <p:spPr>
          <a:xfrm>
            <a:off x="1476375" y="5181600"/>
            <a:ext cx="1889125" cy="215900"/>
          </a:xfrm>
          <a:prstGeom prst="rect">
            <a:avLst/>
          </a:prstGeom>
          <a:noFill/>
        </p:spPr>
        <p:txBody>
          <a:bodyPr>
            <a:spAutoFit/>
          </a:bodyPr>
          <a:lstStyle/>
          <a:p>
            <a:pPr algn="ctr" fontAlgn="auto">
              <a:spcBef>
                <a:spcPts val="0"/>
              </a:spcBef>
              <a:spcAft>
                <a:spcPts val="0"/>
              </a:spcAft>
              <a:defRPr/>
            </a:pPr>
            <a:r>
              <a:rPr lang="en-US" sz="800" dirty="0">
                <a:solidFill>
                  <a:srgbClr val="2987C7"/>
                </a:solidFill>
                <a:latin typeface="+mj-lt"/>
                <a:cs typeface="Arial" panose="020B0604020202020204" pitchFamily="34" charset="0"/>
              </a:rPr>
              <a:t>From Any Location</a:t>
            </a:r>
            <a:endParaRPr lang="en-US" sz="800" dirty="0">
              <a:solidFill>
                <a:srgbClr val="2987C7"/>
              </a:solidFill>
              <a:latin typeface="+mj-lt"/>
              <a:cs typeface="Arial" panose="020B0604020202020204" pitchFamily="34" charset="0"/>
            </a:endParaRPr>
          </a:p>
        </p:txBody>
      </p:sp>
      <p:grpSp>
        <p:nvGrpSpPr>
          <p:cNvPr id="151564" name="Group 111"/>
          <p:cNvGrpSpPr/>
          <p:nvPr/>
        </p:nvGrpSpPr>
        <p:grpSpPr bwMode="auto">
          <a:xfrm>
            <a:off x="685800" y="5446713"/>
            <a:ext cx="3473450" cy="909637"/>
            <a:chOff x="685800" y="5569753"/>
            <a:chExt cx="3473450" cy="910019"/>
          </a:xfrm>
        </p:grpSpPr>
        <p:grpSp>
          <p:nvGrpSpPr>
            <p:cNvPr id="10" name="Group 73"/>
            <p:cNvGrpSpPr/>
            <p:nvPr/>
          </p:nvGrpSpPr>
          <p:grpSpPr>
            <a:xfrm>
              <a:off x="954219" y="5899659"/>
              <a:ext cx="593832" cy="329907"/>
              <a:chOff x="2057400" y="1981200"/>
              <a:chExt cx="685800" cy="381000"/>
            </a:xfrm>
            <a:effectLst>
              <a:outerShdw blurRad="50800" dist="38100" dir="2700000">
                <a:srgbClr val="000000">
                  <a:alpha val="30000"/>
                </a:srgbClr>
              </a:outerShdw>
            </a:effectLst>
          </p:grpSpPr>
          <p:sp>
            <p:nvSpPr>
              <p:cNvPr id="64" name="Rectangle 63"/>
              <p:cNvSpPr/>
              <p:nvPr/>
            </p:nvSpPr>
            <p:spPr bwMode="auto">
              <a:xfrm>
                <a:off x="2057400" y="1981200"/>
                <a:ext cx="685800" cy="381000"/>
              </a:xfrm>
              <a:prstGeom prst="rect">
                <a:avLst/>
              </a:prstGeom>
              <a:solidFill>
                <a:schemeClr val="accent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65" name="Rectangle 64"/>
              <p:cNvSpPr/>
              <p:nvPr/>
            </p:nvSpPr>
            <p:spPr bwMode="auto">
              <a:xfrm>
                <a:off x="2159000" y="20383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66" name="Rectangle 65"/>
              <p:cNvSpPr/>
              <p:nvPr/>
            </p:nvSpPr>
            <p:spPr bwMode="auto">
              <a:xfrm>
                <a:off x="2298700" y="20383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67" name="Rectangle 66"/>
              <p:cNvSpPr/>
              <p:nvPr/>
            </p:nvSpPr>
            <p:spPr bwMode="auto">
              <a:xfrm>
                <a:off x="2432050" y="20383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68" name="Rectangle 67"/>
              <p:cNvSpPr/>
              <p:nvPr/>
            </p:nvSpPr>
            <p:spPr bwMode="auto">
              <a:xfrm>
                <a:off x="2565400" y="20383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69" name="Rectangle 68"/>
              <p:cNvSpPr/>
              <p:nvPr/>
            </p:nvSpPr>
            <p:spPr bwMode="auto">
              <a:xfrm>
                <a:off x="2159000" y="21907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70" name="Rectangle 69"/>
              <p:cNvSpPr/>
              <p:nvPr/>
            </p:nvSpPr>
            <p:spPr bwMode="auto">
              <a:xfrm>
                <a:off x="2298700" y="21907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71" name="Rectangle 70"/>
              <p:cNvSpPr/>
              <p:nvPr/>
            </p:nvSpPr>
            <p:spPr bwMode="auto">
              <a:xfrm>
                <a:off x="2432050" y="21907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72" name="Rectangle 71"/>
              <p:cNvSpPr/>
              <p:nvPr/>
            </p:nvSpPr>
            <p:spPr bwMode="auto">
              <a:xfrm>
                <a:off x="2565400" y="21907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grpSp>
        <p:grpSp>
          <p:nvGrpSpPr>
            <p:cNvPr id="11" name="Group 83"/>
            <p:cNvGrpSpPr/>
            <p:nvPr/>
          </p:nvGrpSpPr>
          <p:grpSpPr>
            <a:xfrm>
              <a:off x="3286270" y="5569753"/>
              <a:ext cx="593832" cy="659813"/>
              <a:chOff x="3048000" y="1600200"/>
              <a:chExt cx="685800" cy="762000"/>
            </a:xfrm>
            <a:effectLst>
              <a:outerShdw blurRad="50800" dist="38100" dir="2700000">
                <a:srgbClr val="000000">
                  <a:alpha val="30000"/>
                </a:srgbClr>
              </a:outerShdw>
            </a:effectLst>
          </p:grpSpPr>
          <p:sp>
            <p:nvSpPr>
              <p:cNvPr id="74" name="Rectangle 73"/>
              <p:cNvSpPr/>
              <p:nvPr/>
            </p:nvSpPr>
            <p:spPr bwMode="auto">
              <a:xfrm>
                <a:off x="3048000" y="1600200"/>
                <a:ext cx="685800" cy="762000"/>
              </a:xfrm>
              <a:prstGeom prst="rect">
                <a:avLst/>
              </a:prstGeom>
              <a:solidFill>
                <a:srgbClr val="2F8FD5"/>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75" name="Rectangle 74"/>
              <p:cNvSpPr/>
              <p:nvPr/>
            </p:nvSpPr>
            <p:spPr bwMode="auto">
              <a:xfrm>
                <a:off x="3149600" y="19939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76" name="Rectangle 75"/>
              <p:cNvSpPr/>
              <p:nvPr/>
            </p:nvSpPr>
            <p:spPr bwMode="auto">
              <a:xfrm>
                <a:off x="3289300" y="19939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77" name="Rectangle 76"/>
              <p:cNvSpPr/>
              <p:nvPr/>
            </p:nvSpPr>
            <p:spPr bwMode="auto">
              <a:xfrm>
                <a:off x="3422650" y="19939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78" name="Rectangle 77"/>
              <p:cNvSpPr/>
              <p:nvPr/>
            </p:nvSpPr>
            <p:spPr bwMode="auto">
              <a:xfrm>
                <a:off x="3556000" y="19939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79" name="Rectangle 78"/>
              <p:cNvSpPr/>
              <p:nvPr/>
            </p:nvSpPr>
            <p:spPr bwMode="auto">
              <a:xfrm>
                <a:off x="3149600" y="21463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0" name="Rectangle 79"/>
              <p:cNvSpPr/>
              <p:nvPr/>
            </p:nvSpPr>
            <p:spPr bwMode="auto">
              <a:xfrm>
                <a:off x="3289300" y="21463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1" name="Rectangle 80"/>
              <p:cNvSpPr/>
              <p:nvPr/>
            </p:nvSpPr>
            <p:spPr bwMode="auto">
              <a:xfrm>
                <a:off x="3422650" y="21463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2" name="Rectangle 81"/>
              <p:cNvSpPr/>
              <p:nvPr/>
            </p:nvSpPr>
            <p:spPr bwMode="auto">
              <a:xfrm>
                <a:off x="3556000" y="21463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3" name="Rectangle 82"/>
              <p:cNvSpPr/>
              <p:nvPr/>
            </p:nvSpPr>
            <p:spPr bwMode="auto">
              <a:xfrm>
                <a:off x="3149600" y="16891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4" name="Rectangle 83"/>
              <p:cNvSpPr/>
              <p:nvPr/>
            </p:nvSpPr>
            <p:spPr bwMode="auto">
              <a:xfrm>
                <a:off x="3289300" y="16891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5" name="Rectangle 84"/>
              <p:cNvSpPr/>
              <p:nvPr/>
            </p:nvSpPr>
            <p:spPr bwMode="auto">
              <a:xfrm>
                <a:off x="3422650" y="16891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6" name="Rectangle 85"/>
              <p:cNvSpPr/>
              <p:nvPr/>
            </p:nvSpPr>
            <p:spPr bwMode="auto">
              <a:xfrm>
                <a:off x="3556000" y="16891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7" name="Rectangle 86"/>
              <p:cNvSpPr/>
              <p:nvPr/>
            </p:nvSpPr>
            <p:spPr bwMode="auto">
              <a:xfrm>
                <a:off x="3149600" y="18415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8" name="Rectangle 87"/>
              <p:cNvSpPr/>
              <p:nvPr/>
            </p:nvSpPr>
            <p:spPr bwMode="auto">
              <a:xfrm>
                <a:off x="3289300" y="18415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89" name="Rectangle 88"/>
              <p:cNvSpPr/>
              <p:nvPr/>
            </p:nvSpPr>
            <p:spPr bwMode="auto">
              <a:xfrm>
                <a:off x="3422650" y="18415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90" name="Rectangle 89"/>
              <p:cNvSpPr/>
              <p:nvPr/>
            </p:nvSpPr>
            <p:spPr bwMode="auto">
              <a:xfrm>
                <a:off x="3556000" y="18415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grpSp>
        <p:grpSp>
          <p:nvGrpSpPr>
            <p:cNvPr id="12" name="Group 101"/>
            <p:cNvGrpSpPr/>
            <p:nvPr/>
          </p:nvGrpSpPr>
          <p:grpSpPr>
            <a:xfrm>
              <a:off x="2653164" y="5750758"/>
              <a:ext cx="263925" cy="389538"/>
              <a:chOff x="4038600" y="1912334"/>
              <a:chExt cx="304800" cy="449867"/>
            </a:xfrm>
            <a:effectLst>
              <a:outerShdw blurRad="50800" dist="38100" dir="2700000">
                <a:srgbClr val="000000">
                  <a:alpha val="30000"/>
                </a:srgbClr>
              </a:outerShdw>
            </a:effectLst>
          </p:grpSpPr>
          <p:grpSp>
            <p:nvGrpSpPr>
              <p:cNvPr id="13" name="Group 112"/>
              <p:cNvGrpSpPr/>
              <p:nvPr/>
            </p:nvGrpSpPr>
            <p:grpSpPr>
              <a:xfrm>
                <a:off x="4038600" y="1912336"/>
                <a:ext cx="304800" cy="449868"/>
                <a:chOff x="4724400" y="1691067"/>
                <a:chExt cx="609600" cy="899733"/>
              </a:xfrm>
            </p:grpSpPr>
            <p:sp>
              <p:nvSpPr>
                <p:cNvPr id="94" name="Isosceles Triangle 93"/>
                <p:cNvSpPr/>
                <p:nvPr/>
              </p:nvSpPr>
              <p:spPr bwMode="auto">
                <a:xfrm>
                  <a:off x="4724400" y="1691067"/>
                  <a:ext cx="609600" cy="304801"/>
                </a:xfrm>
                <a:prstGeom prst="triangle">
                  <a:avLst/>
                </a:prstGeom>
                <a:solidFill>
                  <a:srgbClr val="2F8FD5"/>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95" name="Rectangle 94"/>
                <p:cNvSpPr/>
                <p:nvPr/>
              </p:nvSpPr>
              <p:spPr bwMode="auto">
                <a:xfrm>
                  <a:off x="4724400" y="1981200"/>
                  <a:ext cx="609600" cy="609600"/>
                </a:xfrm>
                <a:prstGeom prst="rect">
                  <a:avLst/>
                </a:prstGeom>
                <a:solidFill>
                  <a:srgbClr val="2F8FD5"/>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grpSp>
          <p:sp>
            <p:nvSpPr>
              <p:cNvPr id="93" name="Rectangle 92"/>
              <p:cNvSpPr/>
              <p:nvPr/>
            </p:nvSpPr>
            <p:spPr bwMode="auto">
              <a:xfrm>
                <a:off x="4152900" y="220980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grpSp>
        <p:grpSp>
          <p:nvGrpSpPr>
            <p:cNvPr id="14" name="Group 106"/>
            <p:cNvGrpSpPr/>
            <p:nvPr/>
          </p:nvGrpSpPr>
          <p:grpSpPr>
            <a:xfrm>
              <a:off x="1771019" y="5744408"/>
              <a:ext cx="653463" cy="395888"/>
              <a:chOff x="4648200" y="1905000"/>
              <a:chExt cx="754667" cy="457200"/>
            </a:xfrm>
            <a:effectLst>
              <a:outerShdw blurRad="50800" dist="38100" dir="2700000">
                <a:srgbClr val="000000">
                  <a:alpha val="30000"/>
                </a:srgbClr>
              </a:outerShdw>
            </a:effectLst>
          </p:grpSpPr>
          <p:sp>
            <p:nvSpPr>
              <p:cNvPr id="97" name="Rectangle 96"/>
              <p:cNvSpPr/>
              <p:nvPr/>
            </p:nvSpPr>
            <p:spPr bwMode="auto">
              <a:xfrm>
                <a:off x="4648200" y="2040207"/>
                <a:ext cx="685800" cy="321993"/>
              </a:xfrm>
              <a:prstGeom prst="rect">
                <a:avLst/>
              </a:prstGeom>
              <a:solidFill>
                <a:srgbClr val="2F8FD5"/>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98" name="Rectangle 97"/>
              <p:cNvSpPr/>
              <p:nvPr/>
            </p:nvSpPr>
            <p:spPr bwMode="auto">
              <a:xfrm>
                <a:off x="4749800" y="21907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99" name="Rectangle 98"/>
              <p:cNvSpPr/>
              <p:nvPr/>
            </p:nvSpPr>
            <p:spPr bwMode="auto">
              <a:xfrm>
                <a:off x="4889500" y="21907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100" name="Rectangle 99"/>
              <p:cNvSpPr/>
              <p:nvPr/>
            </p:nvSpPr>
            <p:spPr bwMode="auto">
              <a:xfrm>
                <a:off x="5022850" y="21907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101" name="Rectangle 100"/>
              <p:cNvSpPr/>
              <p:nvPr/>
            </p:nvSpPr>
            <p:spPr bwMode="auto">
              <a:xfrm>
                <a:off x="5156200" y="2190750"/>
                <a:ext cx="76200" cy="118872"/>
              </a:xfrm>
              <a:prstGeom prst="rect">
                <a:avLst/>
              </a:prstGeom>
              <a:solidFill>
                <a:schemeClr val="bg1"/>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sp>
            <p:nvSpPr>
              <p:cNvPr id="102" name="Rectangle 101"/>
              <p:cNvSpPr/>
              <p:nvPr/>
            </p:nvSpPr>
            <p:spPr bwMode="auto">
              <a:xfrm>
                <a:off x="5326667" y="1905000"/>
                <a:ext cx="76200" cy="457200"/>
              </a:xfrm>
              <a:prstGeom prst="rect">
                <a:avLst/>
              </a:prstGeom>
              <a:solidFill>
                <a:srgbClr val="2F8FD5"/>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800" b="1" dirty="0">
                  <a:latin typeface="Arial" panose="020B0604020202020204" pitchFamily="34" charset="0"/>
                  <a:ea typeface="MS PGothic" panose="020B0600070205080204" pitchFamily="34" charset="-128"/>
                  <a:cs typeface="Arial" panose="020B0604020202020204" pitchFamily="34" charset="0"/>
                </a:endParaRPr>
              </a:p>
            </p:txBody>
          </p:sp>
        </p:grpSp>
        <p:sp>
          <p:nvSpPr>
            <p:cNvPr id="103" name="TextBox 102"/>
            <p:cNvSpPr txBox="1"/>
            <p:nvPr/>
          </p:nvSpPr>
          <p:spPr>
            <a:xfrm>
              <a:off x="2292350" y="6141493"/>
              <a:ext cx="990600" cy="338279"/>
            </a:xfrm>
            <a:prstGeom prst="rect">
              <a:avLst/>
            </a:prstGeom>
            <a:noFill/>
          </p:spPr>
          <p:txBody>
            <a:bodyPr>
              <a:spAutoFit/>
            </a:bodyPr>
            <a:lstStyle/>
            <a:p>
              <a:pPr algn="ctr" fontAlgn="auto">
                <a:spcBef>
                  <a:spcPts val="0"/>
                </a:spcBef>
                <a:spcAft>
                  <a:spcPts val="0"/>
                </a:spcAft>
                <a:defRPr/>
              </a:pPr>
              <a:r>
                <a:rPr lang="en-US" sz="800" dirty="0">
                  <a:solidFill>
                    <a:srgbClr val="2987C7"/>
                  </a:solidFill>
                  <a:latin typeface="+mj-lt"/>
                  <a:cs typeface="Arial" panose="020B0604020202020204" pitchFamily="34" charset="0"/>
                </a:rPr>
                <a:t>FIXED</a:t>
              </a:r>
              <a:endParaRPr lang="en-US" sz="800" dirty="0">
                <a:solidFill>
                  <a:srgbClr val="2987C7"/>
                </a:solidFill>
                <a:latin typeface="+mj-lt"/>
                <a:cs typeface="Arial" panose="020B0604020202020204" pitchFamily="34" charset="0"/>
              </a:endParaRPr>
            </a:p>
            <a:p>
              <a:pPr algn="ctr" fontAlgn="auto">
                <a:spcBef>
                  <a:spcPts val="0"/>
                </a:spcBef>
                <a:spcAft>
                  <a:spcPts val="0"/>
                </a:spcAft>
                <a:defRPr/>
              </a:pPr>
              <a:r>
                <a:rPr lang="en-US" sz="800" dirty="0">
                  <a:solidFill>
                    <a:srgbClr val="2987C7"/>
                  </a:solidFill>
                  <a:latin typeface="+mj-lt"/>
                  <a:cs typeface="Arial" panose="020B0604020202020204" pitchFamily="34" charset="0"/>
                </a:rPr>
                <a:t>TELEWORKERS</a:t>
              </a:r>
              <a:endParaRPr lang="en-US" sz="800" dirty="0">
                <a:solidFill>
                  <a:srgbClr val="2987C7"/>
                </a:solidFill>
                <a:latin typeface="+mj-lt"/>
                <a:cs typeface="Arial" panose="020B0604020202020204" pitchFamily="34" charset="0"/>
              </a:endParaRPr>
            </a:p>
          </p:txBody>
        </p:sp>
        <p:sp>
          <p:nvSpPr>
            <p:cNvPr id="104" name="TextBox 103"/>
            <p:cNvSpPr txBox="1"/>
            <p:nvPr/>
          </p:nvSpPr>
          <p:spPr>
            <a:xfrm>
              <a:off x="685800" y="6249488"/>
              <a:ext cx="1143000" cy="214402"/>
            </a:xfrm>
            <a:prstGeom prst="rect">
              <a:avLst/>
            </a:prstGeom>
            <a:noFill/>
          </p:spPr>
          <p:txBody>
            <a:bodyPr>
              <a:spAutoFit/>
            </a:bodyPr>
            <a:lstStyle/>
            <a:p>
              <a:pPr algn="ctr" fontAlgn="auto">
                <a:spcBef>
                  <a:spcPts val="0"/>
                </a:spcBef>
                <a:spcAft>
                  <a:spcPts val="0"/>
                </a:spcAft>
                <a:defRPr/>
              </a:pPr>
              <a:r>
                <a:rPr lang="en-US" sz="800" dirty="0">
                  <a:solidFill>
                    <a:srgbClr val="2987C7"/>
                  </a:solidFill>
                  <a:latin typeface="+mj-lt"/>
                  <a:cs typeface="Arial" panose="020B0604020202020204" pitchFamily="34" charset="0"/>
                </a:rPr>
                <a:t>TEMPORARY OFFICES</a:t>
              </a:r>
              <a:endParaRPr lang="en-US" sz="800" dirty="0">
                <a:solidFill>
                  <a:srgbClr val="2987C7"/>
                </a:solidFill>
                <a:latin typeface="+mj-lt"/>
                <a:cs typeface="Arial" panose="020B0604020202020204" pitchFamily="34" charset="0"/>
              </a:endParaRPr>
            </a:p>
          </p:txBody>
        </p:sp>
        <p:sp>
          <p:nvSpPr>
            <p:cNvPr id="105" name="TextBox 104"/>
            <p:cNvSpPr txBox="1"/>
            <p:nvPr/>
          </p:nvSpPr>
          <p:spPr>
            <a:xfrm>
              <a:off x="1511300" y="6141493"/>
              <a:ext cx="1143000" cy="338279"/>
            </a:xfrm>
            <a:prstGeom prst="rect">
              <a:avLst/>
            </a:prstGeom>
            <a:noFill/>
          </p:spPr>
          <p:txBody>
            <a:bodyPr>
              <a:spAutoFit/>
            </a:bodyPr>
            <a:lstStyle/>
            <a:p>
              <a:pPr algn="ctr" fontAlgn="auto">
                <a:spcBef>
                  <a:spcPts val="0"/>
                </a:spcBef>
                <a:spcAft>
                  <a:spcPts val="0"/>
                </a:spcAft>
                <a:defRPr/>
              </a:pPr>
              <a:r>
                <a:rPr lang="en-US" sz="800" dirty="0">
                  <a:solidFill>
                    <a:srgbClr val="2987C7"/>
                  </a:solidFill>
                  <a:latin typeface="+mj-lt"/>
                  <a:cs typeface="Arial" panose="020B0604020202020204" pitchFamily="34" charset="0"/>
                </a:rPr>
                <a:t>PARTNERS &amp;</a:t>
              </a:r>
              <a:endParaRPr lang="en-US" sz="800" dirty="0">
                <a:solidFill>
                  <a:srgbClr val="2987C7"/>
                </a:solidFill>
                <a:latin typeface="+mj-lt"/>
                <a:cs typeface="Arial" panose="020B0604020202020204" pitchFamily="34" charset="0"/>
              </a:endParaRPr>
            </a:p>
            <a:p>
              <a:pPr algn="ctr" fontAlgn="auto">
                <a:spcBef>
                  <a:spcPts val="0"/>
                </a:spcBef>
                <a:spcAft>
                  <a:spcPts val="0"/>
                </a:spcAft>
                <a:defRPr/>
              </a:pPr>
              <a:r>
                <a:rPr lang="en-US" sz="800" dirty="0">
                  <a:solidFill>
                    <a:srgbClr val="2987C7"/>
                  </a:solidFill>
                  <a:latin typeface="+mj-lt"/>
                  <a:cs typeface="Arial" panose="020B0604020202020204" pitchFamily="34" charset="0"/>
                </a:rPr>
                <a:t>SUPPLIERS</a:t>
              </a:r>
              <a:endParaRPr lang="en-US" sz="800" dirty="0">
                <a:solidFill>
                  <a:srgbClr val="2987C7"/>
                </a:solidFill>
                <a:latin typeface="+mj-lt"/>
                <a:cs typeface="Arial" panose="020B0604020202020204" pitchFamily="34" charset="0"/>
              </a:endParaRPr>
            </a:p>
          </p:txBody>
        </p:sp>
        <p:sp>
          <p:nvSpPr>
            <p:cNvPr id="106" name="TextBox 105"/>
            <p:cNvSpPr txBox="1"/>
            <p:nvPr/>
          </p:nvSpPr>
          <p:spPr>
            <a:xfrm>
              <a:off x="3016250" y="6249488"/>
              <a:ext cx="1143000" cy="214402"/>
            </a:xfrm>
            <a:prstGeom prst="rect">
              <a:avLst/>
            </a:prstGeom>
            <a:noFill/>
          </p:spPr>
          <p:txBody>
            <a:bodyPr>
              <a:spAutoFit/>
            </a:bodyPr>
            <a:lstStyle/>
            <a:p>
              <a:pPr algn="ctr" fontAlgn="auto">
                <a:spcBef>
                  <a:spcPts val="0"/>
                </a:spcBef>
                <a:spcAft>
                  <a:spcPts val="0"/>
                </a:spcAft>
                <a:defRPr/>
              </a:pPr>
              <a:r>
                <a:rPr lang="en-US" sz="800" dirty="0">
                  <a:solidFill>
                    <a:srgbClr val="2987C7"/>
                  </a:solidFill>
                  <a:latin typeface="+mj-lt"/>
                  <a:cs typeface="Arial" panose="020B0604020202020204" pitchFamily="34" charset="0"/>
                </a:rPr>
                <a:t>BRANCH OFFICES</a:t>
              </a:r>
              <a:endParaRPr lang="en-US" sz="800" dirty="0">
                <a:solidFill>
                  <a:srgbClr val="2987C7"/>
                </a:solidFill>
                <a:latin typeface="+mj-lt"/>
                <a:cs typeface="Arial" panose="020B0604020202020204" pitchFamily="34" charset="0"/>
              </a:endParaRPr>
            </a:p>
          </p:txBody>
        </p:sp>
      </p:grpSp>
      <p:sp>
        <p:nvSpPr>
          <p:cNvPr id="108" name="TextBox 107"/>
          <p:cNvSpPr txBox="1"/>
          <p:nvPr/>
        </p:nvSpPr>
        <p:spPr>
          <a:xfrm>
            <a:off x="1541463" y="4038600"/>
            <a:ext cx="1717675" cy="215900"/>
          </a:xfrm>
          <a:prstGeom prst="rect">
            <a:avLst/>
          </a:prstGeom>
          <a:solidFill>
            <a:schemeClr val="bg1">
              <a:alpha val="92000"/>
            </a:schemeClr>
          </a:solidFill>
        </p:spPr>
        <p:txBody>
          <a:bodyPr>
            <a:spAutoFit/>
          </a:bodyPr>
          <a:lstStyle/>
          <a:p>
            <a:pPr algn="ctr" fontAlgn="auto">
              <a:spcBef>
                <a:spcPts val="0"/>
              </a:spcBef>
              <a:spcAft>
                <a:spcPts val="0"/>
              </a:spcAft>
              <a:defRPr/>
            </a:pPr>
            <a:r>
              <a:rPr lang="en-US" sz="800" dirty="0">
                <a:solidFill>
                  <a:srgbClr val="2987C7"/>
                </a:solidFill>
                <a:latin typeface="+mj-lt"/>
                <a:cs typeface="Arial" panose="020B0604020202020204" pitchFamily="34" charset="0"/>
              </a:rPr>
              <a:t>From Any Device</a:t>
            </a:r>
            <a:endParaRPr lang="en-US" sz="800" dirty="0">
              <a:solidFill>
                <a:srgbClr val="2987C7"/>
              </a:solidFill>
              <a:latin typeface="+mj-lt"/>
              <a:cs typeface="Arial" panose="020B0604020202020204" pitchFamily="34" charset="0"/>
            </a:endParaRPr>
          </a:p>
        </p:txBody>
      </p:sp>
      <p:sp>
        <p:nvSpPr>
          <p:cNvPr id="113" name="Rectangle 112"/>
          <p:cNvSpPr/>
          <p:nvPr/>
        </p:nvSpPr>
        <p:spPr>
          <a:xfrm>
            <a:off x="5105400" y="1447800"/>
            <a:ext cx="3810000" cy="215900"/>
          </a:xfrm>
          <a:prstGeom prst="rect">
            <a:avLst/>
          </a:prstGeom>
        </p:spPr>
        <p:txBody>
          <a:bodyPr>
            <a:spAutoFit/>
          </a:bodyPr>
          <a:lstStyle/>
          <a:p>
            <a:pPr marL="284480" lvl="1" indent="-284480" fontAlgn="auto">
              <a:spcBef>
                <a:spcPct val="33000"/>
              </a:spcBef>
              <a:spcAft>
                <a:spcPts val="0"/>
              </a:spcAft>
              <a:buClr>
                <a:srgbClr val="0A5FA0"/>
              </a:buClr>
              <a:defRPr/>
            </a:pPr>
            <a:r>
              <a:rPr lang="en-US" sz="800" dirty="0">
                <a:solidFill>
                  <a:srgbClr val="318DD6"/>
                </a:solidFill>
                <a:latin typeface="Arial" panose="020B0604020202020204" pitchFamily="34" charset="0"/>
                <a:cs typeface="Arial" panose="020B0604020202020204" pitchFamily="34" charset="0"/>
              </a:rPr>
              <a:t>Business Benefits</a:t>
            </a:r>
            <a:endParaRPr lang="en-US" sz="800" cap="small" dirty="0">
              <a:solidFill>
                <a:srgbClr val="318DD6"/>
              </a:solidFill>
              <a:latin typeface="Arial" panose="020B0604020202020204" pitchFamily="34" charset="0"/>
              <a:cs typeface="Arial" panose="020B0604020202020204" pitchFamily="34" charset="0"/>
            </a:endParaRPr>
          </a:p>
        </p:txBody>
      </p:sp>
      <p:pic>
        <p:nvPicPr>
          <p:cNvPr id="124" name="Picture 123"/>
          <p:cNvPicPr/>
          <p:nvPr/>
        </p:nvPicPr>
        <p:blipFill>
          <a:blip r:embed="rId7" cstate="screen"/>
          <a:stretch>
            <a:fillRect/>
          </a:stretch>
        </p:blipFill>
        <p:spPr>
          <a:xfrm>
            <a:off x="1739886" y="2479040"/>
            <a:ext cx="1315747" cy="858011"/>
          </a:xfrm>
          <a:prstGeom prst="roundRect">
            <a:avLst>
              <a:gd name="adj" fmla="val 4167"/>
            </a:avLst>
          </a:prstGeom>
          <a:solidFill>
            <a:srgbClr val="FFFFFF"/>
          </a:solidFill>
          <a:ln w="12700" cap="sq" cmpd="sng">
            <a:solidFill>
              <a:srgbClr val="FF0000"/>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1" name="Rectangle 90"/>
          <p:cNvSpPr/>
          <p:nvPr/>
        </p:nvSpPr>
        <p:spPr bwMode="auto">
          <a:xfrm>
            <a:off x="5105400" y="2895600"/>
            <a:ext cx="3810000" cy="838200"/>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0" fontAlgn="auto" hangingPunct="0">
              <a:spcBef>
                <a:spcPts val="0"/>
              </a:spcBef>
              <a:spcAft>
                <a:spcPts val="0"/>
              </a:spcAft>
              <a:defRPr/>
            </a:pPr>
            <a:endParaRPr lang="en-US" sz="800" b="1">
              <a:solidFill>
                <a:schemeClr val="tx1"/>
              </a:solidFill>
              <a:latin typeface="Arial" panose="020B0604020202020204" pitchFamily="34" charset="0"/>
              <a:ea typeface="MS PGothic" panose="020B0600070205080204" pitchFamily="34" charset="-128"/>
            </a:endParaRPr>
          </a:p>
        </p:txBody>
      </p:sp>
      <p:pic>
        <p:nvPicPr>
          <p:cNvPr id="151569" name="Picture 91" descr="NoVDI.jpe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4724400"/>
            <a:ext cx="20701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440363" y="2011363"/>
            <a:ext cx="3170237" cy="3932237"/>
          </a:xfrm>
          <a:prstGeom prst="rect">
            <a:avLst/>
          </a:prstGeom>
          <a:solidFill>
            <a:schemeClr val="bg1">
              <a:lumMod val="85000"/>
            </a:schemeClr>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2400" b="1">
              <a:latin typeface="Arial" panose="020B0604020202020204" pitchFamily="34" charset="0"/>
              <a:ea typeface="MS PGothic" panose="020B0600070205080204" pitchFamily="34" charset="-128"/>
              <a:cs typeface="Arial" panose="020B0604020202020204" pitchFamily="34" charset="0"/>
            </a:endParaRPr>
          </a:p>
        </p:txBody>
      </p:sp>
      <p:sp>
        <p:nvSpPr>
          <p:cNvPr id="152579" name="Rounded Rectangle 35"/>
          <p:cNvSpPr>
            <a:spLocks noChangeArrowheads="1"/>
          </p:cNvSpPr>
          <p:nvPr/>
        </p:nvSpPr>
        <p:spPr bwMode="auto">
          <a:xfrm>
            <a:off x="5562600" y="2514600"/>
            <a:ext cx="2895600" cy="3352800"/>
          </a:xfrm>
          <a:prstGeom prst="roundRect">
            <a:avLst>
              <a:gd name="adj" fmla="val 16667"/>
            </a:avLst>
          </a:prstGeom>
          <a:solidFill>
            <a:schemeClr val="bg1"/>
          </a:solidFill>
          <a:ln w="25400" algn="ctr">
            <a:solidFill>
              <a:srgbClr val="C00000"/>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2400" b="1">
              <a:ea typeface="MS PGothic" panose="020B0600070205080204" pitchFamily="34" charset="-128"/>
            </a:endParaRPr>
          </a:p>
        </p:txBody>
      </p:sp>
      <p:sp>
        <p:nvSpPr>
          <p:cNvPr id="152580" name="Rectangle 5"/>
          <p:cNvSpPr>
            <a:spLocks noChangeArrowheads="1"/>
          </p:cNvSpPr>
          <p:nvPr/>
        </p:nvSpPr>
        <p:spPr bwMode="auto">
          <a:xfrm>
            <a:off x="369888" y="2011363"/>
            <a:ext cx="3840162" cy="3551237"/>
          </a:xfrm>
          <a:prstGeom prst="rect">
            <a:avLst/>
          </a:prstGeom>
          <a:solidFill>
            <a:srgbClr val="D5E8FF"/>
          </a:solidFill>
          <a:ln w="9525" algn="ctr">
            <a:solidFill>
              <a:schemeClr val="tx1"/>
            </a:solidFill>
            <a:prstDash val="lgDash"/>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2400" b="1">
              <a:ea typeface="MS PGothic" panose="020B0600070205080204" pitchFamily="34" charset="-128"/>
            </a:endParaRPr>
          </a:p>
        </p:txBody>
      </p:sp>
      <p:sp>
        <p:nvSpPr>
          <p:cNvPr id="152581" name="Rounded Rectangle 17"/>
          <p:cNvSpPr>
            <a:spLocks noChangeArrowheads="1"/>
          </p:cNvSpPr>
          <p:nvPr/>
        </p:nvSpPr>
        <p:spPr bwMode="auto">
          <a:xfrm>
            <a:off x="563563" y="2362200"/>
            <a:ext cx="3475037" cy="1600200"/>
          </a:xfrm>
          <a:prstGeom prst="roundRect">
            <a:avLst>
              <a:gd name="adj" fmla="val 16667"/>
            </a:avLst>
          </a:prstGeom>
          <a:solidFill>
            <a:schemeClr val="bg1"/>
          </a:solidFill>
          <a:ln w="9525" algn="ctr">
            <a:solidFill>
              <a:schemeClr val="tx1"/>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2400" b="1">
              <a:ea typeface="MS PGothic" panose="020B0600070205080204" pitchFamily="34" charset="-128"/>
            </a:endParaRPr>
          </a:p>
        </p:txBody>
      </p:sp>
      <p:sp>
        <p:nvSpPr>
          <p:cNvPr id="152582" name="Rounded Rectangle 20"/>
          <p:cNvSpPr>
            <a:spLocks noChangeArrowheads="1"/>
          </p:cNvSpPr>
          <p:nvPr/>
        </p:nvSpPr>
        <p:spPr bwMode="auto">
          <a:xfrm>
            <a:off x="457200" y="4572000"/>
            <a:ext cx="3475038" cy="1600200"/>
          </a:xfrm>
          <a:prstGeom prst="roundRect">
            <a:avLst>
              <a:gd name="adj" fmla="val 16667"/>
            </a:avLst>
          </a:prstGeom>
          <a:solidFill>
            <a:schemeClr val="bg1"/>
          </a:solidFill>
          <a:ln w="9525" algn="ctr">
            <a:solidFill>
              <a:schemeClr val="tx1"/>
            </a:solidFill>
            <a:round/>
          </a:ln>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2400" b="1">
              <a:ea typeface="MS PGothic" panose="020B0600070205080204" pitchFamily="34" charset="-128"/>
            </a:endParaRPr>
          </a:p>
        </p:txBody>
      </p:sp>
      <p:sp>
        <p:nvSpPr>
          <p:cNvPr id="153607" name="Title 1"/>
          <p:cNvSpPr>
            <a:spLocks noGrp="1"/>
          </p:cNvSpPr>
          <p:nvPr>
            <p:ph type="title"/>
          </p:nvPr>
        </p:nvSpPr>
        <p:spPr>
          <a:xfrm>
            <a:off x="981075" y="595313"/>
            <a:ext cx="4291013" cy="403225"/>
          </a:xfrm>
          <a:ln>
            <a:miter lim="800000"/>
          </a:ln>
        </p:spPr>
        <p:txBody>
          <a:bodyPr rtlCol="0" anchor="t">
            <a:normAutofit fontScale="90000"/>
          </a:bodyPr>
          <a:lstStyle/>
          <a:p>
            <a:pPr fontAlgn="auto">
              <a:spcAft>
                <a:spcPts val="0"/>
              </a:spcAft>
              <a:defRPr/>
            </a:pPr>
            <a:r>
              <a:rPr lang="en-US" smtClean="0"/>
              <a:t>How it Works</a:t>
            </a:r>
            <a:endParaRPr lang="en-US" smtClean="0"/>
          </a:p>
        </p:txBody>
      </p:sp>
      <p:sp>
        <p:nvSpPr>
          <p:cNvPr id="153608" name="Footer Placeholder 4"/>
          <p:cNvSpPr>
            <a:spLocks noGrp="1"/>
          </p:cNvSpPr>
          <p:nvPr>
            <p:ph type="ftr" sz="quarter" idx="11"/>
          </p:nvPr>
        </p:nvSpPr>
        <p:spPr bwMode="auto">
          <a:xfrm>
            <a:off x="228600" y="6553200"/>
            <a:ext cx="7391400" cy="304800"/>
          </a:xfrm>
          <a:ln>
            <a:miter lim="800000"/>
          </a:ln>
        </p:spPr>
        <p:txBody>
          <a:bodyPr/>
          <a:lstStyle/>
          <a:p>
            <a:pPr>
              <a:defRPr/>
            </a:pPr>
            <a:r>
              <a:rPr lang="en-US"/>
              <a:t>©2011 Desktone, Inc. All rights reserved.  </a:t>
            </a:r>
            <a:endParaRPr lang="en-US"/>
          </a:p>
        </p:txBody>
      </p:sp>
      <p:pic>
        <p:nvPicPr>
          <p:cNvPr id="152585" name="Picture 10" descr="2010_apple_ipad.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48000" y="46482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6" name="Picture 12" descr="data-server-ic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514600"/>
            <a:ext cx="974725"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7" name="Picture 13" descr="email-server-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2514600"/>
            <a:ext cx="974725"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8" name="Picture 14" descr="search-server-icon.png"/>
          <p:cNvSpPr>
            <a:spLocks noChangeAspect="1"/>
          </p:cNvSpPr>
          <p:nvPr/>
        </p:nvSpPr>
        <p:spPr bwMode="auto">
          <a:xfrm>
            <a:off x="2911475" y="2514600"/>
            <a:ext cx="974725"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152589" name="TextBox 18"/>
          <p:cNvSpPr txBox="1">
            <a:spLocks noChangeArrowheads="1"/>
          </p:cNvSpPr>
          <p:nvPr/>
        </p:nvSpPr>
        <p:spPr bwMode="auto">
          <a:xfrm>
            <a:off x="733425" y="2057400"/>
            <a:ext cx="14366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IT Shared Resources</a:t>
            </a:r>
            <a:endParaRPr lang="en-US" altLang="en-US" sz="1200"/>
          </a:p>
        </p:txBody>
      </p:sp>
      <p:sp>
        <p:nvSpPr>
          <p:cNvPr id="152590" name="TextBox 19"/>
          <p:cNvSpPr txBox="1">
            <a:spLocks noChangeArrowheads="1"/>
          </p:cNvSpPr>
          <p:nvPr/>
        </p:nvSpPr>
        <p:spPr bwMode="auto">
          <a:xfrm>
            <a:off x="5445125" y="1600200"/>
            <a:ext cx="1870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a:t>Desktone Delivers</a:t>
            </a:r>
            <a:endParaRPr lang="en-US" altLang="en-US"/>
          </a:p>
        </p:txBody>
      </p:sp>
      <p:sp>
        <p:nvSpPr>
          <p:cNvPr id="152591" name="TextBox 21"/>
          <p:cNvSpPr txBox="1">
            <a:spLocks noChangeArrowheads="1"/>
          </p:cNvSpPr>
          <p:nvPr/>
        </p:nvSpPr>
        <p:spPr bwMode="auto">
          <a:xfrm>
            <a:off x="733425" y="4267200"/>
            <a:ext cx="1258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End User Devices</a:t>
            </a:r>
            <a:endParaRPr lang="en-US" altLang="en-US" sz="1200"/>
          </a:p>
        </p:txBody>
      </p:sp>
      <p:sp>
        <p:nvSpPr>
          <p:cNvPr id="152592" name="TextBox 23"/>
          <p:cNvSpPr txBox="1">
            <a:spLocks noChangeArrowheads="1"/>
          </p:cNvSpPr>
          <p:nvPr/>
        </p:nvSpPr>
        <p:spPr bwMode="auto">
          <a:xfrm>
            <a:off x="795338" y="3505200"/>
            <a:ext cx="1093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buFont typeface="Arial" panose="020B0604020202020204" pitchFamily="34" charset="0"/>
              <a:buChar char="•"/>
            </a:pPr>
            <a:r>
              <a:rPr lang="en-US" altLang="en-US" sz="1000"/>
              <a:t> Active Directory</a:t>
            </a:r>
            <a:endParaRPr lang="en-US" altLang="en-US" sz="1000"/>
          </a:p>
          <a:p>
            <a:pPr>
              <a:buFont typeface="Arial" panose="020B0604020202020204" pitchFamily="34" charset="0"/>
              <a:buChar char="•"/>
            </a:pPr>
            <a:r>
              <a:rPr lang="en-US" altLang="en-US" sz="1000"/>
              <a:t> User Data</a:t>
            </a:r>
            <a:endParaRPr lang="en-US" altLang="en-US" sz="1000"/>
          </a:p>
        </p:txBody>
      </p:sp>
      <p:sp>
        <p:nvSpPr>
          <p:cNvPr id="152593" name="TextBox 24"/>
          <p:cNvSpPr txBox="1">
            <a:spLocks noChangeArrowheads="1"/>
          </p:cNvSpPr>
          <p:nvPr/>
        </p:nvSpPr>
        <p:spPr bwMode="auto">
          <a:xfrm>
            <a:off x="2501900" y="3505200"/>
            <a:ext cx="6588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buFont typeface="Arial" panose="020B0604020202020204" pitchFamily="34" charset="0"/>
              <a:buChar char="•"/>
            </a:pPr>
            <a:r>
              <a:rPr lang="en-US" altLang="en-US" sz="1000"/>
              <a:t> Storage</a:t>
            </a:r>
            <a:endParaRPr lang="en-US" altLang="en-US" sz="1000"/>
          </a:p>
        </p:txBody>
      </p:sp>
      <p:sp>
        <p:nvSpPr>
          <p:cNvPr id="152594" name="TextBox 25"/>
          <p:cNvSpPr txBox="1">
            <a:spLocks noChangeArrowheads="1"/>
          </p:cNvSpPr>
          <p:nvPr/>
        </p:nvSpPr>
        <p:spPr bwMode="auto">
          <a:xfrm>
            <a:off x="6075363" y="2038350"/>
            <a:ext cx="1665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buFont typeface="Arial" panose="020B0604020202020204" pitchFamily="34" charset="0"/>
              <a:buChar char="•"/>
            </a:pPr>
            <a:r>
              <a:rPr lang="en-US" altLang="en-US" sz="1000"/>
              <a:t> High performance network</a:t>
            </a:r>
            <a:endParaRPr lang="en-US" altLang="en-US" sz="1000"/>
          </a:p>
          <a:p>
            <a:pPr>
              <a:buFont typeface="Arial" panose="020B0604020202020204" pitchFamily="34" charset="0"/>
              <a:buChar char="•"/>
            </a:pPr>
            <a:r>
              <a:rPr lang="en-US" altLang="en-US" sz="1000"/>
              <a:t> Secure &amp; Compliant</a:t>
            </a:r>
            <a:endParaRPr lang="en-US" altLang="en-US" sz="1000"/>
          </a:p>
        </p:txBody>
      </p:sp>
      <p:sp>
        <p:nvSpPr>
          <p:cNvPr id="152595" name="Picture 27" descr="wyse-technology-v10l-thin-client-p_247921vb.png"/>
          <p:cNvSpPr>
            <a:spLocks noChangeAspect="1"/>
          </p:cNvSpPr>
          <p:nvPr/>
        </p:nvSpPr>
        <p:spPr bwMode="auto">
          <a:xfrm>
            <a:off x="557213" y="4876800"/>
            <a:ext cx="966787"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152596" name="Picture 7" descr="Cinema-Display-icon.png"/>
          <p:cNvSpPr>
            <a:spLocks noChangeAspect="1"/>
          </p:cNvSpPr>
          <p:nvPr/>
        </p:nvSpPr>
        <p:spPr bwMode="auto">
          <a:xfrm>
            <a:off x="1341438" y="4495800"/>
            <a:ext cx="1173162"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152597" name="Flowchart: Merge 47"/>
          <p:cNvSpPr>
            <a:spLocks noChangeArrowheads="1"/>
          </p:cNvSpPr>
          <p:nvPr/>
        </p:nvSpPr>
        <p:spPr bwMode="auto">
          <a:xfrm>
            <a:off x="6553200" y="3630613"/>
            <a:ext cx="1066800" cy="914400"/>
          </a:xfrm>
          <a:prstGeom prst="flowChartMerge">
            <a:avLst/>
          </a:prstGeom>
          <a:gradFill rotWithShape="0">
            <a:gsLst>
              <a:gs pos="0">
                <a:srgbClr val="C0DCFF"/>
              </a:gs>
              <a:gs pos="39999">
                <a:srgbClr val="D5E8FF"/>
              </a:gs>
              <a:gs pos="70000">
                <a:srgbClr val="C4D6EB"/>
              </a:gs>
              <a:gs pos="100000">
                <a:srgbClr val="FFEBFA"/>
              </a:gs>
            </a:gsLst>
            <a:lin ang="5400000"/>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2400" b="1">
              <a:ea typeface="MS PGothic" panose="020B0600070205080204" pitchFamily="34" charset="-128"/>
            </a:endParaRPr>
          </a:p>
        </p:txBody>
      </p:sp>
      <p:grpSp>
        <p:nvGrpSpPr>
          <p:cNvPr id="152598" name="Group 46"/>
          <p:cNvGrpSpPr/>
          <p:nvPr/>
        </p:nvGrpSpPr>
        <p:grpSpPr bwMode="auto">
          <a:xfrm>
            <a:off x="5867400" y="4468813"/>
            <a:ext cx="2286000" cy="1017587"/>
            <a:chOff x="5867400" y="4724400"/>
            <a:chExt cx="2286000" cy="1018308"/>
          </a:xfrm>
        </p:grpSpPr>
        <p:sp>
          <p:nvSpPr>
            <p:cNvPr id="40" name="Rectangle 39"/>
            <p:cNvSpPr/>
            <p:nvPr/>
          </p:nvSpPr>
          <p:spPr bwMode="auto">
            <a:xfrm>
              <a:off x="5867400" y="4724400"/>
              <a:ext cx="1828800" cy="457524"/>
            </a:xfrm>
            <a:prstGeom prst="rect">
              <a:avLst/>
            </a:prstGeom>
            <a:solidFill>
              <a:srgbClr val="B9D5FF"/>
            </a:solidFill>
            <a:ln w="19050" cap="flat" cmpd="sng" algn="ctr">
              <a:solidFill>
                <a:schemeClr val="tx1">
                  <a:lumMod val="50000"/>
                  <a:lumOff val="50000"/>
                </a:schemeClr>
              </a:solidFill>
              <a:prstDash val="solid"/>
              <a:round/>
              <a:headEnd type="none" w="med" len="med"/>
              <a:tailEnd type="none" w="med" len="med"/>
            </a:ln>
            <a:effectLst/>
          </p:spPr>
          <p:txBody>
            <a:bodyPr lIns="457200" tIns="91440"/>
            <a:lstStyle/>
            <a:p>
              <a:pPr eaLnBrk="0" fontAlgn="auto" hangingPunct="0">
                <a:spcBef>
                  <a:spcPts val="0"/>
                </a:spcBef>
                <a:spcAft>
                  <a:spcPts val="0"/>
                </a:spcAft>
                <a:defRPr/>
              </a:pPr>
              <a:endParaRPr lang="en-US" sz="900" dirty="0">
                <a:latin typeface="Arial" panose="020B0604020202020204" pitchFamily="34" charset="0"/>
                <a:ea typeface="MS PGothic" panose="020B0600070205080204" pitchFamily="34" charset="-128"/>
                <a:cs typeface="Arial" panose="020B0604020202020204" pitchFamily="34" charset="0"/>
              </a:endParaRPr>
            </a:p>
          </p:txBody>
        </p:sp>
        <p:sp>
          <p:nvSpPr>
            <p:cNvPr id="41" name="Rectangle 40"/>
            <p:cNvSpPr/>
            <p:nvPr/>
          </p:nvSpPr>
          <p:spPr bwMode="auto">
            <a:xfrm>
              <a:off x="5943600" y="4800654"/>
              <a:ext cx="1828800" cy="457524"/>
            </a:xfrm>
            <a:prstGeom prst="rect">
              <a:avLst/>
            </a:prstGeom>
            <a:solidFill>
              <a:srgbClr val="B9D5FF"/>
            </a:solidFill>
            <a:ln w="19050" cap="flat" cmpd="sng" algn="ctr">
              <a:solidFill>
                <a:schemeClr val="tx1">
                  <a:lumMod val="50000"/>
                  <a:lumOff val="50000"/>
                </a:schemeClr>
              </a:solidFill>
              <a:prstDash val="solid"/>
              <a:round/>
              <a:headEnd type="none" w="med" len="med"/>
              <a:tailEnd type="none" w="med" len="med"/>
            </a:ln>
            <a:effectLst/>
          </p:spPr>
          <p:txBody>
            <a:bodyPr lIns="457200" tIns="91440"/>
            <a:lstStyle/>
            <a:p>
              <a:pPr eaLnBrk="0" fontAlgn="auto" hangingPunct="0">
                <a:spcBef>
                  <a:spcPts val="0"/>
                </a:spcBef>
                <a:spcAft>
                  <a:spcPts val="0"/>
                </a:spcAft>
                <a:defRPr/>
              </a:pPr>
              <a:endParaRPr lang="en-US" sz="900" dirty="0">
                <a:latin typeface="Arial" panose="020B0604020202020204" pitchFamily="34" charset="0"/>
                <a:ea typeface="MS PGothic" panose="020B0600070205080204" pitchFamily="34" charset="-128"/>
                <a:cs typeface="Arial" panose="020B0604020202020204" pitchFamily="34" charset="0"/>
              </a:endParaRPr>
            </a:p>
          </p:txBody>
        </p:sp>
        <p:sp>
          <p:nvSpPr>
            <p:cNvPr id="42" name="Rectangle 41"/>
            <p:cNvSpPr/>
            <p:nvPr/>
          </p:nvSpPr>
          <p:spPr bwMode="auto">
            <a:xfrm>
              <a:off x="6019800" y="4876908"/>
              <a:ext cx="1828800" cy="457524"/>
            </a:xfrm>
            <a:prstGeom prst="rect">
              <a:avLst/>
            </a:prstGeom>
            <a:solidFill>
              <a:srgbClr val="B9D5FF"/>
            </a:solidFill>
            <a:ln w="19050" cap="flat" cmpd="sng" algn="ctr">
              <a:solidFill>
                <a:schemeClr val="tx1">
                  <a:lumMod val="50000"/>
                  <a:lumOff val="50000"/>
                </a:schemeClr>
              </a:solidFill>
              <a:prstDash val="solid"/>
              <a:round/>
              <a:headEnd type="none" w="med" len="med"/>
              <a:tailEnd type="none" w="med" len="med"/>
            </a:ln>
            <a:effectLst/>
          </p:spPr>
          <p:txBody>
            <a:bodyPr lIns="457200" tIns="91440"/>
            <a:lstStyle/>
            <a:p>
              <a:pPr eaLnBrk="0" fontAlgn="auto" hangingPunct="0">
                <a:spcBef>
                  <a:spcPts val="0"/>
                </a:spcBef>
                <a:spcAft>
                  <a:spcPts val="0"/>
                </a:spcAft>
                <a:defRPr/>
              </a:pPr>
              <a:endParaRPr lang="en-US" sz="900" dirty="0">
                <a:latin typeface="Arial" panose="020B0604020202020204" pitchFamily="34" charset="0"/>
                <a:ea typeface="MS PGothic" panose="020B0600070205080204" pitchFamily="34" charset="-128"/>
                <a:cs typeface="Arial" panose="020B0604020202020204" pitchFamily="34" charset="0"/>
              </a:endParaRPr>
            </a:p>
          </p:txBody>
        </p:sp>
        <p:sp>
          <p:nvSpPr>
            <p:cNvPr id="43" name="Rectangle 42"/>
            <p:cNvSpPr/>
            <p:nvPr/>
          </p:nvSpPr>
          <p:spPr bwMode="auto">
            <a:xfrm>
              <a:off x="6096000" y="4953162"/>
              <a:ext cx="1828800" cy="457524"/>
            </a:xfrm>
            <a:prstGeom prst="rect">
              <a:avLst/>
            </a:prstGeom>
            <a:solidFill>
              <a:srgbClr val="B9D5FF"/>
            </a:solidFill>
            <a:ln w="19050" cap="flat" cmpd="sng" algn="ctr">
              <a:solidFill>
                <a:schemeClr val="tx1">
                  <a:lumMod val="50000"/>
                  <a:lumOff val="50000"/>
                </a:schemeClr>
              </a:solidFill>
              <a:prstDash val="solid"/>
              <a:round/>
              <a:headEnd type="none" w="med" len="med"/>
              <a:tailEnd type="none" w="med" len="med"/>
            </a:ln>
            <a:effectLst/>
          </p:spPr>
          <p:txBody>
            <a:bodyPr lIns="457200" tIns="91440"/>
            <a:lstStyle/>
            <a:p>
              <a:pPr eaLnBrk="0" fontAlgn="auto" hangingPunct="0">
                <a:spcBef>
                  <a:spcPts val="0"/>
                </a:spcBef>
                <a:spcAft>
                  <a:spcPts val="0"/>
                </a:spcAft>
                <a:defRPr/>
              </a:pPr>
              <a:endParaRPr lang="en-US" sz="900" dirty="0">
                <a:latin typeface="Arial" panose="020B0604020202020204" pitchFamily="34" charset="0"/>
                <a:ea typeface="MS PGothic" panose="020B0600070205080204" pitchFamily="34" charset="-128"/>
                <a:cs typeface="Arial" panose="020B0604020202020204" pitchFamily="34" charset="0"/>
              </a:endParaRPr>
            </a:p>
          </p:txBody>
        </p:sp>
        <p:sp>
          <p:nvSpPr>
            <p:cNvPr id="45" name="Rectangle 44"/>
            <p:cNvSpPr/>
            <p:nvPr/>
          </p:nvSpPr>
          <p:spPr bwMode="auto">
            <a:xfrm>
              <a:off x="6172200" y="5029416"/>
              <a:ext cx="1828800" cy="457524"/>
            </a:xfrm>
            <a:prstGeom prst="rect">
              <a:avLst/>
            </a:prstGeom>
            <a:solidFill>
              <a:srgbClr val="B9D5FF"/>
            </a:solidFill>
            <a:ln w="19050" cap="flat" cmpd="sng" algn="ctr">
              <a:solidFill>
                <a:schemeClr val="tx1">
                  <a:lumMod val="50000"/>
                  <a:lumOff val="50000"/>
                </a:schemeClr>
              </a:solidFill>
              <a:prstDash val="solid"/>
              <a:round/>
              <a:headEnd type="none" w="med" len="med"/>
              <a:tailEnd type="none" w="med" len="med"/>
            </a:ln>
            <a:effectLst/>
          </p:spPr>
          <p:txBody>
            <a:bodyPr lIns="457200" tIns="91440"/>
            <a:lstStyle/>
            <a:p>
              <a:pPr eaLnBrk="0" fontAlgn="auto" hangingPunct="0">
                <a:spcBef>
                  <a:spcPts val="0"/>
                </a:spcBef>
                <a:spcAft>
                  <a:spcPts val="0"/>
                </a:spcAft>
                <a:defRPr/>
              </a:pPr>
              <a:endParaRPr lang="en-US" sz="900" dirty="0">
                <a:latin typeface="Arial" panose="020B0604020202020204" pitchFamily="34" charset="0"/>
                <a:ea typeface="MS PGothic" panose="020B0600070205080204" pitchFamily="34" charset="-128"/>
                <a:cs typeface="Arial" panose="020B0604020202020204" pitchFamily="34" charset="0"/>
              </a:endParaRPr>
            </a:p>
          </p:txBody>
        </p:sp>
        <p:sp>
          <p:nvSpPr>
            <p:cNvPr id="46" name="Rectangle 45"/>
            <p:cNvSpPr/>
            <p:nvPr/>
          </p:nvSpPr>
          <p:spPr bwMode="auto">
            <a:xfrm>
              <a:off x="6248400" y="5105670"/>
              <a:ext cx="1828800" cy="457524"/>
            </a:xfrm>
            <a:prstGeom prst="rect">
              <a:avLst/>
            </a:prstGeom>
            <a:solidFill>
              <a:srgbClr val="B9D5FF"/>
            </a:solidFill>
            <a:ln w="19050" cap="flat" cmpd="sng" algn="ctr">
              <a:solidFill>
                <a:schemeClr val="tx1">
                  <a:lumMod val="50000"/>
                  <a:lumOff val="50000"/>
                </a:schemeClr>
              </a:solidFill>
              <a:prstDash val="solid"/>
              <a:round/>
              <a:headEnd type="none" w="med" len="med"/>
              <a:tailEnd type="none" w="med" len="med"/>
            </a:ln>
            <a:effectLst/>
          </p:spPr>
          <p:txBody>
            <a:bodyPr lIns="457200" tIns="91440"/>
            <a:lstStyle/>
            <a:p>
              <a:pPr eaLnBrk="0" fontAlgn="auto" hangingPunct="0">
                <a:spcBef>
                  <a:spcPts val="0"/>
                </a:spcBef>
                <a:spcAft>
                  <a:spcPts val="0"/>
                </a:spcAft>
                <a:defRPr/>
              </a:pPr>
              <a:endParaRPr lang="en-US" sz="900" dirty="0">
                <a:latin typeface="Arial" panose="020B0604020202020204" pitchFamily="34" charset="0"/>
                <a:ea typeface="MS PGothic" panose="020B0600070205080204" pitchFamily="34" charset="-128"/>
                <a:cs typeface="Arial" panose="020B0604020202020204" pitchFamily="34" charset="0"/>
              </a:endParaRPr>
            </a:p>
          </p:txBody>
        </p:sp>
        <p:sp>
          <p:nvSpPr>
            <p:cNvPr id="38" name="Rectangle 37"/>
            <p:cNvSpPr/>
            <p:nvPr/>
          </p:nvSpPr>
          <p:spPr bwMode="auto">
            <a:xfrm>
              <a:off x="6324600" y="5181924"/>
              <a:ext cx="1828800" cy="560784"/>
            </a:xfrm>
            <a:prstGeom prst="rect">
              <a:avLst/>
            </a:prstGeom>
            <a:solidFill>
              <a:srgbClr val="B9D5FF"/>
            </a:solidFill>
            <a:ln w="19050" cap="flat" cmpd="sng" algn="ctr">
              <a:solidFill>
                <a:schemeClr val="tx1">
                  <a:lumMod val="50000"/>
                  <a:lumOff val="50000"/>
                </a:schemeClr>
              </a:solidFill>
              <a:prstDash val="solid"/>
              <a:round/>
              <a:headEnd type="none" w="med" len="med"/>
              <a:tailEnd type="none" w="med" len="med"/>
            </a:ln>
            <a:effectLst/>
          </p:spPr>
          <p:txBody>
            <a:bodyPr lIns="457200" tIns="91440"/>
            <a:lstStyle/>
            <a:p>
              <a:pPr fontAlgn="auto">
                <a:spcBef>
                  <a:spcPts val="0"/>
                </a:spcBef>
                <a:spcAft>
                  <a:spcPts val="0"/>
                </a:spcAft>
                <a:buFont typeface="Arial" panose="020B0604020202020204" pitchFamily="34" charset="0"/>
                <a:buChar char="•"/>
                <a:defRPr/>
              </a:pPr>
              <a:r>
                <a:rPr lang="en-US" sz="900" dirty="0">
                  <a:latin typeface="Arial" panose="020B0604020202020204" pitchFamily="34" charset="0"/>
                  <a:ea typeface="MS PGothic" panose="020B0600070205080204" pitchFamily="34" charset="-128"/>
                  <a:cs typeface="Arial" panose="020B0604020202020204" pitchFamily="34" charset="0"/>
                </a:rPr>
                <a:t> </a:t>
              </a:r>
              <a:r>
                <a:rPr lang="en-US" sz="900" dirty="0">
                  <a:latin typeface="Arial" panose="020B0604020202020204" pitchFamily="34" charset="0"/>
                  <a:cs typeface="Arial" panose="020B0604020202020204" pitchFamily="34" charset="0"/>
                </a:rPr>
                <a:t>Personalized desktops</a:t>
              </a:r>
              <a:endParaRPr lang="en-US" sz="900" dirty="0">
                <a:latin typeface="Arial" panose="020B0604020202020204" pitchFamily="34" charset="0"/>
                <a:cs typeface="Arial" panose="020B0604020202020204" pitchFamily="34" charset="0"/>
              </a:endParaRPr>
            </a:p>
            <a:p>
              <a:pPr eaLnBrk="0" fontAlgn="auto" hangingPunct="0">
                <a:spcBef>
                  <a:spcPts val="0"/>
                </a:spcBef>
                <a:spcAft>
                  <a:spcPts val="0"/>
                </a:spcAft>
                <a:buFont typeface="Arial" panose="020B0604020202020204" pitchFamily="34" charset="0"/>
                <a:buChar char="•"/>
                <a:defRPr/>
              </a:pPr>
              <a:r>
                <a:rPr lang="en-US" sz="900" dirty="0">
                  <a:latin typeface="Arial" panose="020B0604020202020204" pitchFamily="34" charset="0"/>
                  <a:ea typeface="MS PGothic" panose="020B0600070205080204" pitchFamily="34" charset="-128"/>
                  <a:cs typeface="Arial" panose="020B0604020202020204" pitchFamily="34" charset="0"/>
                </a:rPr>
                <a:t> Bring your own licenses</a:t>
              </a:r>
              <a:endParaRPr lang="en-US" sz="900" dirty="0">
                <a:latin typeface="Arial" panose="020B0604020202020204" pitchFamily="34" charset="0"/>
                <a:ea typeface="MS PGothic" panose="020B0600070205080204" pitchFamily="34" charset="-128"/>
                <a:cs typeface="Arial" panose="020B0604020202020204" pitchFamily="34" charset="0"/>
              </a:endParaRPr>
            </a:p>
          </p:txBody>
        </p:sp>
        <p:sp>
          <p:nvSpPr>
            <p:cNvPr id="152616" name="Picture 29" descr="box_vista_business.png"/>
            <p:cNvSpPr>
              <a:spLocks noChangeAspect="1"/>
            </p:cNvSpPr>
            <p:nvPr/>
          </p:nvSpPr>
          <p:spPr bwMode="auto">
            <a:xfrm>
              <a:off x="6400800" y="52093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grpSp>
      <p:sp>
        <p:nvSpPr>
          <p:cNvPr id="152599" name="Picture 50" descr="ent_center.PNG"/>
          <p:cNvSpPr>
            <a:spLocks noChangeAspect="1"/>
          </p:cNvSpPr>
          <p:nvPr/>
        </p:nvSpPr>
        <p:spPr bwMode="auto">
          <a:xfrm>
            <a:off x="5791200" y="2952750"/>
            <a:ext cx="2476500" cy="906463"/>
          </a:xfrm>
          <a:prstGeom prst="rect">
            <a:avLst/>
          </a:prstGeom>
          <a:noFill/>
          <a:ln w="12700">
            <a:solidFill>
              <a:srgbClr val="005192"/>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152600" name="TextBox 51"/>
          <p:cNvSpPr txBox="1">
            <a:spLocks noChangeArrowheads="1"/>
          </p:cNvSpPr>
          <p:nvPr/>
        </p:nvSpPr>
        <p:spPr bwMode="auto">
          <a:xfrm>
            <a:off x="5867400" y="2571750"/>
            <a:ext cx="2206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buFont typeface="Arial" panose="020B0604020202020204" pitchFamily="34" charset="0"/>
              <a:buChar char="•"/>
            </a:pPr>
            <a:r>
              <a:rPr lang="en-US" altLang="en-US" sz="1000"/>
              <a:t> Centralized management &amp; reporting</a:t>
            </a:r>
            <a:endParaRPr lang="en-US" altLang="en-US" sz="1000"/>
          </a:p>
          <a:p>
            <a:pPr>
              <a:buFont typeface="Arial" panose="020B0604020202020204" pitchFamily="34" charset="0"/>
              <a:buChar char="•"/>
            </a:pPr>
            <a:r>
              <a:rPr lang="en-US" altLang="en-US" sz="1000"/>
              <a:t> Provisioning on demand</a:t>
            </a:r>
            <a:endParaRPr lang="en-US" altLang="en-US" sz="1000"/>
          </a:p>
        </p:txBody>
      </p:sp>
      <p:sp>
        <p:nvSpPr>
          <p:cNvPr id="152601" name="Picture 9" descr="Mac-Book-Pro-Off-icon.png"/>
          <p:cNvSpPr>
            <a:spLocks noChangeAspect="1"/>
          </p:cNvSpPr>
          <p:nvPr/>
        </p:nvSpPr>
        <p:spPr bwMode="auto">
          <a:xfrm>
            <a:off x="2286000" y="4724400"/>
            <a:ext cx="109696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152602" name="TextBox 52"/>
          <p:cNvSpPr txBox="1">
            <a:spLocks noChangeArrowheads="1"/>
          </p:cNvSpPr>
          <p:nvPr/>
        </p:nvSpPr>
        <p:spPr bwMode="auto">
          <a:xfrm>
            <a:off x="457200" y="1600200"/>
            <a:ext cx="1631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a:t>Client Manages</a:t>
            </a:r>
            <a:endParaRPr lang="en-US" altLang="en-US"/>
          </a:p>
        </p:txBody>
      </p:sp>
      <p:sp>
        <p:nvSpPr>
          <p:cNvPr id="23" name="Up-Down Arrow 22"/>
          <p:cNvSpPr/>
          <p:nvPr/>
        </p:nvSpPr>
        <p:spPr bwMode="auto">
          <a:xfrm rot="5400000">
            <a:off x="4947574" y="4261774"/>
            <a:ext cx="411480" cy="2342572"/>
          </a:xfrm>
          <a:prstGeom prst="upDownArrow">
            <a:avLst/>
          </a:prstGeom>
          <a:solidFill>
            <a:srgbClr val="005192"/>
          </a:solidFill>
          <a:ln w="9525" cap="flat" cmpd="sng" algn="ctr">
            <a:noFill/>
            <a:prstDash val="solid"/>
            <a:round/>
            <a:headEnd type="none" w="med" len="med"/>
            <a:tailEnd type="none" w="med" len="med"/>
          </a:ln>
          <a:effectLst/>
        </p:spPr>
        <p:txBody>
          <a:bodyPr vert="vert270" lIns="45720" rIns="45720"/>
          <a:lstStyle/>
          <a:p>
            <a:pPr algn="ctr" eaLnBrk="0" fontAlgn="auto" hangingPunct="0">
              <a:spcBef>
                <a:spcPts val="0"/>
              </a:spcBef>
              <a:spcAft>
                <a:spcPts val="0"/>
              </a:spcAft>
              <a:defRPr/>
            </a:pPr>
            <a:r>
              <a:rPr lang="en-US" sz="800" b="1" dirty="0">
                <a:solidFill>
                  <a:schemeClr val="bg1"/>
                </a:solidFill>
                <a:latin typeface="Arial" panose="020B0604020202020204" pitchFamily="34" charset="0"/>
                <a:ea typeface="MS PGothic" panose="020B0600070205080204" pitchFamily="34" charset="-128"/>
                <a:cs typeface="Arial" panose="020B0604020202020204" pitchFamily="34" charset="0"/>
              </a:rPr>
              <a:t>Remote Display</a:t>
            </a:r>
            <a:endParaRPr lang="en-US" sz="800" b="1" dirty="0">
              <a:solidFill>
                <a:schemeClr val="bg1"/>
              </a:solidFill>
              <a:latin typeface="Arial" panose="020B0604020202020204" pitchFamily="34" charset="0"/>
              <a:ea typeface="MS PGothic" panose="020B0600070205080204" pitchFamily="34" charset="-128"/>
              <a:cs typeface="Arial" panose="020B0604020202020204" pitchFamily="34" charset="0"/>
            </a:endParaRPr>
          </a:p>
        </p:txBody>
      </p:sp>
      <p:sp>
        <p:nvSpPr>
          <p:cNvPr id="27" name="Up-Down Arrow 26"/>
          <p:cNvSpPr/>
          <p:nvPr/>
        </p:nvSpPr>
        <p:spPr bwMode="auto">
          <a:xfrm rot="5400000">
            <a:off x="4610592" y="2652894"/>
            <a:ext cx="411480" cy="1676591"/>
          </a:xfrm>
          <a:prstGeom prst="upDownArrow">
            <a:avLst/>
          </a:prstGeom>
          <a:solidFill>
            <a:srgbClr val="005192"/>
          </a:solidFill>
          <a:ln w="9525" cap="flat" cmpd="sng" algn="ctr">
            <a:noFill/>
            <a:prstDash val="solid"/>
            <a:round/>
            <a:headEnd type="none" w="med" len="med"/>
            <a:tailEnd type="none" w="med" len="med"/>
          </a:ln>
          <a:effectLst/>
        </p:spPr>
        <p:txBody>
          <a:bodyPr vert="vert270" lIns="45720" rIns="45720"/>
          <a:lstStyle/>
          <a:p>
            <a:pPr algn="ctr" eaLnBrk="0" fontAlgn="auto" hangingPunct="0">
              <a:spcBef>
                <a:spcPts val="0"/>
              </a:spcBef>
              <a:spcAft>
                <a:spcPts val="0"/>
              </a:spcAft>
              <a:defRPr/>
            </a:pPr>
            <a:r>
              <a:rPr lang="en-US" sz="800" b="1" dirty="0">
                <a:solidFill>
                  <a:schemeClr val="bg1"/>
                </a:solidFill>
                <a:latin typeface="Arial" panose="020B0604020202020204" pitchFamily="34" charset="0"/>
                <a:ea typeface="MS PGothic" panose="020B0600070205080204" pitchFamily="34" charset="-128"/>
                <a:cs typeface="Arial" panose="020B0604020202020204" pitchFamily="34" charset="0"/>
              </a:rPr>
              <a:t>Network Connection (VPN)</a:t>
            </a:r>
            <a:endParaRPr lang="en-US" sz="800" b="1" dirty="0">
              <a:solidFill>
                <a:schemeClr val="bg1"/>
              </a:solidFill>
              <a:latin typeface="Arial" panose="020B0604020202020204" pitchFamily="34" charset="0"/>
              <a:ea typeface="MS PGothic" panose="020B0600070205080204" pitchFamily="34" charset="-128"/>
              <a:cs typeface="Arial" panose="020B0604020202020204" pitchFamily="34" charset="0"/>
            </a:endParaRPr>
          </a:p>
        </p:txBody>
      </p:sp>
      <p:sp>
        <p:nvSpPr>
          <p:cNvPr id="152605" name="Rectangle 3"/>
          <p:cNvSpPr>
            <a:spLocks noChangeArrowheads="1"/>
          </p:cNvSpPr>
          <p:nvPr/>
        </p:nvSpPr>
        <p:spPr bwMode="auto">
          <a:xfrm>
            <a:off x="0" y="98425"/>
            <a:ext cx="15494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buFontTx/>
              <a:buChar char="•"/>
            </a:pPr>
            <a:r>
              <a:rPr lang="en-US" altLang="en-US" sz="1100">
                <a:solidFill>
                  <a:srgbClr val="1F497D"/>
                </a:solidFill>
              </a:rPr>
              <a:t>Access from anywhere</a:t>
            </a:r>
            <a:endParaRPr lang="en-US" altLang="en-US"/>
          </a:p>
        </p:txBody>
      </p:sp>
      <p:sp>
        <p:nvSpPr>
          <p:cNvPr id="152606" name="TextBox 43"/>
          <p:cNvSpPr txBox="1">
            <a:spLocks noChangeArrowheads="1"/>
          </p:cNvSpPr>
          <p:nvPr/>
        </p:nvSpPr>
        <p:spPr bwMode="auto">
          <a:xfrm>
            <a:off x="1619250" y="5867400"/>
            <a:ext cx="109061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000"/>
              <a:t>Access Anywhere</a:t>
            </a:r>
            <a:endParaRPr lang="en-US" altLang="en-US" sz="1000"/>
          </a:p>
        </p:txBody>
      </p:sp>
      <p:sp>
        <p:nvSpPr>
          <p:cNvPr id="152607" name="Picture 46" descr="rackspacesecurity.png"/>
          <p:cNvSpPr>
            <a:spLocks noChangeAspect="1"/>
          </p:cNvSpPr>
          <p:nvPr/>
        </p:nvSpPr>
        <p:spPr bwMode="auto">
          <a:xfrm>
            <a:off x="6172200" y="6019800"/>
            <a:ext cx="7969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152608" name="Picture 48" descr="sas70.bmp"/>
          <p:cNvSpPr>
            <a:spLocks noChangeAspect="1"/>
          </p:cNvSpPr>
          <p:nvPr/>
        </p:nvSpPr>
        <p:spPr bwMode="auto">
          <a:xfrm>
            <a:off x="7391400" y="6019800"/>
            <a:ext cx="72072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066800"/>
            <a:ext cx="84582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4"/>
          <p:cNvSpPr>
            <a:spLocks noGrp="1"/>
          </p:cNvSpPr>
          <p:nvPr>
            <p:ph type="title"/>
          </p:nvPr>
        </p:nvSpPr>
        <p:spPr>
          <a:xfrm>
            <a:off x="762000" y="274638"/>
            <a:ext cx="8077200" cy="1143000"/>
          </a:xfrm>
        </p:spPr>
        <p:txBody>
          <a:bodyPr anchor="t"/>
          <a:lstStyle/>
          <a:p>
            <a:r>
              <a:rPr lang="en-US" altLang="en-US" smtClean="0"/>
              <a:t>Easy to Try &amp; Easy to Buy</a:t>
            </a:r>
            <a:endParaRPr lang="en-US" altLang="en-US" smtClean="0"/>
          </a:p>
        </p:txBody>
      </p:sp>
      <p:sp>
        <p:nvSpPr>
          <p:cNvPr id="5" name="Content Placeholder 5"/>
          <p:cNvSpPr txBox="1"/>
          <p:nvPr/>
        </p:nvSpPr>
        <p:spPr bwMode="auto">
          <a:xfrm>
            <a:off x="228600" y="1447800"/>
            <a:ext cx="4114800" cy="1447800"/>
          </a:xfrm>
          <a:prstGeom prst="rect">
            <a:avLst/>
          </a:prstGeom>
          <a:noFill/>
          <a:ln w="12700">
            <a:solidFill>
              <a:srgbClr val="28709F"/>
            </a:solidFill>
            <a:miter lim="800000"/>
          </a:ln>
        </p:spPr>
        <p:txBody>
          <a:bodyPr/>
          <a:lstStyle/>
          <a:p>
            <a:pPr marL="509905" indent="-457200" fontAlgn="auto">
              <a:spcBef>
                <a:spcPct val="33000"/>
              </a:spcBef>
              <a:spcAft>
                <a:spcPts val="0"/>
              </a:spcAft>
              <a:buClr>
                <a:srgbClr val="0A5FA0"/>
              </a:buClr>
              <a:buSzPct val="80000"/>
              <a:buFont typeface="+mj-lt"/>
              <a:buAutoNum type="arabicPeriod"/>
              <a:defRPr/>
            </a:pPr>
            <a:r>
              <a:rPr lang="en-US" kern="0" dirty="0">
                <a:solidFill>
                  <a:srgbClr val="404040"/>
                </a:solidFill>
                <a:latin typeface="+mn-lt"/>
                <a:cs typeface="+mn-cs"/>
              </a:rPr>
              <a:t>Drastically Reduce Cost</a:t>
            </a:r>
            <a:endParaRPr lang="en-US" kern="0" dirty="0">
              <a:solidFill>
                <a:srgbClr val="404040"/>
              </a:solidFill>
              <a:latin typeface="+mn-lt"/>
              <a:cs typeface="+mn-cs"/>
            </a:endParaRPr>
          </a:p>
          <a:p>
            <a:pPr marL="509905" indent="-457200" fontAlgn="auto">
              <a:spcBef>
                <a:spcPct val="33000"/>
              </a:spcBef>
              <a:spcAft>
                <a:spcPts val="0"/>
              </a:spcAft>
              <a:buClr>
                <a:srgbClr val="0A5FA0"/>
              </a:buClr>
              <a:buSzPct val="80000"/>
              <a:buFont typeface="+mj-lt"/>
              <a:buAutoNum type="arabicPeriod"/>
              <a:defRPr/>
            </a:pPr>
            <a:endParaRPr lang="en-US" sz="2000" kern="0" dirty="0">
              <a:solidFill>
                <a:srgbClr val="404040"/>
              </a:solidFill>
              <a:latin typeface="+mn-lt"/>
              <a:cs typeface="+mn-cs"/>
            </a:endParaRPr>
          </a:p>
          <a:p>
            <a:pPr marL="509905" indent="-457200" fontAlgn="auto">
              <a:spcBef>
                <a:spcPct val="33000"/>
              </a:spcBef>
              <a:spcAft>
                <a:spcPts val="0"/>
              </a:spcAft>
              <a:buClr>
                <a:srgbClr val="0A5FA0"/>
              </a:buClr>
              <a:buSzPct val="80000"/>
              <a:buFont typeface="+mj-lt"/>
              <a:buAutoNum type="arabicPeriod"/>
              <a:defRPr/>
            </a:pPr>
            <a:r>
              <a:rPr lang="en-US" kern="0" dirty="0">
                <a:solidFill>
                  <a:srgbClr val="404040"/>
                </a:solidFill>
                <a:latin typeface="+mn-lt"/>
                <a:cs typeface="+mn-cs"/>
              </a:rPr>
              <a:t>Easy to try</a:t>
            </a:r>
            <a:endParaRPr lang="en-US" kern="0" dirty="0">
              <a:solidFill>
                <a:srgbClr val="404040"/>
              </a:solidFill>
              <a:latin typeface="+mn-lt"/>
              <a:cs typeface="+mn-cs"/>
            </a:endParaRPr>
          </a:p>
          <a:p>
            <a:pPr marL="509905" indent="-457200" fontAlgn="auto">
              <a:spcBef>
                <a:spcPct val="33000"/>
              </a:spcBef>
              <a:spcAft>
                <a:spcPts val="0"/>
              </a:spcAft>
              <a:buClr>
                <a:srgbClr val="0A5FA0"/>
              </a:buClr>
              <a:buSzPct val="80000"/>
              <a:buFont typeface="+mj-lt"/>
              <a:buAutoNum type="arabicPeriod"/>
              <a:defRPr/>
            </a:pPr>
            <a:endParaRPr lang="en-US" sz="2000" kern="0" dirty="0">
              <a:solidFill>
                <a:srgbClr val="404040"/>
              </a:solidFill>
              <a:latin typeface="+mn-lt"/>
              <a:cs typeface="+mn-cs"/>
            </a:endParaRPr>
          </a:p>
        </p:txBody>
      </p:sp>
      <p:pic>
        <p:nvPicPr>
          <p:cNvPr id="153604" name="6dc65ef8-615d-46cf-810c-608361bd65d3" descr="2D280394-A677-4A49-A77D-D0BE82F588DD@imarc"/>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66800" y="1981200"/>
            <a:ext cx="16764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afd4bda7-4255-44f8-aee9-941ad91006cb" descr="16CA9A95-0A37-4FA6-98C9-ED3F45D4E458@ima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2098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Footer Placeholder 3"/>
          <p:cNvSpPr>
            <a:spLocks noGrp="1"/>
          </p:cNvSpPr>
          <p:nvPr>
            <p:ph type="ftr" sz="quarter" idx="11"/>
          </p:nvPr>
        </p:nvSpPr>
        <p:spPr bwMode="auto">
          <a:xfrm>
            <a:off x="228600" y="6477000"/>
            <a:ext cx="7391400" cy="304800"/>
          </a:xfrm>
          <a:ln>
            <a:miter lim="800000"/>
          </a:ln>
        </p:spPr>
        <p:txBody>
          <a:bodyPr wrap="square" numCol="1" anchor="t" anchorCtr="0" compatLnSpc="1"/>
          <a:lstStyle/>
          <a:p>
            <a:pPr>
              <a:defRPr/>
            </a:pPr>
            <a:r>
              <a:rPr lang="en-US">
                <a:latin typeface="Arial" panose="020B0604020202020204" pitchFamily="34" charset="0"/>
              </a:rPr>
              <a:t>©2011 Desktone, Inc. | All rights reserved.  </a:t>
            </a:r>
            <a:endParaRPr lang="en-US">
              <a:latin typeface="Arial" panose="020B0604020202020204" pitchFamily="34" charset="0"/>
            </a:endParaRPr>
          </a:p>
        </p:txBody>
      </p:sp>
      <p:graphicFrame>
        <p:nvGraphicFramePr>
          <p:cNvPr id="13" name="Table 12"/>
          <p:cNvGraphicFramePr>
            <a:graphicFrameLocks noGrp="1"/>
          </p:cNvGraphicFramePr>
          <p:nvPr/>
        </p:nvGraphicFramePr>
        <p:xfrm>
          <a:off x="228600" y="3200400"/>
          <a:ext cx="8686800" cy="3470604"/>
        </p:xfrm>
        <a:graphic>
          <a:graphicData uri="http://schemas.openxmlformats.org/drawingml/2006/table">
            <a:tbl>
              <a:tblPr firstRow="1" bandRow="1">
                <a:tableStyleId>{5C22544A-7EE6-4342-B048-85BDC9FD1C3A}</a:tableStyleId>
              </a:tblPr>
              <a:tblGrid>
                <a:gridCol w="1447800"/>
                <a:gridCol w="1447800"/>
                <a:gridCol w="1447800"/>
                <a:gridCol w="1447800"/>
                <a:gridCol w="1447800"/>
                <a:gridCol w="1447800"/>
              </a:tblGrid>
              <a:tr h="335332">
                <a:tc>
                  <a:txBody>
                    <a:bodyPr/>
                    <a:lstStyle/>
                    <a:p>
                      <a:endParaRPr lang="en-US" sz="1500" b="1" baseline="0" dirty="0"/>
                    </a:p>
                  </a:txBody>
                  <a:tcPr marT="45727" marB="45727">
                    <a:solidFill>
                      <a:srgbClr val="0058A0"/>
                    </a:solidFill>
                  </a:tcPr>
                </a:tc>
                <a:tc>
                  <a:txBody>
                    <a:bodyPr/>
                    <a:lstStyle/>
                    <a:p>
                      <a:pPr algn="ctr"/>
                      <a:r>
                        <a:rPr lang="en-US" sz="1600" b="1" baseline="0" dirty="0" smtClean="0"/>
                        <a:t>Free Trial</a:t>
                      </a:r>
                      <a:endParaRPr lang="en-US" sz="1600" b="1" baseline="0" dirty="0"/>
                    </a:p>
                  </a:txBody>
                  <a:tcPr marT="45727" marB="45727">
                    <a:solidFill>
                      <a:srgbClr val="0058A0"/>
                    </a:solidFill>
                  </a:tcPr>
                </a:tc>
                <a:tc>
                  <a:txBody>
                    <a:bodyPr/>
                    <a:lstStyle/>
                    <a:p>
                      <a:pPr algn="ctr"/>
                      <a:r>
                        <a:rPr lang="en-US" sz="1600" b="1" baseline="0" dirty="0" smtClean="0"/>
                        <a:t>Pro</a:t>
                      </a:r>
                      <a:endParaRPr lang="en-US" sz="1600" b="1" baseline="0" dirty="0"/>
                    </a:p>
                  </a:txBody>
                  <a:tcPr marT="45727" marB="45727">
                    <a:solidFill>
                      <a:srgbClr val="0058A0"/>
                    </a:solidFill>
                  </a:tcPr>
                </a:tc>
                <a:tc>
                  <a:txBody>
                    <a:bodyPr/>
                    <a:lstStyle/>
                    <a:p>
                      <a:pPr algn="ctr"/>
                      <a:r>
                        <a:rPr lang="en-US" sz="1600" b="1" baseline="0" dirty="0" smtClean="0"/>
                        <a:t>Enterprise</a:t>
                      </a:r>
                      <a:endParaRPr lang="en-US" sz="1600" b="1" baseline="0" dirty="0"/>
                    </a:p>
                  </a:txBody>
                  <a:tcPr marT="45727" marB="45727">
                    <a:solidFill>
                      <a:srgbClr val="0058A0"/>
                    </a:solidFill>
                  </a:tcPr>
                </a:tc>
                <a:tc>
                  <a:txBody>
                    <a:bodyPr/>
                    <a:lstStyle/>
                    <a:p>
                      <a:pPr algn="ctr"/>
                      <a:r>
                        <a:rPr lang="en-US" sz="1600" b="1" baseline="0" dirty="0" smtClean="0"/>
                        <a:t>Ultimate</a:t>
                      </a:r>
                      <a:endParaRPr lang="en-US" sz="1600" b="1" baseline="0" dirty="0"/>
                    </a:p>
                  </a:txBody>
                  <a:tcPr marT="45727" marB="45727">
                    <a:solidFill>
                      <a:srgbClr val="0058A0"/>
                    </a:solidFill>
                  </a:tcPr>
                </a:tc>
                <a:tc>
                  <a:txBody>
                    <a:bodyPr/>
                    <a:lstStyle/>
                    <a:p>
                      <a:pPr algn="ctr"/>
                      <a:r>
                        <a:rPr lang="en-US" sz="1600" b="1" baseline="0" dirty="0" smtClean="0"/>
                        <a:t>Premium</a:t>
                      </a:r>
                      <a:endParaRPr lang="en-US" sz="1600" b="1" baseline="0" dirty="0"/>
                    </a:p>
                  </a:txBody>
                  <a:tcPr marT="45727" marB="45727">
                    <a:solidFill>
                      <a:srgbClr val="0058A0"/>
                    </a:solidFill>
                  </a:tcPr>
                </a:tc>
              </a:tr>
              <a:tr h="320089">
                <a:tc>
                  <a:txBody>
                    <a:bodyPr/>
                    <a:lstStyle/>
                    <a:p>
                      <a:endParaRPr lang="en-US" sz="1500" dirty="0"/>
                    </a:p>
                  </a:txBody>
                  <a:tcPr marT="45727" marB="45727">
                    <a:solidFill>
                      <a:schemeClr val="bg1"/>
                    </a:solidFill>
                  </a:tcPr>
                </a:tc>
                <a:tc>
                  <a:txBody>
                    <a:bodyPr/>
                    <a:lstStyle/>
                    <a:p>
                      <a:endParaRPr lang="en-US" sz="1500" dirty="0"/>
                    </a:p>
                  </a:txBody>
                  <a:tcPr marT="45727" marB="45727">
                    <a:gradFill flip="none" rotWithShape="1">
                      <a:gsLst>
                        <a:gs pos="0">
                          <a:srgbClr val="85AE1E">
                            <a:tint val="66000"/>
                            <a:satMod val="160000"/>
                          </a:srgbClr>
                        </a:gs>
                        <a:gs pos="50000">
                          <a:srgbClr val="85AE1E">
                            <a:tint val="44500"/>
                            <a:satMod val="160000"/>
                          </a:srgbClr>
                        </a:gs>
                        <a:gs pos="100000">
                          <a:srgbClr val="85AE1E">
                            <a:tint val="23500"/>
                            <a:satMod val="160000"/>
                          </a:srgbClr>
                        </a:gs>
                      </a:gsLst>
                      <a:path path="circle">
                        <a:fillToRect l="100000" t="100000"/>
                      </a:path>
                      <a:tileRect r="-100000" b="-100000"/>
                    </a:gradFill>
                  </a:tcPr>
                </a:tc>
                <a:tc>
                  <a:txBody>
                    <a:bodyPr/>
                    <a:lstStyle/>
                    <a:p>
                      <a:endParaRPr lang="en-US" sz="1500" dirty="0"/>
                    </a:p>
                  </a:txBody>
                  <a:tcPr marT="45727" marB="45727">
                    <a:solidFill>
                      <a:schemeClr val="bg1"/>
                    </a:solidFill>
                  </a:tcPr>
                </a:tc>
                <a:tc>
                  <a:txBody>
                    <a:bodyPr/>
                    <a:lstStyle/>
                    <a:p>
                      <a:endParaRPr lang="en-US" sz="1500" dirty="0"/>
                    </a:p>
                  </a:txBody>
                  <a:tcPr marT="45727" marB="45727">
                    <a:solidFill>
                      <a:schemeClr val="bg1"/>
                    </a:solidFill>
                  </a:tcPr>
                </a:tc>
                <a:tc>
                  <a:txBody>
                    <a:bodyPr/>
                    <a:lstStyle/>
                    <a:p>
                      <a:endParaRPr lang="en-US" sz="1500" dirty="0"/>
                    </a:p>
                  </a:txBody>
                  <a:tcPr marT="45727" marB="45727">
                    <a:solidFill>
                      <a:schemeClr val="bg1"/>
                    </a:solidFill>
                  </a:tcPr>
                </a:tc>
                <a:tc>
                  <a:txBody>
                    <a:bodyPr/>
                    <a:lstStyle/>
                    <a:p>
                      <a:endParaRPr lang="en-US" sz="1500" dirty="0"/>
                    </a:p>
                  </a:txBody>
                  <a:tcPr marT="45727" marB="45727">
                    <a:solidFill>
                      <a:schemeClr val="bg1"/>
                    </a:solidFill>
                  </a:tcPr>
                </a:tc>
              </a:tr>
              <a:tr h="32008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500" b="1" baseline="0" dirty="0" smtClean="0"/>
                        <a:t>Features</a:t>
                      </a:r>
                      <a:endParaRPr lang="en-US" sz="1500" b="1" baseline="0" dirty="0" smtClean="0"/>
                    </a:p>
                  </a:txBody>
                  <a:tcPr marT="45727" marB="45727">
                    <a:solidFill>
                      <a:schemeClr val="bg1">
                        <a:lumMod val="75000"/>
                      </a:schemeClr>
                    </a:solidFill>
                  </a:tcPr>
                </a:tc>
                <a:tc>
                  <a:txBody>
                    <a:bodyPr/>
                    <a:lstStyle/>
                    <a:p>
                      <a:pPr algn="ctr"/>
                      <a:endParaRPr lang="en-US" sz="1100" dirty="0">
                        <a:solidFill>
                          <a:schemeClr val="tx1"/>
                        </a:solidFill>
                      </a:endParaRPr>
                    </a:p>
                  </a:txBody>
                  <a:tcPr marT="45727" marB="45727">
                    <a:solidFill>
                      <a:schemeClr val="bg1">
                        <a:lumMod val="75000"/>
                      </a:schemeClr>
                    </a:solidFill>
                  </a:tcPr>
                </a:tc>
                <a:tc>
                  <a:txBody>
                    <a:bodyPr/>
                    <a:lstStyle/>
                    <a:p>
                      <a:pPr algn="ctr"/>
                      <a:endParaRPr lang="en-US" sz="1100" dirty="0">
                        <a:solidFill>
                          <a:schemeClr val="tx1"/>
                        </a:solidFill>
                      </a:endParaRPr>
                    </a:p>
                  </a:txBody>
                  <a:tcPr marT="45727" marB="45727">
                    <a:solidFill>
                      <a:schemeClr val="bg1">
                        <a:lumMod val="75000"/>
                      </a:schemeClr>
                    </a:solidFill>
                  </a:tcPr>
                </a:tc>
                <a:tc>
                  <a:txBody>
                    <a:bodyPr/>
                    <a:lstStyle/>
                    <a:p>
                      <a:pPr algn="ctr"/>
                      <a:endParaRPr lang="en-US" sz="1100" dirty="0">
                        <a:solidFill>
                          <a:schemeClr val="tx1"/>
                        </a:solidFill>
                      </a:endParaRPr>
                    </a:p>
                  </a:txBody>
                  <a:tcPr marT="45727" marB="45727">
                    <a:solidFill>
                      <a:schemeClr val="bg1">
                        <a:lumMod val="75000"/>
                      </a:schemeClr>
                    </a:solidFill>
                  </a:tcPr>
                </a:tc>
                <a:tc>
                  <a:txBody>
                    <a:bodyPr/>
                    <a:lstStyle/>
                    <a:p>
                      <a:pPr algn="ctr"/>
                      <a:endParaRPr lang="en-US" sz="1100" dirty="0">
                        <a:solidFill>
                          <a:schemeClr val="tx1"/>
                        </a:solidFill>
                      </a:endParaRPr>
                    </a:p>
                  </a:txBody>
                  <a:tcPr marT="45727" marB="45727">
                    <a:solidFill>
                      <a:schemeClr val="bg1">
                        <a:lumMod val="75000"/>
                      </a:schemeClr>
                    </a:solidFill>
                  </a:tcPr>
                </a:tc>
                <a:tc>
                  <a:txBody>
                    <a:bodyPr/>
                    <a:lstStyle/>
                    <a:p>
                      <a:pPr algn="ctr"/>
                      <a:endParaRPr lang="en-US" sz="1100" dirty="0">
                        <a:solidFill>
                          <a:schemeClr val="tx1"/>
                        </a:solidFill>
                      </a:endParaRPr>
                    </a:p>
                  </a:txBody>
                  <a:tcPr marT="45727" marB="45727">
                    <a:solidFill>
                      <a:schemeClr val="bg1">
                        <a:lumMod val="75000"/>
                      </a:schemeClr>
                    </a:solidFill>
                  </a:tcPr>
                </a:tc>
              </a:tr>
              <a:tr h="320089">
                <a:tc>
                  <a:txBody>
                    <a:bodyPr/>
                    <a:lstStyle/>
                    <a:p>
                      <a:pPr algn="r"/>
                      <a:r>
                        <a:rPr lang="en-US" sz="1500" b="0" dirty="0" smtClean="0">
                          <a:solidFill>
                            <a:schemeClr val="tx1"/>
                          </a:solidFill>
                        </a:rPr>
                        <a:t>CPU Cores</a:t>
                      </a:r>
                      <a:endParaRPr lang="en-US" sz="1500" b="0" dirty="0">
                        <a:solidFill>
                          <a:schemeClr val="tx1"/>
                        </a:solidFill>
                      </a:endParaRPr>
                    </a:p>
                  </a:txBody>
                  <a:tcPr marT="45727" marB="45727">
                    <a:solidFill>
                      <a:schemeClr val="bg1"/>
                    </a:solidFill>
                  </a:tcPr>
                </a:tc>
                <a:tc>
                  <a:txBody>
                    <a:bodyPr/>
                    <a:lstStyle/>
                    <a:p>
                      <a:pPr algn="ctr"/>
                      <a:r>
                        <a:rPr lang="en-US" sz="1100" dirty="0" smtClean="0">
                          <a:solidFill>
                            <a:schemeClr val="tx1"/>
                          </a:solidFill>
                        </a:rPr>
                        <a:t>1</a:t>
                      </a:r>
                      <a:endParaRPr lang="en-US" sz="1100" dirty="0">
                        <a:solidFill>
                          <a:schemeClr val="tx1"/>
                        </a:solidFill>
                      </a:endParaRPr>
                    </a:p>
                  </a:txBody>
                  <a:tcPr marT="45727" marB="45727">
                    <a:gradFill flip="none" rotWithShape="1">
                      <a:gsLst>
                        <a:gs pos="0">
                          <a:srgbClr val="85AE1E">
                            <a:tint val="66000"/>
                            <a:satMod val="160000"/>
                          </a:srgbClr>
                        </a:gs>
                        <a:gs pos="50000">
                          <a:srgbClr val="85AE1E">
                            <a:tint val="44500"/>
                            <a:satMod val="160000"/>
                          </a:srgbClr>
                        </a:gs>
                        <a:gs pos="100000">
                          <a:srgbClr val="85AE1E">
                            <a:tint val="23500"/>
                            <a:satMod val="160000"/>
                          </a:srgbClr>
                        </a:gs>
                      </a:gsLst>
                      <a:path path="circle">
                        <a:fillToRect l="100000" t="100000"/>
                      </a:path>
                      <a:tileRect r="-100000" b="-100000"/>
                    </a:gradFill>
                  </a:tcPr>
                </a:tc>
                <a:tc>
                  <a:txBody>
                    <a:bodyPr/>
                    <a:lstStyle/>
                    <a:p>
                      <a:pPr algn="ctr"/>
                      <a:r>
                        <a:rPr lang="en-US" sz="1100" dirty="0" smtClean="0">
                          <a:solidFill>
                            <a:schemeClr val="tx1"/>
                          </a:solidFill>
                        </a:rPr>
                        <a:t>1</a:t>
                      </a:r>
                      <a:endParaRPr lang="en-US" sz="1100" dirty="0">
                        <a:solidFill>
                          <a:schemeClr val="tx1"/>
                        </a:solidFill>
                      </a:endParaRPr>
                    </a:p>
                  </a:txBody>
                  <a:tcPr marT="45727" marB="45727">
                    <a:solidFill>
                      <a:schemeClr val="bg1"/>
                    </a:solidFill>
                  </a:tcPr>
                </a:tc>
                <a:tc>
                  <a:txBody>
                    <a:bodyPr/>
                    <a:lstStyle/>
                    <a:p>
                      <a:pPr algn="ctr"/>
                      <a:r>
                        <a:rPr lang="en-US" sz="1100" dirty="0" smtClean="0">
                          <a:solidFill>
                            <a:schemeClr val="tx1"/>
                          </a:solidFill>
                        </a:rPr>
                        <a:t>2</a:t>
                      </a:r>
                      <a:endParaRPr lang="en-US" sz="1100" dirty="0">
                        <a:solidFill>
                          <a:schemeClr val="tx1"/>
                        </a:solidFill>
                      </a:endParaRPr>
                    </a:p>
                  </a:txBody>
                  <a:tcPr marT="45727" marB="45727">
                    <a:solidFill>
                      <a:schemeClr val="bg1"/>
                    </a:solidFill>
                  </a:tcPr>
                </a:tc>
                <a:tc>
                  <a:txBody>
                    <a:bodyPr/>
                    <a:lstStyle/>
                    <a:p>
                      <a:pPr algn="ctr"/>
                      <a:r>
                        <a:rPr lang="en-US" sz="1100" dirty="0" smtClean="0">
                          <a:solidFill>
                            <a:schemeClr val="tx1"/>
                          </a:solidFill>
                        </a:rPr>
                        <a:t>4</a:t>
                      </a:r>
                      <a:endParaRPr lang="en-US" sz="1100" dirty="0">
                        <a:solidFill>
                          <a:schemeClr val="tx1"/>
                        </a:solidFill>
                      </a:endParaRPr>
                    </a:p>
                  </a:txBody>
                  <a:tcPr marT="45727" marB="45727">
                    <a:solidFill>
                      <a:schemeClr val="bg1"/>
                    </a:solidFill>
                  </a:tcPr>
                </a:tc>
                <a:tc>
                  <a:txBody>
                    <a:bodyPr/>
                    <a:lstStyle/>
                    <a:p>
                      <a:pPr algn="ctr"/>
                      <a:r>
                        <a:rPr lang="en-US" sz="1100" dirty="0" smtClean="0">
                          <a:solidFill>
                            <a:schemeClr val="tx1"/>
                          </a:solidFill>
                        </a:rPr>
                        <a:t>Custom</a:t>
                      </a:r>
                      <a:endParaRPr lang="en-US" sz="1100" dirty="0">
                        <a:solidFill>
                          <a:schemeClr val="tx1"/>
                        </a:solidFill>
                      </a:endParaRPr>
                    </a:p>
                  </a:txBody>
                  <a:tcPr marT="45727" marB="45727">
                    <a:solidFill>
                      <a:schemeClr val="bg1"/>
                    </a:solidFill>
                  </a:tcPr>
                </a:tc>
              </a:tr>
              <a:tr h="333725">
                <a:tc>
                  <a:txBody>
                    <a:bodyPr/>
                    <a:lstStyle/>
                    <a:p>
                      <a:pPr algn="r"/>
                      <a:r>
                        <a:rPr lang="en-US" sz="1500" b="0" dirty="0" smtClean="0">
                          <a:solidFill>
                            <a:schemeClr val="tx1"/>
                          </a:solidFill>
                        </a:rPr>
                        <a:t>Memory (GB)</a:t>
                      </a:r>
                      <a:endParaRPr lang="en-US" sz="1500" b="0" dirty="0">
                        <a:solidFill>
                          <a:schemeClr val="tx1"/>
                        </a:solidFill>
                      </a:endParaRPr>
                    </a:p>
                  </a:txBody>
                  <a:tcPr marT="45727" marB="45727">
                    <a:solidFill>
                      <a:schemeClr val="bg2">
                        <a:lumMod val="20000"/>
                        <a:lumOff val="80000"/>
                      </a:schemeClr>
                    </a:solidFill>
                  </a:tcPr>
                </a:tc>
                <a:tc>
                  <a:txBody>
                    <a:bodyPr/>
                    <a:lstStyle/>
                    <a:p>
                      <a:pPr algn="ctr"/>
                      <a:r>
                        <a:rPr lang="en-US" sz="1100" dirty="0" smtClean="0">
                          <a:solidFill>
                            <a:schemeClr val="tx1"/>
                          </a:solidFill>
                        </a:rPr>
                        <a:t>2</a:t>
                      </a:r>
                      <a:endParaRPr lang="en-US" sz="1100" dirty="0">
                        <a:solidFill>
                          <a:schemeClr val="tx1"/>
                        </a:solidFill>
                      </a:endParaRPr>
                    </a:p>
                  </a:txBody>
                  <a:tcPr marT="45727" marB="45727">
                    <a:gradFill flip="none" rotWithShape="1">
                      <a:gsLst>
                        <a:gs pos="0">
                          <a:srgbClr val="85AE1E">
                            <a:tint val="66000"/>
                            <a:satMod val="160000"/>
                          </a:srgbClr>
                        </a:gs>
                        <a:gs pos="50000">
                          <a:srgbClr val="85AE1E">
                            <a:tint val="44500"/>
                            <a:satMod val="160000"/>
                          </a:srgbClr>
                        </a:gs>
                        <a:gs pos="100000">
                          <a:srgbClr val="85AE1E">
                            <a:tint val="23500"/>
                            <a:satMod val="160000"/>
                          </a:srgbClr>
                        </a:gs>
                      </a:gsLst>
                      <a:path path="circle">
                        <a:fillToRect l="100000" t="100000"/>
                      </a:path>
                      <a:tileRect r="-100000" b="-100000"/>
                    </a:gradFill>
                  </a:tcPr>
                </a:tc>
                <a:tc>
                  <a:txBody>
                    <a:bodyPr/>
                    <a:lstStyle/>
                    <a:p>
                      <a:pPr algn="ctr"/>
                      <a:r>
                        <a:rPr lang="en-US" sz="1100" dirty="0" smtClean="0">
                          <a:solidFill>
                            <a:schemeClr val="tx1"/>
                          </a:solidFill>
                        </a:rPr>
                        <a:t>2</a:t>
                      </a:r>
                      <a:endParaRPr lang="en-US" sz="1100" dirty="0">
                        <a:solidFill>
                          <a:schemeClr val="tx1"/>
                        </a:solidFill>
                      </a:endParaRPr>
                    </a:p>
                  </a:txBody>
                  <a:tcPr marT="45727" marB="45727">
                    <a:solidFill>
                      <a:schemeClr val="bg2">
                        <a:lumMod val="20000"/>
                        <a:lumOff val="80000"/>
                      </a:schemeClr>
                    </a:solidFill>
                  </a:tcPr>
                </a:tc>
                <a:tc>
                  <a:txBody>
                    <a:bodyPr/>
                    <a:lstStyle/>
                    <a:p>
                      <a:pPr algn="ctr"/>
                      <a:r>
                        <a:rPr lang="en-US" sz="1100" dirty="0" smtClean="0">
                          <a:solidFill>
                            <a:schemeClr val="tx1"/>
                          </a:solidFill>
                        </a:rPr>
                        <a:t>4</a:t>
                      </a:r>
                      <a:endParaRPr lang="en-US" sz="1100" dirty="0">
                        <a:solidFill>
                          <a:schemeClr val="tx1"/>
                        </a:solidFill>
                      </a:endParaRPr>
                    </a:p>
                  </a:txBody>
                  <a:tcPr marT="45727" marB="45727">
                    <a:solidFill>
                      <a:schemeClr val="bg2">
                        <a:lumMod val="20000"/>
                        <a:lumOff val="80000"/>
                      </a:schemeClr>
                    </a:solidFill>
                  </a:tcPr>
                </a:tc>
                <a:tc>
                  <a:txBody>
                    <a:bodyPr/>
                    <a:lstStyle/>
                    <a:p>
                      <a:pPr algn="ctr"/>
                      <a:r>
                        <a:rPr lang="en-US" sz="1100" dirty="0" smtClean="0">
                          <a:solidFill>
                            <a:schemeClr val="tx1"/>
                          </a:solidFill>
                        </a:rPr>
                        <a:t>8</a:t>
                      </a:r>
                      <a:endParaRPr lang="en-US" sz="1100" dirty="0">
                        <a:solidFill>
                          <a:schemeClr val="tx1"/>
                        </a:solidFill>
                      </a:endParaRPr>
                    </a:p>
                  </a:txBody>
                  <a:tcPr marT="45727" marB="45727">
                    <a:solidFill>
                      <a:schemeClr val="bg2">
                        <a:lumMod val="20000"/>
                        <a:lumOff val="80000"/>
                      </a:schemeClr>
                    </a:solidFill>
                  </a:tcPr>
                </a:tc>
                <a:tc>
                  <a:txBody>
                    <a:bodyPr/>
                    <a:lstStyle/>
                    <a:p>
                      <a:pPr algn="ctr"/>
                      <a:r>
                        <a:rPr lang="en-US" sz="1100" dirty="0" smtClean="0">
                          <a:solidFill>
                            <a:schemeClr val="tx1"/>
                          </a:solidFill>
                        </a:rPr>
                        <a:t>Custom</a:t>
                      </a:r>
                      <a:endParaRPr lang="en-US" sz="1100" dirty="0">
                        <a:solidFill>
                          <a:schemeClr val="tx1"/>
                        </a:solidFill>
                      </a:endParaRPr>
                    </a:p>
                  </a:txBody>
                  <a:tcPr marT="45727" marB="45727">
                    <a:solidFill>
                      <a:schemeClr val="bg2">
                        <a:lumMod val="20000"/>
                        <a:lumOff val="80000"/>
                      </a:schemeClr>
                    </a:solidFill>
                  </a:tcPr>
                </a:tc>
              </a:tr>
              <a:tr h="335851">
                <a:tc>
                  <a:txBody>
                    <a:bodyPr/>
                    <a:lstStyle/>
                    <a:p>
                      <a:pPr algn="r"/>
                      <a:r>
                        <a:rPr lang="en-US" sz="1500" b="0" dirty="0" smtClean="0">
                          <a:solidFill>
                            <a:schemeClr val="tx1"/>
                          </a:solidFill>
                        </a:rPr>
                        <a:t>Hard Disk (GB)</a:t>
                      </a:r>
                      <a:endParaRPr lang="en-US" sz="1500" b="0" dirty="0">
                        <a:solidFill>
                          <a:schemeClr val="tx1"/>
                        </a:solidFill>
                      </a:endParaRPr>
                    </a:p>
                  </a:txBody>
                  <a:tcPr marT="45727" marB="45727">
                    <a:solidFill>
                      <a:schemeClr val="bg1"/>
                    </a:solidFill>
                  </a:tcPr>
                </a:tc>
                <a:tc>
                  <a:txBody>
                    <a:bodyPr/>
                    <a:lstStyle/>
                    <a:p>
                      <a:pPr algn="ctr"/>
                      <a:r>
                        <a:rPr lang="en-US" sz="1100" dirty="0" smtClean="0">
                          <a:solidFill>
                            <a:schemeClr val="tx1"/>
                          </a:solidFill>
                        </a:rPr>
                        <a:t>25</a:t>
                      </a:r>
                      <a:endParaRPr lang="en-US" sz="1100" dirty="0">
                        <a:solidFill>
                          <a:schemeClr val="tx1"/>
                        </a:solidFill>
                      </a:endParaRPr>
                    </a:p>
                  </a:txBody>
                  <a:tcPr marT="45727" marB="45727">
                    <a:gradFill flip="none" rotWithShape="1">
                      <a:gsLst>
                        <a:gs pos="0">
                          <a:srgbClr val="85AE1E">
                            <a:tint val="66000"/>
                            <a:satMod val="160000"/>
                          </a:srgbClr>
                        </a:gs>
                        <a:gs pos="50000">
                          <a:srgbClr val="85AE1E">
                            <a:tint val="44500"/>
                            <a:satMod val="160000"/>
                          </a:srgbClr>
                        </a:gs>
                        <a:gs pos="100000">
                          <a:srgbClr val="85AE1E">
                            <a:tint val="23500"/>
                            <a:satMod val="160000"/>
                          </a:srgbClr>
                        </a:gs>
                      </a:gsLst>
                      <a:path path="circle">
                        <a:fillToRect l="100000" t="100000"/>
                      </a:path>
                      <a:tileRect r="-100000" b="-100000"/>
                    </a:gradFill>
                  </a:tcPr>
                </a:tc>
                <a:tc>
                  <a:txBody>
                    <a:bodyPr/>
                    <a:lstStyle/>
                    <a:p>
                      <a:pPr algn="ctr"/>
                      <a:r>
                        <a:rPr lang="en-US" sz="1100" dirty="0" smtClean="0">
                          <a:solidFill>
                            <a:schemeClr val="tx1"/>
                          </a:solidFill>
                        </a:rPr>
                        <a:t>25</a:t>
                      </a:r>
                      <a:endParaRPr lang="en-US" sz="1100" dirty="0">
                        <a:solidFill>
                          <a:schemeClr val="tx1"/>
                        </a:solidFill>
                      </a:endParaRPr>
                    </a:p>
                  </a:txBody>
                  <a:tcPr marT="45727" marB="45727">
                    <a:solidFill>
                      <a:schemeClr val="bg1"/>
                    </a:solidFill>
                  </a:tcPr>
                </a:tc>
                <a:tc>
                  <a:txBody>
                    <a:bodyPr/>
                    <a:lstStyle/>
                    <a:p>
                      <a:pPr algn="ctr"/>
                      <a:r>
                        <a:rPr lang="en-US" sz="1100" dirty="0" smtClean="0">
                          <a:solidFill>
                            <a:schemeClr val="tx1"/>
                          </a:solidFill>
                        </a:rPr>
                        <a:t>25</a:t>
                      </a:r>
                      <a:endParaRPr lang="en-US" sz="1100" dirty="0">
                        <a:solidFill>
                          <a:schemeClr val="tx1"/>
                        </a:solidFill>
                      </a:endParaRPr>
                    </a:p>
                  </a:txBody>
                  <a:tcPr marT="45727" marB="45727">
                    <a:solidFill>
                      <a:schemeClr val="bg1"/>
                    </a:solidFill>
                  </a:tcPr>
                </a:tc>
                <a:tc>
                  <a:txBody>
                    <a:bodyPr/>
                    <a:lstStyle/>
                    <a:p>
                      <a:pPr algn="ctr"/>
                      <a:r>
                        <a:rPr lang="en-US" sz="1100" dirty="0" smtClean="0">
                          <a:solidFill>
                            <a:schemeClr val="tx1"/>
                          </a:solidFill>
                        </a:rPr>
                        <a:t>50</a:t>
                      </a:r>
                      <a:endParaRPr lang="en-US" sz="1100" dirty="0">
                        <a:solidFill>
                          <a:schemeClr val="tx1"/>
                        </a:solidFill>
                      </a:endParaRPr>
                    </a:p>
                  </a:txBody>
                  <a:tcPr marT="45727" marB="45727">
                    <a:solidFill>
                      <a:schemeClr val="bg1"/>
                    </a:solidFill>
                  </a:tcPr>
                </a:tc>
                <a:tc>
                  <a:txBody>
                    <a:bodyPr/>
                    <a:lstStyle/>
                    <a:p>
                      <a:pPr algn="ctr"/>
                      <a:r>
                        <a:rPr lang="en-US" sz="1100" dirty="0" smtClean="0">
                          <a:solidFill>
                            <a:schemeClr val="tx1"/>
                          </a:solidFill>
                        </a:rPr>
                        <a:t>Custom</a:t>
                      </a:r>
                      <a:endParaRPr lang="en-US" sz="1100" dirty="0">
                        <a:solidFill>
                          <a:schemeClr val="tx1"/>
                        </a:solidFill>
                      </a:endParaRPr>
                    </a:p>
                  </a:txBody>
                  <a:tcPr marT="45727" marB="45727">
                    <a:solidFill>
                      <a:schemeClr val="bg1"/>
                    </a:solidFill>
                  </a:tcPr>
                </a:tc>
              </a:tr>
              <a:tr h="743972">
                <a:tc>
                  <a:txBody>
                    <a:bodyPr/>
                    <a:lstStyle/>
                    <a:p>
                      <a:pPr algn="r"/>
                      <a:r>
                        <a:rPr lang="en-US" sz="1500" b="0" dirty="0" smtClean="0">
                          <a:solidFill>
                            <a:schemeClr val="tx1"/>
                          </a:solidFill>
                        </a:rPr>
                        <a:t>OS Type</a:t>
                      </a:r>
                      <a:endParaRPr lang="en-US" sz="1500" b="0" dirty="0">
                        <a:solidFill>
                          <a:schemeClr val="tx1"/>
                        </a:solidFill>
                      </a:endParaRPr>
                    </a:p>
                  </a:txBody>
                  <a:tcPr marT="45727" marB="45727">
                    <a:solidFill>
                      <a:schemeClr val="bg2">
                        <a:lumMod val="20000"/>
                        <a:lumOff val="80000"/>
                      </a:schemeClr>
                    </a:solidFill>
                  </a:tcPr>
                </a:tc>
                <a:tc>
                  <a:txBody>
                    <a:bodyPr/>
                    <a:lstStyle/>
                    <a:p>
                      <a:pPr algn="ctr"/>
                      <a:r>
                        <a:rPr lang="en-US" sz="1100" dirty="0" smtClean="0">
                          <a:solidFill>
                            <a:schemeClr val="tx1"/>
                          </a:solidFill>
                        </a:rPr>
                        <a:t>Windows 7 Enterprise</a:t>
                      </a:r>
                      <a:endParaRPr lang="en-US" sz="1100" dirty="0">
                        <a:solidFill>
                          <a:schemeClr val="tx1"/>
                        </a:solidFill>
                      </a:endParaRPr>
                    </a:p>
                  </a:txBody>
                  <a:tcPr marT="45727" marB="45727">
                    <a:gradFill flip="none" rotWithShape="1">
                      <a:gsLst>
                        <a:gs pos="0">
                          <a:srgbClr val="85AE1E">
                            <a:tint val="66000"/>
                            <a:satMod val="160000"/>
                          </a:srgbClr>
                        </a:gs>
                        <a:gs pos="50000">
                          <a:srgbClr val="85AE1E">
                            <a:tint val="44500"/>
                            <a:satMod val="160000"/>
                          </a:srgbClr>
                        </a:gs>
                        <a:gs pos="100000">
                          <a:srgbClr val="85AE1E">
                            <a:tint val="23500"/>
                            <a:satMod val="160000"/>
                          </a:srgbClr>
                        </a:gs>
                      </a:gsLst>
                      <a:path path="circle">
                        <a:fillToRect l="100000" t="100000"/>
                      </a:path>
                      <a:tileRect r="-100000" b="-100000"/>
                    </a:gradFill>
                  </a:tcPr>
                </a:tc>
                <a:tc>
                  <a:txBody>
                    <a:bodyPr/>
                    <a:lstStyle/>
                    <a:p>
                      <a:pPr algn="ctr"/>
                      <a:r>
                        <a:rPr lang="en-US" sz="1100" dirty="0" smtClean="0">
                          <a:solidFill>
                            <a:schemeClr val="tx1"/>
                          </a:solidFill>
                        </a:rPr>
                        <a:t>Windows XP Pro, Windows 7 Enterprise, Linux</a:t>
                      </a:r>
                      <a:endParaRPr lang="en-US" sz="1100" dirty="0">
                        <a:solidFill>
                          <a:schemeClr val="tx1"/>
                        </a:solidFill>
                      </a:endParaRPr>
                    </a:p>
                  </a:txBody>
                  <a:tcPr marT="45727" marB="45727">
                    <a:solidFill>
                      <a:schemeClr val="bg2">
                        <a:lumMod val="20000"/>
                        <a:lumOff val="80000"/>
                      </a:schemeClr>
                    </a:solidFill>
                  </a:tcPr>
                </a:tc>
                <a:tc>
                  <a:txBody>
                    <a:bodyPr/>
                    <a:lstStyle/>
                    <a:p>
                      <a:pPr algn="ctr"/>
                      <a:r>
                        <a:rPr lang="en-US" sz="1100" dirty="0" smtClean="0">
                          <a:solidFill>
                            <a:schemeClr val="tx1"/>
                          </a:solidFill>
                        </a:rPr>
                        <a:t>Windows XP Pro, Windows 7 Pro or Enterprise, Linux</a:t>
                      </a:r>
                      <a:endParaRPr lang="en-US" sz="1100" dirty="0">
                        <a:solidFill>
                          <a:schemeClr val="tx1"/>
                        </a:solidFill>
                      </a:endParaRPr>
                    </a:p>
                  </a:txBody>
                  <a:tcPr marT="45727" marB="45727">
                    <a:solidFill>
                      <a:schemeClr val="bg2">
                        <a:lumMod val="20000"/>
                        <a:lumOff val="80000"/>
                      </a:schemeClr>
                    </a:solidFill>
                  </a:tcPr>
                </a:tc>
                <a:tc>
                  <a:txBody>
                    <a:bodyPr/>
                    <a:lstStyle/>
                    <a:p>
                      <a:pPr algn="ctr"/>
                      <a:r>
                        <a:rPr lang="en-US" sz="1100" dirty="0" smtClean="0">
                          <a:solidFill>
                            <a:schemeClr val="tx1"/>
                          </a:solidFill>
                        </a:rPr>
                        <a:t>Windows XP Pro, Windows 7 pro or Enterprise, Linux</a:t>
                      </a:r>
                      <a:endParaRPr lang="en-US" sz="1100" dirty="0">
                        <a:solidFill>
                          <a:schemeClr val="tx1"/>
                        </a:solidFill>
                      </a:endParaRPr>
                    </a:p>
                  </a:txBody>
                  <a:tcPr marT="45727" marB="45727">
                    <a:solidFill>
                      <a:schemeClr val="bg2">
                        <a:lumMod val="20000"/>
                        <a:lumOff val="80000"/>
                      </a:schemeClr>
                    </a:solidFill>
                  </a:tcPr>
                </a:tc>
                <a:tc>
                  <a:txBody>
                    <a:bodyPr/>
                    <a:lstStyle/>
                    <a:p>
                      <a:pPr algn="ctr"/>
                      <a:r>
                        <a:rPr lang="en-US" sz="1100" dirty="0" smtClean="0">
                          <a:solidFill>
                            <a:schemeClr val="tx1"/>
                          </a:solidFill>
                        </a:rPr>
                        <a:t>Windows XP Pro, Windows 7 Pro</a:t>
                      </a:r>
                      <a:r>
                        <a:rPr lang="en-US" sz="1100" baseline="0" dirty="0" smtClean="0">
                          <a:solidFill>
                            <a:schemeClr val="tx1"/>
                          </a:solidFill>
                        </a:rPr>
                        <a:t> or Enterprise, Linux</a:t>
                      </a:r>
                      <a:endParaRPr lang="en-US" sz="1100" dirty="0">
                        <a:solidFill>
                          <a:schemeClr val="tx1"/>
                        </a:solidFill>
                      </a:endParaRPr>
                    </a:p>
                  </a:txBody>
                  <a:tcPr marT="45727" marB="45727">
                    <a:solidFill>
                      <a:schemeClr val="bg2">
                        <a:lumMod val="20000"/>
                        <a:lumOff val="80000"/>
                      </a:schemeClr>
                    </a:solidFill>
                  </a:tcPr>
                </a:tc>
              </a:tr>
              <a:tr h="518240">
                <a:tc>
                  <a:txBody>
                    <a:bodyPr/>
                    <a:lstStyle/>
                    <a:p>
                      <a:pPr algn="r"/>
                      <a:r>
                        <a:rPr lang="en-US" sz="1500" b="0" dirty="0" smtClean="0">
                          <a:solidFill>
                            <a:schemeClr val="tx1"/>
                          </a:solidFill>
                        </a:rPr>
                        <a:t>Display Protocol</a:t>
                      </a:r>
                      <a:endParaRPr lang="en-US" sz="1500" b="0" dirty="0">
                        <a:solidFill>
                          <a:schemeClr val="tx1"/>
                        </a:solidFill>
                      </a:endParaRPr>
                    </a:p>
                  </a:txBody>
                  <a:tcPr marT="45727" marB="45727">
                    <a:solidFill>
                      <a:schemeClr val="bg1"/>
                    </a:solidFill>
                  </a:tcPr>
                </a:tc>
                <a:tc>
                  <a:txBody>
                    <a:bodyPr/>
                    <a:lstStyle/>
                    <a:p>
                      <a:pPr algn="ctr"/>
                      <a:r>
                        <a:rPr lang="en-US" sz="1100" dirty="0" smtClean="0">
                          <a:solidFill>
                            <a:schemeClr val="tx1"/>
                          </a:solidFill>
                        </a:rPr>
                        <a:t>RDP</a:t>
                      </a:r>
                      <a:endParaRPr lang="en-US" sz="1100" dirty="0">
                        <a:solidFill>
                          <a:schemeClr val="tx1"/>
                        </a:solidFill>
                      </a:endParaRPr>
                    </a:p>
                  </a:txBody>
                  <a:tcPr marT="45727" marB="45727">
                    <a:gradFill flip="none" rotWithShape="1">
                      <a:gsLst>
                        <a:gs pos="0">
                          <a:srgbClr val="85AE1E">
                            <a:tint val="66000"/>
                            <a:satMod val="160000"/>
                          </a:srgbClr>
                        </a:gs>
                        <a:gs pos="50000">
                          <a:srgbClr val="85AE1E">
                            <a:tint val="44500"/>
                            <a:satMod val="160000"/>
                          </a:srgbClr>
                        </a:gs>
                        <a:gs pos="100000">
                          <a:srgbClr val="85AE1E">
                            <a:tint val="23500"/>
                            <a:satMod val="160000"/>
                          </a:srgbClr>
                        </a:gs>
                      </a:gsLst>
                      <a:path path="circle">
                        <a:fillToRect l="100000" t="100000"/>
                      </a:path>
                      <a:tileRect r="-100000" b="-100000"/>
                    </a:gradFill>
                  </a:tcPr>
                </a:tc>
                <a:tc>
                  <a:txBody>
                    <a:bodyPr/>
                    <a:lstStyle/>
                    <a:p>
                      <a:pPr algn="ctr"/>
                      <a:r>
                        <a:rPr lang="en-US" sz="1100" dirty="0" smtClean="0">
                          <a:solidFill>
                            <a:schemeClr val="tx1"/>
                          </a:solidFill>
                        </a:rPr>
                        <a:t>RDP, RGS, Citrix Receiver</a:t>
                      </a:r>
                      <a:endParaRPr lang="en-US" sz="1100" dirty="0">
                        <a:solidFill>
                          <a:schemeClr val="tx1"/>
                        </a:solidFill>
                      </a:endParaRPr>
                    </a:p>
                  </a:txBody>
                  <a:tcPr marT="45727" marB="45727">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100" dirty="0" smtClean="0">
                          <a:solidFill>
                            <a:schemeClr val="tx1"/>
                          </a:solidFill>
                        </a:rPr>
                        <a:t>RDP, RGS, Citrix Receiver</a:t>
                      </a:r>
                      <a:endParaRPr lang="en-US" sz="1100" dirty="0" smtClean="0">
                        <a:solidFill>
                          <a:schemeClr val="tx1"/>
                        </a:solidFill>
                      </a:endParaRPr>
                    </a:p>
                  </a:txBody>
                  <a:tcPr marT="45727" marB="45727">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100" dirty="0" smtClean="0">
                          <a:solidFill>
                            <a:schemeClr val="tx1"/>
                          </a:solidFill>
                        </a:rPr>
                        <a:t>RDP, RGS, Citrix Receiver</a:t>
                      </a:r>
                      <a:endParaRPr lang="en-US" sz="1100" dirty="0" smtClean="0">
                        <a:solidFill>
                          <a:schemeClr val="tx1"/>
                        </a:solidFill>
                      </a:endParaRPr>
                    </a:p>
                  </a:txBody>
                  <a:tcPr marT="45727" marB="45727">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100" dirty="0" smtClean="0">
                          <a:solidFill>
                            <a:schemeClr val="tx1"/>
                          </a:solidFill>
                        </a:rPr>
                        <a:t>RDP, RGS, Citrix Receiver</a:t>
                      </a:r>
                      <a:endParaRPr lang="en-US" sz="1100" dirty="0" smtClean="0">
                        <a:solidFill>
                          <a:schemeClr val="tx1"/>
                        </a:solidFill>
                      </a:endParaRPr>
                    </a:p>
                  </a:txBody>
                  <a:tcPr marT="45727" marB="45727">
                    <a:solidFill>
                      <a:schemeClr val="bg1"/>
                    </a:solidFill>
                  </a:tcPr>
                </a:tc>
              </a:tr>
            </a:tbl>
          </a:graphicData>
        </a:graphic>
      </p:graphicFrame>
      <p:sp>
        <p:nvSpPr>
          <p:cNvPr id="153672" name="Rectangle 14"/>
          <p:cNvSpPr>
            <a:spLocks noChangeArrowheads="1"/>
          </p:cNvSpPr>
          <p:nvPr/>
        </p:nvSpPr>
        <p:spPr bwMode="auto">
          <a:xfrm>
            <a:off x="228600" y="3200400"/>
            <a:ext cx="8686800" cy="3200400"/>
          </a:xfrm>
          <a:prstGeom prst="rect">
            <a:avLst/>
          </a:prstGeom>
          <a:noFill/>
          <a:ln w="15875" algn="ctr">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eaLnBrk="0" hangingPunct="0"/>
            <a:endParaRPr lang="en-US" altLang="en-US" sz="2400" b="1">
              <a:ea typeface="MS PGothic" panose="020B0600070205080204" pitchFamily="34" charset="-128"/>
            </a:endParaRPr>
          </a:p>
        </p:txBody>
      </p:sp>
    </p:spTree>
  </p:cSld>
  <p:clrMapOvr>
    <a:masterClrMapping/>
  </p:clrMapOvr>
  <p:transition spd="med">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1395413"/>
            <a:ext cx="3810000" cy="2400300"/>
          </a:xfrm>
          <a:prstGeom prst="roundRect">
            <a:avLst/>
          </a:prstGeom>
          <a:solidFill>
            <a:sysClr val="window" lastClr="FFFFFF">
              <a:alpha val="89000"/>
            </a:sysClr>
          </a:solidFill>
          <a:ln w="19050" cmpd="sng">
            <a:solidFill>
              <a:srgbClr val="4BACC6"/>
            </a:solidFill>
          </a:ln>
          <a:effectLst>
            <a:outerShdw blurRad="79375" sx="102000" sy="102000" algn="ctr" rotWithShape="0">
              <a:prstClr val="black">
                <a:alpha val="20000"/>
              </a:prstClr>
            </a:outerShdw>
          </a:effectLst>
        </p:spPr>
        <p:txBody>
          <a:bodyPr lIns="457200" tIns="320040" rIns="457200" bIns="365760" anchor="ctr">
            <a:spAutoFit/>
          </a:bodyPr>
          <a:lstStyle>
            <a:defPPr>
              <a:defRPr lang="en-US"/>
            </a:defPPr>
            <a:lvl1pPr lvl="0" algn="ctr">
              <a:defRPr sz="2400" kern="0">
                <a:solidFill>
                  <a:schemeClr val="accent6">
                    <a:lumMod val="75000"/>
                  </a:schemeClr>
                </a:solidFill>
              </a:defRPr>
            </a:lvl1pPr>
          </a:lstStyle>
          <a:p>
            <a:pPr fontAlgn="auto">
              <a:spcBef>
                <a:spcPts val="0"/>
              </a:spcBef>
              <a:spcAft>
                <a:spcPts val="0"/>
              </a:spcAft>
              <a:defRPr/>
            </a:pPr>
            <a:r>
              <a:rPr lang="en-US" dirty="0">
                <a:latin typeface="Arial" panose="020B0604020202020204" pitchFamily="34" charset="0"/>
                <a:cs typeface="Arial" panose="020B0604020202020204" pitchFamily="34" charset="0"/>
              </a:rPr>
              <a:t>The Desktone Cloud </a:t>
            </a:r>
            <a:r>
              <a:rPr lang="en-US" dirty="0" smtClean="0">
                <a:latin typeface="Arial" panose="020B0604020202020204" pitchFamily="34" charset="0"/>
                <a:cs typeface="Arial" panose="020B0604020202020204" pitchFamily="34" charset="0"/>
              </a:rPr>
              <a:t>consists </a:t>
            </a:r>
            <a:r>
              <a:rPr lang="en-US" dirty="0">
                <a:latin typeface="Arial" panose="020B0604020202020204" pitchFamily="34" charset="0"/>
                <a:cs typeface="Arial" panose="020B0604020202020204" pitchFamily="34" charset="0"/>
              </a:rPr>
              <a:t>of two primary </a:t>
            </a:r>
            <a:r>
              <a:rPr lang="en-US" dirty="0" smtClean="0">
                <a:latin typeface="Arial" panose="020B0604020202020204" pitchFamily="34" charset="0"/>
                <a:cs typeface="Arial" panose="020B0604020202020204" pitchFamily="34" charset="0"/>
              </a:rPr>
              <a:t>interfaces</a:t>
            </a:r>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457200" y="4594225"/>
            <a:ext cx="3657600" cy="1231900"/>
          </a:xfrm>
          <a:prstGeom prst="round2DiagRect">
            <a:avLst>
              <a:gd name="adj1" fmla="val 35224"/>
              <a:gd name="adj2" fmla="val 0"/>
            </a:avLst>
          </a:prstGeom>
        </p:spPr>
        <p:style>
          <a:lnRef idx="1">
            <a:schemeClr val="accent6"/>
          </a:lnRef>
          <a:fillRef idx="3">
            <a:schemeClr val="accent6"/>
          </a:fillRef>
          <a:effectRef idx="2">
            <a:schemeClr val="accent6"/>
          </a:effectRef>
          <a:fontRef idx="minor">
            <a:schemeClr val="lt1"/>
          </a:fontRef>
        </p:style>
        <p:txBody>
          <a:bodyPr tIns="0" anchor="ctr" anchorCtr="1">
            <a:spAutoFit/>
          </a:bodyPr>
          <a:lstStyle>
            <a:defPPr>
              <a:defRPr lang="en-US"/>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600"/>
              </a:spcAft>
              <a:defRPr/>
            </a:pPr>
            <a:r>
              <a:rPr lang="en-US" sz="2000" b="1" dirty="0"/>
              <a:t>Desktone Enterprise Center</a:t>
            </a:r>
            <a:endParaRPr lang="en-US" sz="2000" b="1" dirty="0"/>
          </a:p>
          <a:p>
            <a:pPr fontAlgn="auto">
              <a:spcBef>
                <a:spcPts val="0"/>
              </a:spcBef>
              <a:spcAft>
                <a:spcPts val="0"/>
              </a:spcAft>
              <a:defRPr/>
            </a:pPr>
            <a:r>
              <a:rPr lang="en-US" dirty="0"/>
              <a:t>Used by desktop admins to manage the Desktone Cloud</a:t>
            </a:r>
            <a:endParaRPr lang="en-US" dirty="0"/>
          </a:p>
        </p:txBody>
      </p:sp>
      <p:sp>
        <p:nvSpPr>
          <p:cNvPr id="6" name="TextBox 5"/>
          <p:cNvSpPr txBox="1"/>
          <p:nvPr/>
        </p:nvSpPr>
        <p:spPr>
          <a:xfrm>
            <a:off x="5029200" y="4114800"/>
            <a:ext cx="3657600" cy="1981200"/>
          </a:xfrm>
          <a:prstGeom prst="round2DiagRect">
            <a:avLst>
              <a:gd name="adj1" fmla="val 40386"/>
              <a:gd name="adj2" fmla="val 0"/>
            </a:avLst>
          </a:prstGeom>
        </p:spPr>
        <p:style>
          <a:lnRef idx="1">
            <a:schemeClr val="accent6"/>
          </a:lnRef>
          <a:fillRef idx="3">
            <a:schemeClr val="accent6"/>
          </a:fillRef>
          <a:effectRef idx="2">
            <a:schemeClr val="accent6"/>
          </a:effectRef>
          <a:fontRef idx="minor">
            <a:schemeClr val="lt1"/>
          </a:fontRef>
        </p:style>
        <p:txBody>
          <a:bodyPr tIns="0" anchor="ctr" anchorCtr="1"/>
          <a:lstStyle>
            <a:defPPr>
              <a:defRPr lang="en-US"/>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Bef>
                <a:spcPts val="0"/>
              </a:spcBef>
              <a:spcAft>
                <a:spcPts val="600"/>
              </a:spcAft>
              <a:defRPr/>
            </a:pPr>
            <a:r>
              <a:rPr lang="en-US" sz="2000" b="1" dirty="0"/>
              <a:t>Desktone Portal</a:t>
            </a:r>
            <a:endParaRPr lang="en-US" b="1" dirty="0"/>
          </a:p>
          <a:p>
            <a:pPr fontAlgn="auto">
              <a:spcBef>
                <a:spcPts val="0"/>
              </a:spcBef>
              <a:spcAft>
                <a:spcPts val="0"/>
              </a:spcAft>
              <a:defRPr/>
            </a:pPr>
            <a:r>
              <a:rPr lang="en-US" dirty="0"/>
              <a:t>Used by end-users for access to resources on the Desktone Cloud</a:t>
            </a:r>
            <a:endParaRPr lang="en-US" dirty="0"/>
          </a:p>
        </p:txBody>
      </p:sp>
      <p:sp>
        <p:nvSpPr>
          <p:cNvPr id="155653" name="Footer Placeholder 6"/>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76400" y="1928813"/>
            <a:ext cx="5181600" cy="4276725"/>
          </a:xfrm>
          <a:prstGeom prst="roundRect">
            <a:avLst>
              <a:gd name="adj" fmla="val 9309"/>
            </a:avLst>
          </a:prstGeom>
          <a:solidFill>
            <a:sysClr val="window" lastClr="FFFFFF">
              <a:alpha val="89000"/>
            </a:sysClr>
          </a:solidFill>
          <a:ln w="19050" cmpd="sng">
            <a:solidFill>
              <a:srgbClr val="4BACC6"/>
            </a:solidFill>
          </a:ln>
          <a:effectLst>
            <a:outerShdw blurRad="79375" sx="102000" sy="102000" algn="ctr" rotWithShape="0">
              <a:prstClr val="black">
                <a:alpha val="20000"/>
              </a:prstClr>
            </a:outerShdw>
          </a:effectLst>
        </p:spPr>
        <p:txBody>
          <a:bodyPr lIns="457200" tIns="320040" rIns="457200" bIns="365760" anchor="ctr">
            <a:spAutoFit/>
          </a:bodyPr>
          <a:lstStyle>
            <a:defPPr>
              <a:defRPr lang="en-US"/>
            </a:defPPr>
            <a:lvl1pPr lvl="0" algn="ctr">
              <a:defRPr sz="2400" kern="0">
                <a:solidFill>
                  <a:schemeClr val="accent6">
                    <a:lumMod val="75000"/>
                  </a:schemeClr>
                </a:solidFill>
              </a:defRPr>
            </a:lvl1pPr>
          </a:lstStyle>
          <a:p>
            <a:pPr fontAlgn="auto">
              <a:spcBef>
                <a:spcPts val="0"/>
              </a:spcBef>
              <a:spcAft>
                <a:spcPts val="0"/>
              </a:spcAft>
              <a:defRPr/>
            </a:pPr>
            <a:r>
              <a:rPr lang="en-US" sz="2000" u="sng" dirty="0" smtClean="0">
                <a:latin typeface="Arial" panose="020B0604020202020204" pitchFamily="34" charset="0"/>
                <a:cs typeface="Arial" panose="020B0604020202020204" pitchFamily="34" charset="0"/>
              </a:rPr>
              <a:t>End Point Devices</a:t>
            </a:r>
            <a:endParaRPr lang="en-US" sz="2000" u="sng" dirty="0" smtClean="0">
              <a:latin typeface="Arial" panose="020B0604020202020204" pitchFamily="34" charset="0"/>
              <a:cs typeface="Arial" panose="020B0604020202020204" pitchFamily="34" charset="0"/>
            </a:endParaRPr>
          </a:p>
          <a:p>
            <a:pPr fontAlgn="auto">
              <a:spcBef>
                <a:spcPts val="0"/>
              </a:spcBef>
              <a:spcAft>
                <a:spcPts val="0"/>
              </a:spcAft>
              <a:defRPr/>
            </a:pPr>
            <a:endParaRPr lang="en-US" sz="2000" u="sng" dirty="0" smtClean="0">
              <a:latin typeface="Arial" panose="020B0604020202020204" pitchFamily="34" charset="0"/>
              <a:cs typeface="Arial" panose="020B0604020202020204" pitchFamily="34" charset="0"/>
            </a:endParaRPr>
          </a:p>
          <a:p>
            <a:pPr marL="457200" indent="-457200" algn="l" fontAlgn="auto">
              <a:spcBef>
                <a:spcPts val="0"/>
              </a:spcBef>
              <a:spcAft>
                <a:spcPts val="0"/>
              </a:spcAft>
              <a:buFont typeface="+mj-lt"/>
              <a:buAutoNum type="arabicPeriod"/>
              <a:defRPr/>
            </a:pPr>
            <a:r>
              <a:rPr lang="en-US" sz="2000" dirty="0" smtClean="0">
                <a:latin typeface="Arial" panose="020B0604020202020204" pitchFamily="34" charset="0"/>
                <a:cs typeface="Arial" panose="020B0604020202020204" pitchFamily="34" charset="0"/>
              </a:rPr>
              <a:t>iPad - “DaaS Mobile Client” available in the iTunes Store</a:t>
            </a:r>
            <a:endParaRPr lang="en-US" sz="2000" dirty="0" smtClean="0">
              <a:latin typeface="Arial" panose="020B0604020202020204" pitchFamily="34" charset="0"/>
              <a:cs typeface="Arial" panose="020B0604020202020204" pitchFamily="34" charset="0"/>
            </a:endParaRPr>
          </a:p>
          <a:p>
            <a:pPr marL="457200" indent="-457200" algn="l" fontAlgn="auto">
              <a:spcBef>
                <a:spcPts val="0"/>
              </a:spcBef>
              <a:spcAft>
                <a:spcPts val="0"/>
              </a:spcAft>
              <a:buFont typeface="+mj-lt"/>
              <a:buAutoNum type="arabicPeriod"/>
              <a:defRPr/>
            </a:pPr>
            <a:r>
              <a:rPr lang="en-US" sz="2000" dirty="0" smtClean="0">
                <a:latin typeface="Arial" panose="020B0604020202020204" pitchFamily="34" charset="0"/>
                <a:cs typeface="Arial" panose="020B0604020202020204" pitchFamily="34" charset="0"/>
              </a:rPr>
              <a:t>Thin clients - all leading vendors are supported</a:t>
            </a:r>
            <a:endParaRPr lang="en-US" sz="2000" dirty="0" smtClean="0">
              <a:latin typeface="Arial" panose="020B0604020202020204" pitchFamily="34" charset="0"/>
              <a:cs typeface="Arial" panose="020B0604020202020204" pitchFamily="34" charset="0"/>
            </a:endParaRPr>
          </a:p>
          <a:p>
            <a:pPr marL="457200" indent="-457200" algn="l" fontAlgn="auto">
              <a:spcBef>
                <a:spcPts val="0"/>
              </a:spcBef>
              <a:spcAft>
                <a:spcPts val="0"/>
              </a:spcAft>
              <a:buFont typeface="+mj-lt"/>
              <a:buAutoNum type="arabicPeriod"/>
              <a:defRPr/>
            </a:pPr>
            <a:r>
              <a:rPr lang="en-US" sz="2000" dirty="0" smtClean="0">
                <a:latin typeface="Arial" panose="020B0604020202020204" pitchFamily="34" charset="0"/>
                <a:cs typeface="Arial" panose="020B0604020202020204" pitchFamily="34" charset="0"/>
              </a:rPr>
              <a:t>Standard PCs – access through their preferred web browser or </a:t>
            </a:r>
            <a:r>
              <a:rPr lang="en-US" sz="2000" dirty="0" err="1" smtClean="0">
                <a:latin typeface="Arial" panose="020B0604020202020204" pitchFamily="34" charset="0"/>
                <a:cs typeface="Arial" panose="020B0604020202020204" pitchFamily="34" charset="0"/>
              </a:rPr>
              <a:t>DaaS</a:t>
            </a:r>
            <a:r>
              <a:rPr lang="en-US" sz="2000" dirty="0" smtClean="0">
                <a:latin typeface="Arial" panose="020B0604020202020204" pitchFamily="34" charset="0"/>
                <a:cs typeface="Arial" panose="020B0604020202020204" pitchFamily="34" charset="0"/>
              </a:rPr>
              <a:t> Client</a:t>
            </a:r>
            <a:endParaRPr lang="en-US" sz="2000" dirty="0" smtClean="0">
              <a:latin typeface="Arial" panose="020B0604020202020204" pitchFamily="34" charset="0"/>
              <a:cs typeface="Arial" panose="020B0604020202020204" pitchFamily="34" charset="0"/>
            </a:endParaRPr>
          </a:p>
          <a:p>
            <a:pPr marL="457200" indent="-457200" algn="l" fontAlgn="auto">
              <a:spcBef>
                <a:spcPts val="0"/>
              </a:spcBef>
              <a:spcAft>
                <a:spcPts val="0"/>
              </a:spcAft>
              <a:buFont typeface="+mj-lt"/>
              <a:buAutoNum type="arabicPeriod"/>
              <a:defRPr/>
            </a:pPr>
            <a:r>
              <a:rPr lang="en-US" sz="2000" dirty="0" smtClean="0">
                <a:latin typeface="Arial" panose="020B0604020202020204" pitchFamily="34" charset="0"/>
                <a:cs typeface="Arial" panose="020B0604020202020204" pitchFamily="34" charset="0"/>
              </a:rPr>
              <a:t>Google </a:t>
            </a:r>
            <a:r>
              <a:rPr lang="en-US" sz="2000" dirty="0" err="1" smtClean="0">
                <a:latin typeface="Arial" panose="020B0604020202020204" pitchFamily="34" charset="0"/>
                <a:cs typeface="Arial" panose="020B0604020202020204" pitchFamily="34" charset="0"/>
              </a:rPr>
              <a:t>Chromebook</a:t>
            </a:r>
            <a:r>
              <a:rPr lang="en-US" sz="2000" dirty="0" smtClean="0">
                <a:latin typeface="Arial" panose="020B0604020202020204" pitchFamily="34" charset="0"/>
                <a:cs typeface="Arial" panose="020B0604020202020204" pitchFamily="34" charset="0"/>
              </a:rPr>
              <a:t> – access via HTML5</a:t>
            </a:r>
            <a:endParaRPr lang="en-US" sz="2000" dirty="0">
              <a:latin typeface="Arial" panose="020B0604020202020204" pitchFamily="34" charset="0"/>
              <a:cs typeface="Arial" panose="020B0604020202020204" pitchFamily="34" charset="0"/>
            </a:endParaRPr>
          </a:p>
        </p:txBody>
      </p:sp>
      <p:sp>
        <p:nvSpPr>
          <p:cNvPr id="155651" name="Picture 2" descr="iPad.jpg"/>
          <p:cNvSpPr>
            <a:spLocks noChangeAspect="1"/>
          </p:cNvSpPr>
          <p:nvPr/>
        </p:nvSpPr>
        <p:spPr bwMode="auto">
          <a:xfrm>
            <a:off x="304800" y="2057400"/>
            <a:ext cx="1249363"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155652" name="Picture 2" descr="Wyse V10L Dual-DVI"/>
          <p:cNvSpPr>
            <a:spLocks noChangeAspect="1" noChangeArrowheads="1"/>
          </p:cNvSpPr>
          <p:nvPr/>
        </p:nvSpPr>
        <p:spPr bwMode="auto">
          <a:xfrm>
            <a:off x="228600" y="4419600"/>
            <a:ext cx="1582738"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grpSp>
        <p:nvGrpSpPr>
          <p:cNvPr id="155653" name="Group 14"/>
          <p:cNvGrpSpPr/>
          <p:nvPr/>
        </p:nvGrpSpPr>
        <p:grpSpPr bwMode="auto">
          <a:xfrm flipH="1">
            <a:off x="6934200" y="4495800"/>
            <a:ext cx="2133600" cy="1828800"/>
            <a:chOff x="3683000" y="5486400"/>
            <a:chExt cx="1066800" cy="762000"/>
          </a:xfrm>
        </p:grpSpPr>
        <p:pic>
          <p:nvPicPr>
            <p:cNvPr id="7" name="Picture 6" descr="monitor512noshadow.png"/>
            <p:cNvPicPr>
              <a:picLocks noChangeAspect="1"/>
            </p:cNvPicPr>
            <p:nvPr/>
          </p:nvPicPr>
          <p:blipFill>
            <a:blip r:embed="rId1"/>
            <a:stretch>
              <a:fillRect/>
            </a:stretch>
          </p:blipFill>
          <p:spPr>
            <a:xfrm>
              <a:off x="4064000" y="5562468"/>
              <a:ext cx="685800" cy="685932"/>
            </a:xfrm>
            <a:prstGeom prst="rect">
              <a:avLst/>
            </a:prstGeom>
            <a:effectLst>
              <a:outerShdw blurRad="127000" dist="63500" dir="2700000" algn="tl" rotWithShape="0">
                <a:srgbClr val="000000">
                  <a:alpha val="25000"/>
                </a:srgbClr>
              </a:outerShdw>
            </a:effectLst>
          </p:spPr>
        </p:pic>
        <p:pic>
          <p:nvPicPr>
            <p:cNvPr id="8" name="Picture 7" descr="pc.png"/>
            <p:cNvPicPr>
              <a:picLocks noChangeAspect="1"/>
            </p:cNvPicPr>
            <p:nvPr/>
          </p:nvPicPr>
          <p:blipFill>
            <a:blip r:embed="rId2"/>
            <a:stretch>
              <a:fillRect/>
            </a:stretch>
          </p:blipFill>
          <p:spPr>
            <a:xfrm>
              <a:off x="3683000" y="5486400"/>
              <a:ext cx="339725" cy="685933"/>
            </a:xfrm>
            <a:prstGeom prst="rect">
              <a:avLst/>
            </a:prstGeom>
            <a:effectLst>
              <a:outerShdw blurRad="127000" dist="63500" dir="2700000" algn="tl" rotWithShape="0">
                <a:srgbClr val="000000">
                  <a:alpha val="25000"/>
                </a:srgbClr>
              </a:outerShdw>
            </a:effectLst>
          </p:spPr>
        </p:pic>
      </p:grpSp>
      <p:sp>
        <p:nvSpPr>
          <p:cNvPr id="155654" name="Title 8"/>
          <p:cNvSpPr>
            <a:spLocks noGrp="1"/>
          </p:cNvSpPr>
          <p:nvPr>
            <p:ph type="title"/>
          </p:nvPr>
        </p:nvSpPr>
        <p:spPr>
          <a:xfrm>
            <a:off x="762000" y="274638"/>
            <a:ext cx="8077200" cy="1143000"/>
          </a:xfrm>
        </p:spPr>
        <p:txBody>
          <a:bodyPr anchor="t"/>
          <a:lstStyle/>
          <a:p>
            <a:r>
              <a:rPr lang="en-US" altLang="en-US" smtClean="0"/>
              <a:t>End-User Access</a:t>
            </a:r>
            <a:endParaRPr lang="en-US" altLang="en-US" smtClean="0"/>
          </a:p>
        </p:txBody>
      </p:sp>
      <p:sp>
        <p:nvSpPr>
          <p:cNvPr id="156679" name="Footer Placeholder 9"/>
          <p:cNvSpPr>
            <a:spLocks noGrp="1"/>
          </p:cNvSpPr>
          <p:nvPr>
            <p:ph type="ftr" sz="quarter" idx="11"/>
          </p:nvPr>
        </p:nvSpPr>
        <p:spPr bwMode="auto">
          <a:xfrm>
            <a:off x="762000" y="6356350"/>
            <a:ext cx="2133600" cy="366713"/>
          </a:xfrm>
          <a:ln>
            <a:miter lim="800000"/>
          </a:ln>
        </p:spPr>
        <p:txBody>
          <a:bodyPr wrap="square" numCol="1" anchor="t" anchorCtr="0" compatLnSpc="1"/>
          <a:lstStyle/>
          <a:p>
            <a:pPr>
              <a:defRPr/>
            </a:pPr>
            <a:r>
              <a:rPr lang="en-US">
                <a:latin typeface="Arial" panose="020B0604020202020204" pitchFamily="34" charset="0"/>
              </a:rPr>
              <a:t>©2011 Desktone, Inc. All rights reserved.  </a:t>
            </a:r>
            <a:endParaRPr lang="en-US">
              <a:latin typeface="Arial" panose="020B0604020202020204" pitchFamily="34" charset="0"/>
            </a:endParaRPr>
          </a:p>
        </p:txBody>
      </p:sp>
      <p:pic>
        <p:nvPicPr>
          <p:cNvPr id="155656" name="Picture 11" descr="chromebookSamsun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2057400"/>
            <a:ext cx="1843088"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3"/>
          <p:cNvSpPr>
            <a:spLocks noGrp="1"/>
          </p:cNvSpPr>
          <p:nvPr>
            <p:ph type="ftr" sz="quarter" idx="11"/>
          </p:nvPr>
        </p:nvSpPr>
        <p:spPr bwMode="auto">
          <a:xfrm>
            <a:off x="762000" y="6356350"/>
            <a:ext cx="2133600" cy="366713"/>
          </a:xfrm>
          <a:ln>
            <a:miter lim="800000"/>
          </a:ln>
        </p:spPr>
        <p:txBody>
          <a:bodyPr wrap="square" numCol="1" anchor="t" anchorCtr="0" compatLnSpc="1"/>
          <a:lstStyle/>
          <a:p>
            <a:pPr>
              <a:defRPr/>
            </a:pPr>
            <a:r>
              <a:rPr lang="en-US">
                <a:latin typeface="Arial" panose="020B0604020202020204" pitchFamily="34" charset="0"/>
              </a:rPr>
              <a:t>©2011 Desktone, Inc. All rights reserved.  </a:t>
            </a:r>
            <a:endParaRPr lang="en-US">
              <a:latin typeface="Arial" panose="020B0604020202020204" pitchFamily="34" charset="0"/>
            </a:endParaRPr>
          </a:p>
        </p:txBody>
      </p:sp>
      <p:pic>
        <p:nvPicPr>
          <p:cNvPr id="156675" name="Picture 6" descr="PPT-Background-3.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6" name="Text Box 6"/>
          <p:cNvSpPr txBox="1">
            <a:spLocks noChangeArrowheads="1"/>
          </p:cNvSpPr>
          <p:nvPr/>
        </p:nvSpPr>
        <p:spPr bwMode="auto">
          <a:xfrm>
            <a:off x="723900" y="1981200"/>
            <a:ext cx="56769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50000"/>
              </a:spcBef>
            </a:pPr>
            <a:r>
              <a:rPr lang="en-US" altLang="en-US" sz="4400">
                <a:solidFill>
                  <a:schemeClr val="bg1"/>
                </a:solidFill>
              </a:rPr>
              <a:t>Demonstration</a:t>
            </a:r>
            <a:endParaRPr lang="en-US" altLang="en-US" sz="4400">
              <a:solidFill>
                <a:schemeClr val="bg1"/>
              </a:solidFill>
            </a:endParaRPr>
          </a:p>
        </p:txBody>
      </p:sp>
      <p:sp>
        <p:nvSpPr>
          <p:cNvPr id="156677" name="Text Box 9"/>
          <p:cNvSpPr txBox="1">
            <a:spLocks noChangeArrowheads="1"/>
          </p:cNvSpPr>
          <p:nvPr/>
        </p:nvSpPr>
        <p:spPr bwMode="auto">
          <a:xfrm>
            <a:off x="723900" y="5334000"/>
            <a:ext cx="5883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a:solidFill>
                  <a:srgbClr val="8ABCEC"/>
                </a:solidFill>
              </a:rPr>
              <a:t>Enabling </a:t>
            </a:r>
            <a:r>
              <a:rPr lang="en-US" altLang="en-US">
                <a:solidFill>
                  <a:schemeClr val="bg1"/>
                </a:solidFill>
              </a:rPr>
              <a:t>Desktops as a Service™</a:t>
            </a:r>
            <a:endParaRPr lang="en-US" altLang="en-US">
              <a:solidFill>
                <a:schemeClr val="bg1"/>
              </a:solidFill>
            </a:endParaRPr>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title"/>
          </p:nvPr>
        </p:nvSpPr>
        <p:spPr>
          <a:xfrm>
            <a:off x="981075" y="595313"/>
            <a:ext cx="4291013" cy="403225"/>
          </a:xfrm>
          <a:ln>
            <a:miter lim="800000"/>
          </a:ln>
        </p:spPr>
        <p:txBody>
          <a:bodyPr rtlCol="0" anchor="t">
            <a:normAutofit fontScale="90000"/>
          </a:bodyPr>
          <a:lstStyle/>
          <a:p>
            <a:pPr fontAlgn="auto">
              <a:spcAft>
                <a:spcPts val="0"/>
              </a:spcAft>
              <a:defRPr/>
            </a:pPr>
            <a:r>
              <a:rPr lang="en-US" smtClean="0"/>
              <a:t>End User Login</a:t>
            </a:r>
            <a:endParaRPr lang="en-US" smtClean="0"/>
          </a:p>
        </p:txBody>
      </p:sp>
      <p:sp>
        <p:nvSpPr>
          <p:cNvPr id="158723" name="Footer Placeholder 3"/>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pic>
        <p:nvPicPr>
          <p:cNvPr id="157700" name="Picture 4" descr="user_portal.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81175" y="1785938"/>
            <a:ext cx="5581650" cy="3286125"/>
          </a:xfrm>
          <a:prstGeom prst="rect">
            <a:avLst/>
          </a:prstGeom>
          <a:noFill/>
          <a:ln w="9525">
            <a:solidFill>
              <a:srgbClr val="00519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a:xfrm>
            <a:off x="981075" y="595313"/>
            <a:ext cx="4291013" cy="403225"/>
          </a:xfrm>
          <a:ln>
            <a:miter lim="800000"/>
          </a:ln>
        </p:spPr>
        <p:txBody>
          <a:bodyPr rtlCol="0" anchor="t">
            <a:normAutofit fontScale="90000"/>
          </a:bodyPr>
          <a:lstStyle/>
          <a:p>
            <a:pPr fontAlgn="auto">
              <a:spcAft>
                <a:spcPts val="0"/>
              </a:spcAft>
              <a:defRPr/>
            </a:pPr>
            <a:r>
              <a:rPr lang="en-US" smtClean="0"/>
              <a:t>End User Self Service</a:t>
            </a:r>
            <a:endParaRPr lang="en-US" smtClean="0"/>
          </a:p>
        </p:txBody>
      </p:sp>
      <p:sp>
        <p:nvSpPr>
          <p:cNvPr id="159747" name="Footer Placeholder 3"/>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pic>
        <p:nvPicPr>
          <p:cNvPr id="158724" name="Picture 4" descr="user_loggedin.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797050"/>
            <a:ext cx="8229600" cy="2938463"/>
          </a:xfrm>
          <a:prstGeom prst="rect">
            <a:avLst/>
          </a:prstGeom>
          <a:noFill/>
          <a:ln w="9525">
            <a:solidFill>
              <a:srgbClr val="00519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title"/>
          </p:nvPr>
        </p:nvSpPr>
        <p:spPr>
          <a:xfrm>
            <a:off x="981075" y="595313"/>
            <a:ext cx="4291013" cy="403225"/>
          </a:xfrm>
          <a:ln>
            <a:miter lim="800000"/>
          </a:ln>
        </p:spPr>
        <p:txBody>
          <a:bodyPr rtlCol="0" anchor="t">
            <a:normAutofit fontScale="90000"/>
          </a:bodyPr>
          <a:lstStyle/>
          <a:p>
            <a:pPr fontAlgn="auto">
              <a:spcAft>
                <a:spcPts val="0"/>
              </a:spcAft>
              <a:defRPr/>
            </a:pPr>
            <a:r>
              <a:rPr lang="en-US" smtClean="0"/>
              <a:t>Administration Login</a:t>
            </a:r>
            <a:endParaRPr lang="en-US" smtClean="0"/>
          </a:p>
        </p:txBody>
      </p:sp>
      <p:sp>
        <p:nvSpPr>
          <p:cNvPr id="160771" name="Footer Placeholder 3"/>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pic>
        <p:nvPicPr>
          <p:cNvPr id="159748" name="Picture 4" descr="login.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24025" y="1954213"/>
            <a:ext cx="5695950" cy="2952750"/>
          </a:xfrm>
          <a:prstGeom prst="rect">
            <a:avLst/>
          </a:prstGeom>
          <a:noFill/>
          <a:ln w="9525">
            <a:solidFill>
              <a:srgbClr val="00519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a:xfrm>
            <a:off x="981075" y="595313"/>
            <a:ext cx="4291013" cy="403225"/>
          </a:xfrm>
          <a:ln>
            <a:miter lim="800000"/>
          </a:ln>
        </p:spPr>
        <p:txBody>
          <a:bodyPr rtlCol="0" anchor="t">
            <a:normAutofit fontScale="90000"/>
          </a:bodyPr>
          <a:lstStyle/>
          <a:p>
            <a:pPr fontAlgn="auto">
              <a:spcAft>
                <a:spcPts val="0"/>
              </a:spcAft>
              <a:defRPr/>
            </a:pPr>
            <a:r>
              <a:rPr lang="en-US" smtClean="0"/>
              <a:t>Dashboard View</a:t>
            </a:r>
            <a:endParaRPr lang="en-US" smtClean="0"/>
          </a:p>
        </p:txBody>
      </p:sp>
      <p:sp>
        <p:nvSpPr>
          <p:cNvPr id="161795" name="Footer Placeholder 2"/>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pic>
        <p:nvPicPr>
          <p:cNvPr id="160772" name="Picture 3" descr="dashboard.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371600"/>
            <a:ext cx="8229600" cy="5106988"/>
          </a:xfrm>
          <a:prstGeom prst="rect">
            <a:avLst/>
          </a:prstGeom>
          <a:noFill/>
          <a:ln w="9525">
            <a:solidFill>
              <a:srgbClr val="00519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a:xfrm>
            <a:off x="981075" y="595313"/>
            <a:ext cx="4291013" cy="403225"/>
          </a:xfrm>
          <a:ln>
            <a:miter lim="800000"/>
          </a:ln>
        </p:spPr>
        <p:txBody>
          <a:bodyPr rtlCol="0" anchor="t">
            <a:normAutofit fontScale="90000"/>
          </a:bodyPr>
          <a:lstStyle/>
          <a:p>
            <a:pPr fontAlgn="auto">
              <a:spcAft>
                <a:spcPts val="0"/>
              </a:spcAft>
              <a:defRPr/>
            </a:pPr>
            <a:r>
              <a:rPr lang="en-US" smtClean="0"/>
              <a:t>Enterprise Service Summary</a:t>
            </a:r>
            <a:endParaRPr lang="en-US" smtClean="0"/>
          </a:p>
        </p:txBody>
      </p:sp>
      <p:sp>
        <p:nvSpPr>
          <p:cNvPr id="162819" name="Footer Placeholder 3"/>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pic>
        <p:nvPicPr>
          <p:cNvPr id="161796" name="Picture 4" descr="service_summary.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371600"/>
            <a:ext cx="8229600" cy="5213350"/>
          </a:xfrm>
          <a:prstGeom prst="rect">
            <a:avLst/>
          </a:prstGeom>
          <a:noFill/>
          <a:ln w="9525">
            <a:solidFill>
              <a:srgbClr val="00519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a:xfrm>
            <a:off x="981075" y="595313"/>
            <a:ext cx="4291013" cy="403225"/>
          </a:xfrm>
          <a:ln>
            <a:miter lim="800000"/>
          </a:ln>
        </p:spPr>
        <p:txBody>
          <a:bodyPr rtlCol="0" anchor="t">
            <a:normAutofit fontScale="90000"/>
          </a:bodyPr>
          <a:lstStyle/>
          <a:p>
            <a:pPr fontAlgn="auto">
              <a:spcAft>
                <a:spcPts val="0"/>
              </a:spcAft>
              <a:defRPr/>
            </a:pPr>
            <a:r>
              <a:rPr lang="en-US" smtClean="0"/>
              <a:t>Gold Patterns &amp; Images</a:t>
            </a:r>
            <a:endParaRPr lang="en-US" smtClean="0"/>
          </a:p>
        </p:txBody>
      </p:sp>
      <p:sp>
        <p:nvSpPr>
          <p:cNvPr id="163843" name="Footer Placeholder 3"/>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pic>
        <p:nvPicPr>
          <p:cNvPr id="162820" name="Picture 4" descr="patterns.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371600"/>
            <a:ext cx="8229600" cy="5202238"/>
          </a:xfrm>
          <a:prstGeom prst="rect">
            <a:avLst/>
          </a:prstGeom>
          <a:noFill/>
          <a:ln w="9525">
            <a:solidFill>
              <a:srgbClr val="00519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533400"/>
            <a:ext cx="8534400" cy="543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a:xfrm>
            <a:off x="981075" y="595313"/>
            <a:ext cx="4291013" cy="403225"/>
          </a:xfrm>
          <a:ln>
            <a:miter lim="800000"/>
          </a:ln>
        </p:spPr>
        <p:txBody>
          <a:bodyPr rtlCol="0" anchor="t">
            <a:normAutofit fontScale="90000"/>
          </a:bodyPr>
          <a:lstStyle/>
          <a:p>
            <a:pPr fontAlgn="auto">
              <a:spcAft>
                <a:spcPts val="0"/>
              </a:spcAft>
              <a:defRPr/>
            </a:pPr>
            <a:r>
              <a:rPr lang="en-US" smtClean="0"/>
              <a:t>Creating Virtual Desktops</a:t>
            </a:r>
            <a:endParaRPr lang="en-US" smtClean="0"/>
          </a:p>
        </p:txBody>
      </p:sp>
      <p:sp>
        <p:nvSpPr>
          <p:cNvPr id="164867" name="Footer Placeholder 3"/>
          <p:cNvSpPr>
            <a:spLocks noGrp="1"/>
          </p:cNvSpPr>
          <p:nvPr>
            <p:ph type="ftr" sz="quarter" idx="11"/>
          </p:nvPr>
        </p:nvSpPr>
        <p:spPr bwMode="auto">
          <a:xfrm>
            <a:off x="228600" y="6477000"/>
            <a:ext cx="7391400" cy="304800"/>
          </a:xfrm>
          <a:ln>
            <a:miter lim="800000"/>
          </a:ln>
        </p:spPr>
        <p:txBody>
          <a:bodyPr/>
          <a:lstStyle/>
          <a:p>
            <a:pPr>
              <a:defRPr/>
            </a:pPr>
            <a:r>
              <a:rPr lang="en-US"/>
              <a:t>©2011 Desktone, Inc. All rights reserved. </a:t>
            </a:r>
            <a:endParaRPr lang="en-US"/>
          </a:p>
        </p:txBody>
      </p:sp>
      <p:pic>
        <p:nvPicPr>
          <p:cNvPr id="163844" name="Picture 4" descr="create_pool.GI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371600"/>
            <a:ext cx="8229600" cy="3670300"/>
          </a:xfrm>
          <a:prstGeom prst="rect">
            <a:avLst/>
          </a:prstGeom>
          <a:noFill/>
          <a:ln w="9525">
            <a:solidFill>
              <a:srgbClr val="00519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a:xfrm>
            <a:off x="762000" y="274638"/>
            <a:ext cx="8077200" cy="1143000"/>
          </a:xfrm>
        </p:spPr>
        <p:txBody>
          <a:bodyPr anchor="t"/>
          <a:lstStyle/>
          <a:p>
            <a:r>
              <a:rPr lang="en-US" altLang="en-US" smtClean="0"/>
              <a:t>Summary</a:t>
            </a:r>
            <a:endParaRPr lang="en-US" altLang="en-US" smtClean="0"/>
          </a:p>
        </p:txBody>
      </p:sp>
      <p:sp>
        <p:nvSpPr>
          <p:cNvPr id="164867" name="Content Placeholder 2"/>
          <p:cNvSpPr>
            <a:spLocks noGrp="1"/>
          </p:cNvSpPr>
          <p:nvPr>
            <p:ph idx="1"/>
          </p:nvPr>
        </p:nvSpPr>
        <p:spPr>
          <a:xfrm>
            <a:off x="762000" y="1600200"/>
            <a:ext cx="8077200" cy="4525963"/>
          </a:xfrm>
        </p:spPr>
        <p:txBody>
          <a:bodyPr/>
          <a:lstStyle/>
          <a:p>
            <a:r>
              <a:rPr lang="en-US" altLang="en-US" sz="1100" smtClean="0"/>
              <a:t>Cloud computing is changing the world of IT</a:t>
            </a:r>
            <a:endParaRPr lang="en-US" altLang="en-US" sz="1100" smtClean="0"/>
          </a:p>
          <a:p>
            <a:endParaRPr lang="en-US" altLang="en-US" sz="1100" smtClean="0"/>
          </a:p>
          <a:p>
            <a:r>
              <a:rPr lang="en-US" altLang="en-US" sz="1100" smtClean="0"/>
              <a:t>The current desktop management market is ripe for change</a:t>
            </a:r>
            <a:endParaRPr lang="en-US" altLang="en-US" sz="1100" smtClean="0"/>
          </a:p>
          <a:p>
            <a:endParaRPr lang="en-US" altLang="en-US" sz="1100" smtClean="0"/>
          </a:p>
          <a:p>
            <a:r>
              <a:rPr lang="en-US" altLang="en-US" sz="1100" smtClean="0"/>
              <a:t>VDI was supposed to solve problems – it has introduced other issues for most especially cost and complexity</a:t>
            </a:r>
            <a:endParaRPr lang="en-US" altLang="en-US" sz="1100" smtClean="0"/>
          </a:p>
          <a:p>
            <a:endParaRPr lang="en-US" altLang="en-US" sz="1100" smtClean="0"/>
          </a:p>
          <a:p>
            <a:r>
              <a:rPr lang="en-US" altLang="en-US" sz="1100" smtClean="0"/>
              <a:t>Cloud-hosted desktops have a significant TCO saving over VDI</a:t>
            </a:r>
            <a:endParaRPr lang="en-US" altLang="en-US" sz="1100" smtClean="0"/>
          </a:p>
          <a:p>
            <a:pPr lvl="1">
              <a:spcAft>
                <a:spcPts val="1200"/>
              </a:spcAft>
              <a:buClr>
                <a:srgbClr val="318DD6"/>
              </a:buClr>
              <a:buFont typeface="Arial" panose="020B0604020202020204" pitchFamily="34" charset="0"/>
              <a:buChar char="•"/>
            </a:pPr>
            <a:r>
              <a:rPr lang="en-US" altLang="en-US" sz="1100" smtClean="0">
                <a:latin typeface="Arial" panose="020B0604020202020204" pitchFamily="34" charset="0"/>
                <a:cs typeface="Arial" panose="020B0604020202020204" pitchFamily="34" charset="0"/>
              </a:rPr>
              <a:t>No upfront investment in infrastructure</a:t>
            </a:r>
            <a:endParaRPr lang="en-US" altLang="en-US" sz="1100" smtClean="0">
              <a:latin typeface="Arial" panose="020B0604020202020204" pitchFamily="34" charset="0"/>
              <a:cs typeface="Arial" panose="020B0604020202020204" pitchFamily="34" charset="0"/>
            </a:endParaRPr>
          </a:p>
          <a:p>
            <a:pPr lvl="1">
              <a:spcAft>
                <a:spcPts val="1200"/>
              </a:spcAft>
              <a:buClr>
                <a:srgbClr val="318DD6"/>
              </a:buClr>
              <a:buFont typeface="Arial" panose="020B0604020202020204" pitchFamily="34" charset="0"/>
              <a:buChar char="•"/>
            </a:pPr>
            <a:r>
              <a:rPr lang="en-US" altLang="en-US" sz="1100" smtClean="0">
                <a:latin typeface="Arial" panose="020B0604020202020204" pitchFamily="34" charset="0"/>
                <a:cs typeface="Arial" panose="020B0604020202020204" pitchFamily="34" charset="0"/>
              </a:rPr>
              <a:t>No complicated infrastructure to configure and build</a:t>
            </a:r>
            <a:endParaRPr lang="en-US" altLang="en-US" sz="1100" smtClean="0">
              <a:latin typeface="Arial" panose="020B0604020202020204" pitchFamily="34" charset="0"/>
              <a:cs typeface="Arial" panose="020B0604020202020204" pitchFamily="34" charset="0"/>
            </a:endParaRPr>
          </a:p>
          <a:p>
            <a:pPr lvl="1">
              <a:spcAft>
                <a:spcPts val="1200"/>
              </a:spcAft>
              <a:buClr>
                <a:srgbClr val="318DD6"/>
              </a:buClr>
              <a:buFont typeface="Arial" panose="020B0604020202020204" pitchFamily="34" charset="0"/>
              <a:buChar char="•"/>
            </a:pPr>
            <a:r>
              <a:rPr lang="en-US" altLang="en-US" sz="1100" smtClean="0">
                <a:latin typeface="Arial" panose="020B0604020202020204" pitchFamily="34" charset="0"/>
                <a:cs typeface="Arial" panose="020B0604020202020204" pitchFamily="34" charset="0"/>
              </a:rPr>
              <a:t>Centralized support and management</a:t>
            </a:r>
            <a:endParaRPr lang="en-US" altLang="en-US" sz="1100" smtClean="0">
              <a:latin typeface="Arial" panose="020B0604020202020204" pitchFamily="34" charset="0"/>
              <a:cs typeface="Arial" panose="020B0604020202020204" pitchFamily="34" charset="0"/>
            </a:endParaRPr>
          </a:p>
          <a:p>
            <a:pPr lvl="1">
              <a:spcAft>
                <a:spcPts val="1200"/>
              </a:spcAft>
              <a:buClr>
                <a:srgbClr val="318DD6"/>
              </a:buClr>
              <a:buFont typeface="Arial" panose="020B0604020202020204" pitchFamily="34" charset="0"/>
              <a:buChar char="•"/>
            </a:pPr>
            <a:r>
              <a:rPr lang="en-US" altLang="en-US" sz="1100" smtClean="0">
                <a:latin typeface="Arial" panose="020B0604020202020204" pitchFamily="34" charset="0"/>
                <a:cs typeface="Arial" panose="020B0604020202020204" pitchFamily="34" charset="0"/>
              </a:rPr>
              <a:t>No expensive management resources required</a:t>
            </a:r>
            <a:endParaRPr lang="en-US" altLang="en-US" sz="1100" smtClean="0">
              <a:latin typeface="Arial" panose="020B0604020202020204" pitchFamily="34" charset="0"/>
              <a:cs typeface="Arial" panose="020B0604020202020204" pitchFamily="34" charset="0"/>
            </a:endParaRPr>
          </a:p>
          <a:p>
            <a:pPr lvl="1">
              <a:spcAft>
                <a:spcPts val="1200"/>
              </a:spcAft>
              <a:buClr>
                <a:srgbClr val="318DD6"/>
              </a:buClr>
              <a:buFont typeface="Arial" panose="020B0604020202020204" pitchFamily="34" charset="0"/>
              <a:buChar char="•"/>
            </a:pPr>
            <a:r>
              <a:rPr lang="en-US" altLang="en-US" sz="1100" smtClean="0">
                <a:latin typeface="Arial" panose="020B0604020202020204" pitchFamily="34" charset="0"/>
                <a:cs typeface="Arial" panose="020B0604020202020204" pitchFamily="34" charset="0"/>
              </a:rPr>
              <a:t>No hidden costs</a:t>
            </a:r>
            <a:endParaRPr lang="en-US" altLang="en-US" sz="1100" smtClean="0"/>
          </a:p>
          <a:p>
            <a:pPr lvl="1"/>
            <a:endParaRPr lang="en-US" altLang="en-US" sz="1100" smtClean="0"/>
          </a:p>
          <a:p>
            <a:pPr lvl="1"/>
            <a:endParaRPr lang="en-US" altLang="en-US" sz="1100" smtClean="0"/>
          </a:p>
          <a:p>
            <a:pPr>
              <a:buFont typeface="Arial" panose="020B0604020202020204" pitchFamily="34" charset="0"/>
              <a:buNone/>
            </a:pPr>
            <a:endParaRPr lang="en-US" altLang="en-US" smtClean="0"/>
          </a:p>
          <a:p>
            <a:endParaRPr lang="en-US" altLang="en-US" smtClean="0"/>
          </a:p>
          <a:p>
            <a:endParaRPr lang="en-US" altLang="en-US" smtClean="0"/>
          </a:p>
        </p:txBody>
      </p:sp>
      <p:sp>
        <p:nvSpPr>
          <p:cNvPr id="165892" name="Footer Placeholder 3"/>
          <p:cNvSpPr>
            <a:spLocks noGrp="1"/>
          </p:cNvSpPr>
          <p:nvPr>
            <p:ph type="ftr" sz="quarter" idx="11"/>
          </p:nvPr>
        </p:nvSpPr>
        <p:spPr bwMode="auto">
          <a:xfrm>
            <a:off x="762000" y="6356350"/>
            <a:ext cx="2133600" cy="366713"/>
          </a:xfrm>
          <a:ln>
            <a:miter lim="800000"/>
          </a:ln>
        </p:spPr>
        <p:txBody>
          <a:bodyPr wrap="square" numCol="1" anchor="t" anchorCtr="0" compatLnSpc="1"/>
          <a:lstStyle/>
          <a:p>
            <a:pPr>
              <a:defRPr/>
            </a:pPr>
            <a:endParaRPr lang="en-US">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MODULE 3</a:t>
            </a:r>
            <a:endParaRPr 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	ARCHITECTURAL </a:t>
            </a:r>
            <a:r>
              <a:rPr lang="en-US" dirty="0"/>
              <a:t>DESIGN OF COMPUTE AND </a:t>
            </a:r>
            <a:r>
              <a:rPr lang="en-US" dirty="0" smtClean="0"/>
              <a:t>			STORAGE </a:t>
            </a:r>
            <a:r>
              <a:rPr lang="en-US" dirty="0"/>
              <a:t>CLOUDS</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ARCHITECTURAL DESIGN OF COMPUTE AND STORAGE CLOUDS</a:t>
            </a:r>
            <a:endParaRPr lang="en-US" dirty="0"/>
          </a:p>
        </p:txBody>
      </p:sp>
      <p:sp>
        <p:nvSpPr>
          <p:cNvPr id="3" name="Content Placeholder 2"/>
          <p:cNvSpPr>
            <a:spLocks noGrp="1"/>
          </p:cNvSpPr>
          <p:nvPr>
            <p:ph idx="1"/>
          </p:nvPr>
        </p:nvSpPr>
        <p:spPr/>
        <p:txBody>
          <a:bodyPr/>
          <a:lstStyle/>
          <a:p>
            <a:pPr marL="0" indent="0">
              <a:buNone/>
            </a:pPr>
            <a:r>
              <a:rPr lang="en-US" dirty="0"/>
              <a:t>A Generic Cloud </a:t>
            </a:r>
            <a:r>
              <a:rPr lang="en-US" dirty="0" smtClean="0"/>
              <a:t>Architecture </a:t>
            </a:r>
            <a:r>
              <a:rPr lang="en-US" dirty="0"/>
              <a:t>Design </a:t>
            </a:r>
            <a:r>
              <a:rPr lang="en-US" dirty="0" smtClean="0"/>
              <a:t>:</a:t>
            </a:r>
            <a:endParaRPr lang="en-US" dirty="0" smtClean="0"/>
          </a:p>
          <a:p>
            <a:endParaRPr lang="en-US" dirty="0" smtClean="0"/>
          </a:p>
          <a:p>
            <a:r>
              <a:rPr lang="en-US" dirty="0" smtClean="0"/>
              <a:t>An </a:t>
            </a:r>
            <a:r>
              <a:rPr lang="en-US" dirty="0"/>
              <a:t>Internet cloud is envisioned as a public cluster of servers provisioned on demand to perform collective web services or distributed applications using data-center </a:t>
            </a:r>
            <a:r>
              <a:rPr lang="en-US" dirty="0" smtClean="0"/>
              <a:t>resources.</a:t>
            </a:r>
            <a:endParaRPr lang="en-US" dirty="0"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br>
              <a:rPr lang="en-US" dirty="0"/>
            </a:br>
            <a:r>
              <a:rPr lang="en-US" dirty="0"/>
              <a:t>Cloud Platform Design Goals</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r>
              <a:rPr lang="en-US" dirty="0"/>
              <a:t>Scalability, virtualization, efficiency, and reliability are four major design goals of a cloud computing platform. </a:t>
            </a:r>
            <a:endParaRPr lang="en-US" dirty="0" smtClean="0"/>
          </a:p>
          <a:p>
            <a:endParaRPr lang="en-US" dirty="0"/>
          </a:p>
          <a:p>
            <a:pPr marL="0" indent="0">
              <a:buNone/>
            </a:pPr>
            <a:endParaRPr lang="en-US" dirty="0"/>
          </a:p>
          <a:p>
            <a:r>
              <a:rPr lang="en-US" dirty="0" smtClean="0"/>
              <a:t>Cloud </a:t>
            </a:r>
            <a:r>
              <a:rPr lang="en-US" dirty="0"/>
              <a:t>management receives the user request, finds the correct resources, and then calls the provisioning services which invoke the resources in the cloud</a:t>
            </a:r>
            <a:r>
              <a:rPr lang="en-US" dirty="0" smtClean="0"/>
              <a:t>.</a:t>
            </a:r>
            <a:endParaRPr lang="en-US" dirty="0" smtClean="0"/>
          </a:p>
          <a:p>
            <a:endParaRPr lang="en-US" dirty="0"/>
          </a:p>
          <a:p>
            <a:r>
              <a:rPr lang="en-US" dirty="0" smtClean="0"/>
              <a:t> </a:t>
            </a:r>
            <a:r>
              <a:rPr lang="en-US" dirty="0"/>
              <a:t>The cloud management software needs to support both physical and virtual machines. </a:t>
            </a:r>
            <a:endParaRPr lang="en-US" dirty="0" smtClean="0"/>
          </a:p>
          <a:p>
            <a:endParaRPr lang="en-US" dirty="0"/>
          </a:p>
          <a:p>
            <a:r>
              <a:rPr lang="en-US" dirty="0" smtClean="0"/>
              <a:t>Security </a:t>
            </a:r>
            <a:r>
              <a:rPr lang="en-US" dirty="0"/>
              <a:t>in shared resources and shared access of data centers also pose another design challenge.</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Cloud Platform Design Goals</a:t>
            </a:r>
            <a:br>
              <a:rPr lang="en-US" dirty="0"/>
            </a:br>
            <a:endParaRPr lang="en-US" dirty="0"/>
          </a:p>
        </p:txBody>
      </p:sp>
      <p:sp>
        <p:nvSpPr>
          <p:cNvPr id="3" name="Content Placeholder 2"/>
          <p:cNvSpPr>
            <a:spLocks noGrp="1"/>
          </p:cNvSpPr>
          <p:nvPr>
            <p:ph idx="1"/>
          </p:nvPr>
        </p:nvSpPr>
        <p:spPr>
          <a:xfrm>
            <a:off x="457200" y="1371600"/>
            <a:ext cx="8229600" cy="4953000"/>
          </a:xfrm>
        </p:spPr>
        <p:txBody>
          <a:bodyPr>
            <a:normAutofit fontScale="77500" lnSpcReduction="20000"/>
          </a:bodyPr>
          <a:lstStyle/>
          <a:p>
            <a:endParaRPr lang="en-US" dirty="0"/>
          </a:p>
          <a:p>
            <a:r>
              <a:rPr lang="en-US" dirty="0" smtClean="0"/>
              <a:t>The </a:t>
            </a:r>
            <a:r>
              <a:rPr lang="en-US" dirty="0"/>
              <a:t>hardware and software systems are combined to make it easy and efficient to operate</a:t>
            </a:r>
            <a:r>
              <a:rPr lang="en-US" dirty="0" smtClean="0"/>
              <a:t>.</a:t>
            </a:r>
            <a:endParaRPr lang="en-US" dirty="0" smtClean="0"/>
          </a:p>
          <a:p>
            <a:endParaRPr lang="en-US" dirty="0"/>
          </a:p>
          <a:p>
            <a:r>
              <a:rPr lang="en-US" dirty="0" smtClean="0"/>
              <a:t> </a:t>
            </a:r>
            <a:r>
              <a:rPr lang="en-US" dirty="0"/>
              <a:t>System scalability can benefit from cluster architecture. If one service takes a lot of processing power, storage capacity, or network traffic, it is simple to add more servers and bandwidth. </a:t>
            </a:r>
            <a:endParaRPr lang="en-US" dirty="0" smtClean="0"/>
          </a:p>
          <a:p>
            <a:endParaRPr lang="en-US" dirty="0"/>
          </a:p>
          <a:p>
            <a:r>
              <a:rPr lang="en-US" dirty="0" smtClean="0"/>
              <a:t>System </a:t>
            </a:r>
            <a:r>
              <a:rPr lang="en-US" dirty="0"/>
              <a:t>reliability can benefit from this architecture. Data can be put into multiple locations. For example, user e-mail can be put in three disks which expand to different geographically separate data centers. In such a situation, even if one of the data centers crashes, the user data is still accessible. </a:t>
            </a:r>
            <a:endParaRPr lang="en-US" dirty="0" smtClean="0"/>
          </a:p>
          <a:p>
            <a:endParaRPr lang="en-US" dirty="0"/>
          </a:p>
          <a:p>
            <a:r>
              <a:rPr lang="en-US" dirty="0" smtClean="0"/>
              <a:t>The </a:t>
            </a:r>
            <a:r>
              <a:rPr lang="en-US" dirty="0"/>
              <a:t>scale of the cloud architecture can be easily expanded by adding more servers and enlarging the network connectivity accordingly</a:t>
            </a:r>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fontScale="90000"/>
          </a:bodyPr>
          <a:lstStyle/>
          <a:p>
            <a:r>
              <a:rPr lang="en-US" dirty="0"/>
              <a:t>Enabling Technologies for Clouds</a:t>
            </a:r>
            <a:endParaRPr lang="en-US" dirty="0"/>
          </a:p>
        </p:txBody>
      </p:sp>
      <p:sp>
        <p:nvSpPr>
          <p:cNvPr id="3" name="Content Placeholder 2"/>
          <p:cNvSpPr>
            <a:spLocks noGrp="1"/>
          </p:cNvSpPr>
          <p:nvPr>
            <p:ph idx="1"/>
          </p:nvPr>
        </p:nvSpPr>
        <p:spPr>
          <a:xfrm>
            <a:off x="457200" y="1524000"/>
            <a:ext cx="8229600" cy="4800600"/>
          </a:xfrm>
        </p:spPr>
        <p:txBody>
          <a:bodyPr>
            <a:normAutofit fontScale="92500" lnSpcReduction="10000"/>
          </a:bodyPr>
          <a:lstStyle/>
          <a:p>
            <a:pPr algn="just"/>
            <a:r>
              <a:rPr lang="en-US" dirty="0"/>
              <a:t>The key driving forces behind cloud computing are the ubiquity of broadband and wireless networking, falling storage costs, and progressive improvements in Internet computing software. </a:t>
            </a:r>
            <a:endParaRPr lang="en-US" dirty="0" smtClean="0"/>
          </a:p>
          <a:p>
            <a:pPr algn="just"/>
            <a:endParaRPr lang="en-US" dirty="0"/>
          </a:p>
          <a:p>
            <a:pPr algn="just"/>
            <a:r>
              <a:rPr lang="en-US" dirty="0" smtClean="0"/>
              <a:t>Cloud </a:t>
            </a:r>
            <a:r>
              <a:rPr lang="en-US" dirty="0"/>
              <a:t>users are able to demand more capacity at peak demand, reduce costs, experiment with new services, and remove unneeded capacity, whereas service providers can increase system utilization via multiplexing, virtualization, and dynamic resource provisioning. </a:t>
            </a:r>
            <a:endParaRPr lang="en-US" dirty="0" smtClean="0"/>
          </a:p>
          <a:p>
            <a:pPr algn="just"/>
            <a:endParaRPr lang="en-US" dirty="0"/>
          </a:p>
          <a:p>
            <a:pPr algn="just"/>
            <a:r>
              <a:rPr lang="en-US" dirty="0" smtClean="0"/>
              <a:t>Clouds </a:t>
            </a:r>
            <a:r>
              <a:rPr lang="en-US" dirty="0"/>
              <a:t>are enabled by the progress in hardware, software, and networking technologies</a:t>
            </a:r>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0"/>
            <a:ext cx="8763000" cy="64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Cloud Architecture</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smtClean="0"/>
              <a:t>The </a:t>
            </a:r>
            <a:r>
              <a:rPr lang="en-US" dirty="0"/>
              <a:t>Internet cloud is envisioned as a massive cluster of servers</a:t>
            </a:r>
            <a:r>
              <a:rPr lang="en-US" dirty="0" smtClean="0"/>
              <a:t>.</a:t>
            </a:r>
            <a:endParaRPr lang="en-US" dirty="0" smtClean="0"/>
          </a:p>
          <a:p>
            <a:pPr algn="just"/>
            <a:endParaRPr lang="en-US" dirty="0"/>
          </a:p>
          <a:p>
            <a:pPr algn="just"/>
            <a:r>
              <a:rPr lang="en-US" dirty="0" smtClean="0"/>
              <a:t> </a:t>
            </a:r>
            <a:r>
              <a:rPr lang="en-US" dirty="0"/>
              <a:t>These servers are provisioned on demand to perform collective web services or distributed applications using data-center resources</a:t>
            </a:r>
            <a:r>
              <a:rPr lang="en-US" dirty="0" smtClean="0"/>
              <a:t>.</a:t>
            </a:r>
            <a:endParaRPr lang="en-US" dirty="0" smtClean="0"/>
          </a:p>
          <a:p>
            <a:pPr algn="just"/>
            <a:endParaRPr lang="en-US" dirty="0"/>
          </a:p>
          <a:p>
            <a:pPr algn="just"/>
            <a:r>
              <a:rPr lang="en-US" dirty="0" smtClean="0"/>
              <a:t> </a:t>
            </a:r>
            <a:r>
              <a:rPr lang="en-US" dirty="0"/>
              <a:t>The cloud platform is formed dynamically by provisioning or </a:t>
            </a:r>
            <a:r>
              <a:rPr lang="en-US" dirty="0" err="1"/>
              <a:t>deprovisioning</a:t>
            </a:r>
            <a:r>
              <a:rPr lang="en-US" dirty="0"/>
              <a:t> servers, software, and database resources. </a:t>
            </a:r>
            <a:endParaRPr lang="en-US" dirty="0" smtClean="0"/>
          </a:p>
          <a:p>
            <a:pPr algn="just"/>
            <a:endParaRPr lang="en-US" dirty="0"/>
          </a:p>
          <a:p>
            <a:pPr algn="just"/>
            <a:r>
              <a:rPr lang="en-US" dirty="0" smtClean="0"/>
              <a:t>Servers </a:t>
            </a:r>
            <a:r>
              <a:rPr lang="en-US" dirty="0"/>
              <a:t>in the cloud can be physical machines or VMs. User interfaces are applied to request services</a:t>
            </a:r>
            <a:r>
              <a:rPr lang="en-US" dirty="0" smtClean="0"/>
              <a:t>.</a:t>
            </a:r>
            <a:endParaRPr lang="en-US" dirty="0" smtClean="0"/>
          </a:p>
          <a:p>
            <a:pPr algn="just"/>
            <a:endParaRPr lang="en-US" dirty="0"/>
          </a:p>
          <a:p>
            <a:pPr algn="just"/>
            <a:r>
              <a:rPr lang="en-US" dirty="0" smtClean="0"/>
              <a:t> </a:t>
            </a:r>
            <a:r>
              <a:rPr lang="en-US" dirty="0"/>
              <a:t>The provisioning tool carves out the cloud system to deliver the requested service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250" y="733425"/>
            <a:ext cx="8953500" cy="539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a:t>A Generic Cloud Architecture</a:t>
            </a:r>
            <a:endParaRPr lang="en-US" dirty="0"/>
          </a:p>
        </p:txBody>
      </p:sp>
      <p:sp>
        <p:nvSpPr>
          <p:cNvPr id="3" name="Content Placeholder 2"/>
          <p:cNvSpPr>
            <a:spLocks noGrp="1"/>
          </p:cNvSpPr>
          <p:nvPr>
            <p:ph idx="1"/>
          </p:nvPr>
        </p:nvSpPr>
        <p:spPr>
          <a:xfrm>
            <a:off x="457200" y="1524000"/>
            <a:ext cx="8229600" cy="4800600"/>
          </a:xfrm>
        </p:spPr>
        <p:txBody>
          <a:bodyPr>
            <a:normAutofit fontScale="70000" lnSpcReduction="20000"/>
          </a:bodyPr>
          <a:lstStyle/>
          <a:p>
            <a:pPr algn="just"/>
            <a:r>
              <a:rPr lang="en-US" dirty="0"/>
              <a:t>In addition to building the server cluster, the cloud platform demands distributed storage and accompanying services. </a:t>
            </a:r>
            <a:endParaRPr lang="en-US" dirty="0" smtClean="0"/>
          </a:p>
          <a:p>
            <a:pPr algn="just"/>
            <a:endParaRPr lang="en-US" dirty="0"/>
          </a:p>
          <a:p>
            <a:pPr algn="just"/>
            <a:r>
              <a:rPr lang="en-US" dirty="0" smtClean="0"/>
              <a:t>The </a:t>
            </a:r>
            <a:r>
              <a:rPr lang="en-US" dirty="0"/>
              <a:t>cloud computing resources are built into the data centers, which are typically owned and operated by a third-party provider. </a:t>
            </a:r>
            <a:endParaRPr lang="en-US" dirty="0" smtClean="0"/>
          </a:p>
          <a:p>
            <a:pPr algn="just"/>
            <a:endParaRPr lang="en-US" dirty="0"/>
          </a:p>
          <a:p>
            <a:pPr algn="just"/>
            <a:r>
              <a:rPr lang="en-US" dirty="0" smtClean="0"/>
              <a:t>Consumers </a:t>
            </a:r>
            <a:r>
              <a:rPr lang="en-US" dirty="0"/>
              <a:t>do not need to know the underlying technologies. In a cloud, software becomes a service. </a:t>
            </a:r>
            <a:endParaRPr lang="en-US" dirty="0" smtClean="0"/>
          </a:p>
          <a:p>
            <a:pPr algn="just"/>
            <a:endParaRPr lang="en-US" dirty="0"/>
          </a:p>
          <a:p>
            <a:pPr algn="just"/>
            <a:r>
              <a:rPr lang="en-US" dirty="0" smtClean="0"/>
              <a:t>The </a:t>
            </a:r>
            <a:r>
              <a:rPr lang="en-US" dirty="0"/>
              <a:t>cloud demands a high degree of trust of massive amounts of data retrieved from large data centers. </a:t>
            </a:r>
            <a:endParaRPr lang="en-US" dirty="0" smtClean="0"/>
          </a:p>
          <a:p>
            <a:pPr algn="just"/>
            <a:endParaRPr lang="en-US" dirty="0"/>
          </a:p>
          <a:p>
            <a:pPr algn="just"/>
            <a:r>
              <a:rPr lang="en-US" dirty="0" smtClean="0"/>
              <a:t>We </a:t>
            </a:r>
            <a:r>
              <a:rPr lang="en-US" dirty="0"/>
              <a:t>need to build a framework to process large-scale data stored in the storage system. This demands a distributed file system over the database system. </a:t>
            </a:r>
            <a:endParaRPr lang="en-US" dirty="0" smtClean="0"/>
          </a:p>
          <a:p>
            <a:pPr algn="just"/>
            <a:endParaRPr lang="en-US" dirty="0"/>
          </a:p>
          <a:p>
            <a:pPr algn="just"/>
            <a:r>
              <a:rPr lang="en-US" dirty="0" smtClean="0"/>
              <a:t>Other </a:t>
            </a:r>
            <a:r>
              <a:rPr lang="en-US" dirty="0"/>
              <a:t>cloud resources are added into a cloud platform, including storage area networks (SANs), database systems, firewalls, and security devices.</a:t>
            </a:r>
            <a:endParaRPr 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685800"/>
            <a:ext cx="83058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The software infrastructure of a cloud platform must handle all resource management and do most of the maintenance automatically. </a:t>
            </a:r>
            <a:endParaRPr lang="en-US" dirty="0" smtClean="0"/>
          </a:p>
          <a:p>
            <a:endParaRPr lang="en-US" dirty="0"/>
          </a:p>
          <a:p>
            <a:r>
              <a:rPr lang="en-US" dirty="0" smtClean="0"/>
              <a:t>Software </a:t>
            </a:r>
            <a:r>
              <a:rPr lang="en-US" dirty="0"/>
              <a:t>must detect the status of each node server joining and leaving, and perform relevant tasks accordingly. Cloud computing providers, such as Google and Microsoft, have built a large number of data centers all over the world</a:t>
            </a:r>
            <a:r>
              <a:rPr lang="en-US" dirty="0" smtClean="0"/>
              <a:t>.</a:t>
            </a:r>
            <a:endParaRPr lang="en-US" dirty="0" smtClean="0"/>
          </a:p>
          <a:p>
            <a:endParaRPr lang="en-US" dirty="0"/>
          </a:p>
          <a:p>
            <a:r>
              <a:rPr lang="en-US" dirty="0" smtClean="0"/>
              <a:t> </a:t>
            </a:r>
            <a:r>
              <a:rPr lang="en-US" dirty="0"/>
              <a:t>Each data center may have thousands of servers. The location of the data center is chosen to reduce power and cooling costs. Thus, the data centers are often built around hydroelectric power. </a:t>
            </a:r>
            <a:endParaRPr lang="en-US" dirty="0" smtClean="0"/>
          </a:p>
          <a:p>
            <a:endParaRPr lang="en-US" dirty="0"/>
          </a:p>
          <a:p>
            <a:r>
              <a:rPr lang="en-US" dirty="0" smtClean="0"/>
              <a:t>The </a:t>
            </a:r>
            <a:r>
              <a:rPr lang="en-US" dirty="0"/>
              <a:t>cloud physical platform builder is more concerned about the performance/price ratio and reliability issues than shear speed performance.</a:t>
            </a:r>
            <a:endParaRPr 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a:t>In general, private clouds are easier to manage, and public clouds are easier to access. </a:t>
            </a:r>
            <a:endParaRPr lang="en-US" dirty="0" smtClean="0"/>
          </a:p>
          <a:p>
            <a:endParaRPr lang="en-US" dirty="0"/>
          </a:p>
          <a:p>
            <a:r>
              <a:rPr lang="en-US" dirty="0" smtClean="0"/>
              <a:t>The </a:t>
            </a:r>
            <a:r>
              <a:rPr lang="en-US" dirty="0"/>
              <a:t>trends in cloud development are that more and more clouds will be hybrid</a:t>
            </a:r>
            <a:r>
              <a:rPr lang="en-US" dirty="0" smtClean="0"/>
              <a:t>.</a:t>
            </a:r>
            <a:endParaRPr lang="en-US" dirty="0" smtClean="0"/>
          </a:p>
          <a:p>
            <a:endParaRPr lang="en-US" dirty="0"/>
          </a:p>
          <a:p>
            <a:r>
              <a:rPr lang="en-US" dirty="0" smtClean="0"/>
              <a:t> </a:t>
            </a:r>
            <a:r>
              <a:rPr lang="en-US" dirty="0"/>
              <a:t>This is because many cloud applications must go beyond the boundary of an intranet. </a:t>
            </a:r>
            <a:endParaRPr lang="en-US" dirty="0" smtClean="0"/>
          </a:p>
          <a:p>
            <a:endParaRPr lang="en-US" dirty="0"/>
          </a:p>
          <a:p>
            <a:r>
              <a:rPr lang="en-US" dirty="0" smtClean="0"/>
              <a:t>One </a:t>
            </a:r>
            <a:r>
              <a:rPr lang="en-US" dirty="0"/>
              <a:t>must learn how to create a private cloud and how to interact with public clouds in the open Internet. </a:t>
            </a:r>
            <a:endParaRPr lang="en-US" dirty="0" smtClean="0"/>
          </a:p>
          <a:p>
            <a:endParaRPr lang="en-US" dirty="0"/>
          </a:p>
          <a:p>
            <a:r>
              <a:rPr lang="en-US" dirty="0" smtClean="0"/>
              <a:t>Security </a:t>
            </a:r>
            <a:r>
              <a:rPr lang="en-US" dirty="0"/>
              <a:t>becomes a critical issue in safeguarding the operation of all cloud types</a:t>
            </a:r>
            <a:endParaRPr lang="en-US"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r>
              <a:rPr lang="en-US" sz="2400" dirty="0" smtClean="0"/>
              <a:t>	Layered </a:t>
            </a:r>
            <a:r>
              <a:rPr lang="en-US" sz="2400" dirty="0"/>
              <a:t>Cloud Architectural Development</a:t>
            </a:r>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915400" cy="685800"/>
          </a:xfrm>
        </p:spPr>
        <p:txBody>
          <a:bodyPr>
            <a:normAutofit/>
          </a:bodyPr>
          <a:lstStyle/>
          <a:p>
            <a:r>
              <a:rPr lang="en-US" sz="3200" dirty="0"/>
              <a:t>Layered Cloud Architectural Development</a:t>
            </a:r>
            <a:endParaRPr lang="en-US" sz="3200" dirty="0"/>
          </a:p>
        </p:txBody>
      </p:sp>
      <p:sp>
        <p:nvSpPr>
          <p:cNvPr id="3" name="Content Placeholder 2"/>
          <p:cNvSpPr>
            <a:spLocks noGrp="1"/>
          </p:cNvSpPr>
          <p:nvPr>
            <p:ph idx="1"/>
          </p:nvPr>
        </p:nvSpPr>
        <p:spPr>
          <a:xfrm>
            <a:off x="533400" y="762000"/>
            <a:ext cx="8229600" cy="5486400"/>
          </a:xfrm>
        </p:spPr>
        <p:txBody>
          <a:bodyPr>
            <a:noAutofit/>
          </a:bodyPr>
          <a:lstStyle/>
          <a:p>
            <a:pPr algn="just"/>
            <a:r>
              <a:rPr lang="en-US" sz="1900" dirty="0"/>
              <a:t>The architecture of a cloud is developed at three layers: infrastructure, platform, and </a:t>
            </a:r>
            <a:r>
              <a:rPr lang="en-US" sz="1900" dirty="0" smtClean="0"/>
              <a:t>application.</a:t>
            </a:r>
            <a:endParaRPr lang="en-US" sz="1900" dirty="0" smtClean="0"/>
          </a:p>
          <a:p>
            <a:pPr marL="0" indent="0" algn="just">
              <a:buNone/>
            </a:pPr>
            <a:endParaRPr lang="en-US" sz="1900" dirty="0"/>
          </a:p>
          <a:p>
            <a:pPr algn="just"/>
            <a:r>
              <a:rPr lang="en-US" sz="1900" dirty="0" smtClean="0"/>
              <a:t>These </a:t>
            </a:r>
            <a:r>
              <a:rPr lang="en-US" sz="1900" dirty="0"/>
              <a:t>three development layers are implemented with </a:t>
            </a:r>
            <a:r>
              <a:rPr lang="en-US" sz="1900" dirty="0" smtClean="0"/>
              <a:t>virtualization and </a:t>
            </a:r>
            <a:r>
              <a:rPr lang="en-US" sz="1900" dirty="0"/>
              <a:t>standardization of hardware and software resources provisioned in the cloud. </a:t>
            </a:r>
            <a:endParaRPr lang="en-US" sz="1900" dirty="0"/>
          </a:p>
          <a:p>
            <a:pPr algn="just"/>
            <a:endParaRPr lang="en-US" sz="1900" dirty="0" smtClean="0"/>
          </a:p>
          <a:p>
            <a:pPr algn="just"/>
            <a:r>
              <a:rPr lang="en-US" sz="1900" dirty="0" smtClean="0"/>
              <a:t>The </a:t>
            </a:r>
            <a:r>
              <a:rPr lang="en-US" sz="1900" dirty="0"/>
              <a:t>services </a:t>
            </a:r>
            <a:r>
              <a:rPr lang="en-US" sz="1900" dirty="0" smtClean="0"/>
              <a:t>to public</a:t>
            </a:r>
            <a:r>
              <a:rPr lang="en-US" sz="1900" dirty="0"/>
              <a:t>, private, and hybrid clouds are conveyed to users through networking support over the </a:t>
            </a:r>
            <a:r>
              <a:rPr lang="en-US" sz="1900" dirty="0" smtClean="0"/>
              <a:t>Internet and </a:t>
            </a:r>
            <a:r>
              <a:rPr lang="en-US" sz="1900" dirty="0"/>
              <a:t>intranets involved. </a:t>
            </a:r>
            <a:endParaRPr lang="en-US" sz="1900" dirty="0" smtClean="0"/>
          </a:p>
          <a:p>
            <a:pPr algn="just"/>
            <a:endParaRPr lang="en-US" sz="1900" dirty="0"/>
          </a:p>
          <a:p>
            <a:pPr algn="just"/>
            <a:r>
              <a:rPr lang="en-US" sz="1900" dirty="0"/>
              <a:t>T</a:t>
            </a:r>
            <a:r>
              <a:rPr lang="en-US" sz="1900" dirty="0" smtClean="0"/>
              <a:t>he </a:t>
            </a:r>
            <a:r>
              <a:rPr lang="en-US" sz="1900" dirty="0"/>
              <a:t>infrastructure layer is deployed first to support </a:t>
            </a:r>
            <a:r>
              <a:rPr lang="en-US" sz="1900" dirty="0" smtClean="0"/>
              <a:t>IaaS services</a:t>
            </a:r>
            <a:r>
              <a:rPr lang="en-US" sz="1900" dirty="0"/>
              <a:t>. This infrastructure layer serves as the foundation for building the platform layer of </a:t>
            </a:r>
            <a:r>
              <a:rPr lang="en-US" sz="1900" dirty="0" smtClean="0"/>
              <a:t>the cloud </a:t>
            </a:r>
            <a:r>
              <a:rPr lang="en-US" sz="1900" dirty="0"/>
              <a:t>for supporting PaaS services</a:t>
            </a:r>
            <a:r>
              <a:rPr lang="en-US" sz="1900" dirty="0" smtClean="0"/>
              <a:t>.</a:t>
            </a:r>
            <a:endParaRPr lang="en-US" sz="1900" dirty="0" smtClean="0"/>
          </a:p>
          <a:p>
            <a:pPr algn="just"/>
            <a:endParaRPr lang="en-US" sz="1900" dirty="0"/>
          </a:p>
          <a:p>
            <a:pPr algn="just"/>
            <a:r>
              <a:rPr lang="en-US" sz="1900" dirty="0" smtClean="0"/>
              <a:t> </a:t>
            </a:r>
            <a:r>
              <a:rPr lang="en-US" sz="1900" dirty="0"/>
              <a:t>In turn, the platform layer is a foundation for implementing </a:t>
            </a:r>
            <a:r>
              <a:rPr lang="en-US" sz="1900" dirty="0" smtClean="0"/>
              <a:t>the application </a:t>
            </a:r>
            <a:r>
              <a:rPr lang="en-US" sz="1900" dirty="0"/>
              <a:t>layer for SaaS applications</a:t>
            </a:r>
            <a:r>
              <a:rPr lang="en-US" sz="1900" dirty="0" smtClean="0"/>
              <a:t>.</a:t>
            </a:r>
            <a:endParaRPr lang="en-US" sz="1900" dirty="0" smtClean="0"/>
          </a:p>
          <a:p>
            <a:pPr algn="just"/>
            <a:endParaRPr lang="en-US" sz="1900" dirty="0" smtClean="0"/>
          </a:p>
          <a:p>
            <a:pPr algn="just"/>
            <a:r>
              <a:rPr lang="en-US" sz="1900" dirty="0" smtClean="0"/>
              <a:t> </a:t>
            </a:r>
            <a:r>
              <a:rPr lang="en-US" sz="1900" dirty="0"/>
              <a:t>Different types of cloud services demand application </a:t>
            </a:r>
            <a:r>
              <a:rPr lang="en-US" sz="1900" dirty="0" smtClean="0"/>
              <a:t>of these </a:t>
            </a:r>
            <a:r>
              <a:rPr lang="en-US" sz="1900" dirty="0"/>
              <a:t>resources separately.</a:t>
            </a:r>
            <a:endParaRPr lang="en-US" sz="1900"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2800" dirty="0"/>
              <a:t>Layered Cloud Architectural Development</a:t>
            </a:r>
            <a:endParaRPr lang="en-US" sz="2800" dirty="0"/>
          </a:p>
        </p:txBody>
      </p:sp>
      <p:sp>
        <p:nvSpPr>
          <p:cNvPr id="3" name="Content Placeholder 2"/>
          <p:cNvSpPr>
            <a:spLocks noGrp="1"/>
          </p:cNvSpPr>
          <p:nvPr>
            <p:ph idx="1"/>
          </p:nvPr>
        </p:nvSpPr>
        <p:spPr>
          <a:xfrm>
            <a:off x="457200" y="990600"/>
            <a:ext cx="8229600" cy="5334000"/>
          </a:xfrm>
        </p:spPr>
        <p:txBody>
          <a:bodyPr>
            <a:normAutofit fontScale="77500" lnSpcReduction="20000"/>
          </a:bodyPr>
          <a:lstStyle/>
          <a:p>
            <a:pPr algn="just"/>
            <a:r>
              <a:rPr lang="en-US" dirty="0"/>
              <a:t>The infrastructure layer is built with virtualized compute, storage, and network resources. </a:t>
            </a:r>
            <a:r>
              <a:rPr lang="en-US" dirty="0" smtClean="0"/>
              <a:t>The abstraction </a:t>
            </a:r>
            <a:r>
              <a:rPr lang="en-US" dirty="0"/>
              <a:t>of these hardware resources is meant to provide the flexibility demanded by users. </a:t>
            </a:r>
            <a:endParaRPr lang="en-US" dirty="0" smtClean="0"/>
          </a:p>
          <a:p>
            <a:pPr algn="just"/>
            <a:endParaRPr lang="en-US" dirty="0" smtClean="0"/>
          </a:p>
          <a:p>
            <a:pPr algn="just"/>
            <a:r>
              <a:rPr lang="en-US" dirty="0" smtClean="0"/>
              <a:t>Internally, virtualization </a:t>
            </a:r>
            <a:r>
              <a:rPr lang="en-US" dirty="0"/>
              <a:t>realizes automated provisioning of resources and optimizes the infrastructure </a:t>
            </a:r>
            <a:r>
              <a:rPr lang="en-US" dirty="0" smtClean="0"/>
              <a:t>management process</a:t>
            </a:r>
            <a:r>
              <a:rPr lang="en-US" dirty="0"/>
              <a:t>. </a:t>
            </a:r>
            <a:endParaRPr lang="en-US" dirty="0" smtClean="0"/>
          </a:p>
          <a:p>
            <a:pPr marL="0" indent="0" algn="just">
              <a:buNone/>
            </a:pPr>
            <a:endParaRPr lang="en-US" dirty="0" smtClean="0"/>
          </a:p>
          <a:p>
            <a:pPr algn="just"/>
            <a:r>
              <a:rPr lang="en-US" dirty="0" smtClean="0"/>
              <a:t>The </a:t>
            </a:r>
            <a:r>
              <a:rPr lang="en-US" dirty="0"/>
              <a:t>platform layer is for general-purpose and repeated usage of the collection </a:t>
            </a:r>
            <a:r>
              <a:rPr lang="en-US" dirty="0" smtClean="0"/>
              <a:t>of software </a:t>
            </a:r>
            <a:r>
              <a:rPr lang="en-US" dirty="0"/>
              <a:t>resources. This layer provides users with an environment to develop their applications, </a:t>
            </a:r>
            <a:r>
              <a:rPr lang="en-US" dirty="0" smtClean="0"/>
              <a:t>to test </a:t>
            </a:r>
            <a:r>
              <a:rPr lang="en-US" dirty="0"/>
              <a:t>operation flows, and to monitor execution results and performance. </a:t>
            </a:r>
            <a:endParaRPr lang="en-US" dirty="0" smtClean="0"/>
          </a:p>
          <a:p>
            <a:pPr algn="just"/>
            <a:endParaRPr lang="en-US" dirty="0" smtClean="0"/>
          </a:p>
          <a:p>
            <a:pPr algn="just"/>
            <a:r>
              <a:rPr lang="en-US" dirty="0" smtClean="0"/>
              <a:t>The </a:t>
            </a:r>
            <a:r>
              <a:rPr lang="en-US" dirty="0"/>
              <a:t>platform should be </a:t>
            </a:r>
            <a:r>
              <a:rPr lang="en-US" dirty="0" smtClean="0"/>
              <a:t>able to </a:t>
            </a:r>
            <a:r>
              <a:rPr lang="en-US" dirty="0"/>
              <a:t>assure users that they have scalability, dependability, and security protection</a:t>
            </a:r>
            <a:r>
              <a:rPr lang="en-US" dirty="0" smtClean="0"/>
              <a:t>.</a:t>
            </a:r>
            <a:endParaRPr lang="en-US" dirty="0" smtClean="0"/>
          </a:p>
          <a:p>
            <a:pPr marL="0" indent="0" algn="just">
              <a:buNone/>
            </a:pPr>
            <a:endParaRPr lang="en-US" dirty="0" smtClean="0"/>
          </a:p>
          <a:p>
            <a:pPr algn="just"/>
            <a:r>
              <a:rPr lang="en-US" dirty="0" smtClean="0"/>
              <a:t> </a:t>
            </a:r>
            <a:r>
              <a:rPr lang="en-US" dirty="0"/>
              <a:t>In a way, the </a:t>
            </a:r>
            <a:r>
              <a:rPr lang="en-US" dirty="0" smtClean="0"/>
              <a:t>virtualized cloud </a:t>
            </a:r>
            <a:r>
              <a:rPr lang="en-US" dirty="0"/>
              <a:t>platform serves as a “system middleware” between </a:t>
            </a:r>
            <a:r>
              <a:rPr lang="en-US" dirty="0" smtClean="0"/>
              <a:t>the infrastructure </a:t>
            </a:r>
            <a:r>
              <a:rPr lang="en-US" dirty="0"/>
              <a:t>and application </a:t>
            </a:r>
            <a:r>
              <a:rPr lang="en-US" dirty="0" smtClean="0"/>
              <a:t>layers of </a:t>
            </a:r>
            <a:r>
              <a:rPr lang="en-US" dirty="0"/>
              <a:t>the cloud.</a:t>
            </a:r>
            <a:endParaRPr lang="en-US"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304800"/>
            <a:ext cx="8686800" cy="655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a:bodyPr>
          <a:lstStyle/>
          <a:p>
            <a:r>
              <a:rPr lang="en-US" sz="3200" dirty="0"/>
              <a:t>Layered Cloud Architectural Development</a:t>
            </a:r>
            <a:endParaRPr lang="en-US" sz="3200" dirty="0"/>
          </a:p>
        </p:txBody>
      </p:sp>
      <p:sp>
        <p:nvSpPr>
          <p:cNvPr id="3" name="Content Placeholder 2"/>
          <p:cNvSpPr>
            <a:spLocks noGrp="1"/>
          </p:cNvSpPr>
          <p:nvPr>
            <p:ph idx="1"/>
          </p:nvPr>
        </p:nvSpPr>
        <p:spPr>
          <a:xfrm>
            <a:off x="457200" y="838200"/>
            <a:ext cx="8229600" cy="5486400"/>
          </a:xfrm>
        </p:spPr>
        <p:txBody>
          <a:bodyPr>
            <a:normAutofit fontScale="85000" lnSpcReduction="20000"/>
          </a:bodyPr>
          <a:lstStyle/>
          <a:p>
            <a:pPr algn="just"/>
            <a:r>
              <a:rPr lang="en-US" dirty="0"/>
              <a:t>The application layer is formed with a collection of all needed software modules for </a:t>
            </a:r>
            <a:r>
              <a:rPr lang="en-US" dirty="0" smtClean="0"/>
              <a:t>SaaS applications</a:t>
            </a:r>
            <a:r>
              <a:rPr lang="en-US" dirty="0"/>
              <a:t>. </a:t>
            </a:r>
            <a:endParaRPr lang="en-US" dirty="0" smtClean="0"/>
          </a:p>
          <a:p>
            <a:pPr algn="just"/>
            <a:endParaRPr lang="en-US" dirty="0"/>
          </a:p>
          <a:p>
            <a:pPr algn="just"/>
            <a:r>
              <a:rPr lang="en-US" dirty="0" smtClean="0"/>
              <a:t>Service </a:t>
            </a:r>
            <a:r>
              <a:rPr lang="en-US" dirty="0"/>
              <a:t>applications in this layer include daily office management work, such </a:t>
            </a:r>
            <a:r>
              <a:rPr lang="en-US" dirty="0" smtClean="0"/>
              <a:t>as information </a:t>
            </a:r>
            <a:r>
              <a:rPr lang="en-US" dirty="0"/>
              <a:t>retrieval, document processing, and calendar and authentication services. </a:t>
            </a:r>
            <a:endParaRPr lang="en-US" dirty="0" smtClean="0"/>
          </a:p>
          <a:p>
            <a:pPr algn="just"/>
            <a:endParaRPr lang="en-US" dirty="0" smtClean="0"/>
          </a:p>
          <a:p>
            <a:pPr algn="just"/>
            <a:r>
              <a:rPr lang="en-US" dirty="0" smtClean="0"/>
              <a:t>The application layer </a:t>
            </a:r>
            <a:r>
              <a:rPr lang="en-US" dirty="0"/>
              <a:t>is also heavily used by enterprises in business marketing and sales, consumer </a:t>
            </a:r>
            <a:r>
              <a:rPr lang="en-US" dirty="0" smtClean="0"/>
              <a:t>relationship management </a:t>
            </a:r>
            <a:r>
              <a:rPr lang="en-US" dirty="0"/>
              <a:t>(CRM), financial transactions, and supply chain management. </a:t>
            </a:r>
            <a:endParaRPr lang="en-US" dirty="0" smtClean="0"/>
          </a:p>
          <a:p>
            <a:pPr algn="just"/>
            <a:endParaRPr lang="en-US" dirty="0" smtClean="0"/>
          </a:p>
          <a:p>
            <a:pPr algn="just"/>
            <a:r>
              <a:rPr lang="en-US" dirty="0" smtClean="0"/>
              <a:t>It </a:t>
            </a:r>
            <a:r>
              <a:rPr lang="en-US" dirty="0"/>
              <a:t>should </a:t>
            </a:r>
            <a:r>
              <a:rPr lang="en-US" dirty="0" smtClean="0"/>
              <a:t>be noted </a:t>
            </a:r>
            <a:r>
              <a:rPr lang="en-US" dirty="0"/>
              <a:t>that not all cloud services are restricted to a single layer. Many applications may </a:t>
            </a:r>
            <a:r>
              <a:rPr lang="en-US" dirty="0" smtClean="0"/>
              <a:t>apply resources </a:t>
            </a:r>
            <a:r>
              <a:rPr lang="en-US" dirty="0"/>
              <a:t>at mixed layers. </a:t>
            </a:r>
            <a:endParaRPr lang="en-US" dirty="0" smtClean="0"/>
          </a:p>
          <a:p>
            <a:pPr algn="just"/>
            <a:endParaRPr lang="en-US" dirty="0"/>
          </a:p>
          <a:p>
            <a:pPr algn="just"/>
            <a:r>
              <a:rPr lang="en-US" dirty="0" smtClean="0"/>
              <a:t>After </a:t>
            </a:r>
            <a:r>
              <a:rPr lang="en-US" dirty="0"/>
              <a:t>all, the three layers are built from the bottom up with a </a:t>
            </a:r>
            <a:r>
              <a:rPr lang="en-US" dirty="0" smtClean="0"/>
              <a:t>dependence relationship</a:t>
            </a:r>
            <a:r>
              <a:rPr lang="en-US" dirty="0"/>
              <a:t>.</a:t>
            </a:r>
            <a:endParaRPr lang="en-US"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r>
              <a:rPr lang="en-US" sz="3600" dirty="0"/>
              <a:t>Layered Cloud Architectural Development</a:t>
            </a:r>
            <a:endParaRPr lang="en-US" sz="3600" dirty="0"/>
          </a:p>
        </p:txBody>
      </p:sp>
      <p:sp>
        <p:nvSpPr>
          <p:cNvPr id="3" name="Content Placeholder 2"/>
          <p:cNvSpPr>
            <a:spLocks noGrp="1"/>
          </p:cNvSpPr>
          <p:nvPr>
            <p:ph idx="1"/>
          </p:nvPr>
        </p:nvSpPr>
        <p:spPr>
          <a:xfrm>
            <a:off x="457200" y="1066800"/>
            <a:ext cx="8229600" cy="5257800"/>
          </a:xfrm>
        </p:spPr>
        <p:txBody>
          <a:bodyPr>
            <a:normAutofit fontScale="77500" lnSpcReduction="20000"/>
          </a:bodyPr>
          <a:lstStyle/>
          <a:p>
            <a:pPr algn="just"/>
            <a:r>
              <a:rPr lang="en-US" dirty="0"/>
              <a:t>From the provider’s perspective, the services at various layers demand different amounts </a:t>
            </a:r>
            <a:r>
              <a:rPr lang="en-US" dirty="0" smtClean="0"/>
              <a:t>of functionality </a:t>
            </a:r>
            <a:r>
              <a:rPr lang="en-US" dirty="0"/>
              <a:t>support and resource management by providers. </a:t>
            </a:r>
            <a:endParaRPr lang="en-US" dirty="0" smtClean="0"/>
          </a:p>
          <a:p>
            <a:pPr algn="just"/>
            <a:endParaRPr lang="en-US" dirty="0"/>
          </a:p>
          <a:p>
            <a:pPr algn="just"/>
            <a:r>
              <a:rPr lang="en-US" dirty="0" smtClean="0"/>
              <a:t>In </a:t>
            </a:r>
            <a:r>
              <a:rPr lang="en-US" dirty="0"/>
              <a:t>general, SaaS demands the </a:t>
            </a:r>
            <a:r>
              <a:rPr lang="en-US" dirty="0" smtClean="0"/>
              <a:t>most work </a:t>
            </a:r>
            <a:r>
              <a:rPr lang="en-US" dirty="0"/>
              <a:t>from the provider, PaaS is in the middle, and IaaS demands the least. </a:t>
            </a:r>
            <a:endParaRPr lang="en-US" dirty="0" smtClean="0"/>
          </a:p>
          <a:p>
            <a:pPr algn="just"/>
            <a:endParaRPr lang="en-US" dirty="0"/>
          </a:p>
          <a:p>
            <a:pPr algn="just"/>
            <a:r>
              <a:rPr lang="en-US" dirty="0" smtClean="0"/>
              <a:t>For </a:t>
            </a:r>
            <a:r>
              <a:rPr lang="en-US" dirty="0"/>
              <a:t>example, </a:t>
            </a:r>
            <a:r>
              <a:rPr lang="en-US" dirty="0" smtClean="0"/>
              <a:t>Amazon EC2 </a:t>
            </a:r>
            <a:r>
              <a:rPr lang="en-US" dirty="0"/>
              <a:t>provides not only virtualized CPU resources to users, but also management of these </a:t>
            </a:r>
            <a:r>
              <a:rPr lang="en-US" dirty="0" smtClean="0"/>
              <a:t>provisioned resources</a:t>
            </a:r>
            <a:r>
              <a:rPr lang="en-US" dirty="0"/>
              <a:t>. </a:t>
            </a:r>
            <a:endParaRPr lang="en-US" dirty="0" smtClean="0"/>
          </a:p>
          <a:p>
            <a:pPr algn="just"/>
            <a:endParaRPr lang="en-US" dirty="0"/>
          </a:p>
          <a:p>
            <a:pPr algn="just"/>
            <a:r>
              <a:rPr lang="en-US" dirty="0" smtClean="0"/>
              <a:t>Services </a:t>
            </a:r>
            <a:r>
              <a:rPr lang="en-US" dirty="0"/>
              <a:t>at the application layer demand more work from providers. </a:t>
            </a:r>
            <a:endParaRPr lang="en-US" dirty="0" smtClean="0"/>
          </a:p>
          <a:p>
            <a:pPr algn="just"/>
            <a:endParaRPr lang="en-US" dirty="0" smtClean="0"/>
          </a:p>
          <a:p>
            <a:pPr algn="just"/>
            <a:r>
              <a:rPr lang="en-US" dirty="0" smtClean="0"/>
              <a:t>The best example </a:t>
            </a:r>
            <a:r>
              <a:rPr lang="en-US" dirty="0"/>
              <a:t>of this is the Salesforce.com CRM service, in which the provider supplies not only </a:t>
            </a:r>
            <a:r>
              <a:rPr lang="en-US" dirty="0" smtClean="0"/>
              <a:t>the hardware </a:t>
            </a:r>
            <a:r>
              <a:rPr lang="en-US" dirty="0"/>
              <a:t>at the bottom layer and the software at the top layer, but also the platform and </a:t>
            </a:r>
            <a:r>
              <a:rPr lang="en-US" dirty="0" smtClean="0"/>
              <a:t>software tools </a:t>
            </a:r>
            <a:r>
              <a:rPr lang="en-US" dirty="0"/>
              <a:t>for user application development and monitoring.</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1463" y="647700"/>
            <a:ext cx="8601075"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Service Factors</a:t>
            </a:r>
            <a:endParaRPr lang="en-US" dirty="0"/>
          </a:p>
        </p:txBody>
      </p:sp>
      <p:sp>
        <p:nvSpPr>
          <p:cNvPr id="3" name="Content Placeholder 2"/>
          <p:cNvSpPr>
            <a:spLocks noGrp="1"/>
          </p:cNvSpPr>
          <p:nvPr>
            <p:ph idx="1"/>
          </p:nvPr>
        </p:nvSpPr>
        <p:spPr/>
        <p:txBody>
          <a:bodyPr>
            <a:normAutofit/>
          </a:bodyPr>
          <a:lstStyle/>
          <a:p>
            <a:pPr algn="just"/>
            <a:r>
              <a:rPr lang="en-US" dirty="0"/>
              <a:t>The data center comprises multiple computing servers that provide resources to meet </a:t>
            </a:r>
            <a:r>
              <a:rPr lang="en-US" dirty="0" smtClean="0"/>
              <a:t>service demands</a:t>
            </a:r>
            <a:r>
              <a:rPr lang="en-US" dirty="0"/>
              <a:t>. </a:t>
            </a:r>
            <a:endParaRPr lang="en-US" dirty="0" smtClean="0"/>
          </a:p>
          <a:p>
            <a:pPr algn="just"/>
            <a:r>
              <a:rPr lang="en-US" dirty="0" smtClean="0"/>
              <a:t>In </a:t>
            </a:r>
            <a:r>
              <a:rPr lang="en-US" dirty="0"/>
              <a:t>the case of a cloud as a commercial offering to enable crucial business operations </a:t>
            </a:r>
            <a:r>
              <a:rPr lang="en-US" dirty="0" smtClean="0"/>
              <a:t>of companies</a:t>
            </a:r>
            <a:r>
              <a:rPr lang="en-US" dirty="0"/>
              <a:t>, there are critical </a:t>
            </a:r>
            <a:r>
              <a:rPr lang="en-US" dirty="0" err="1"/>
              <a:t>QoS</a:t>
            </a:r>
            <a:r>
              <a:rPr lang="en-US" dirty="0"/>
              <a:t> parameters to consider in a service request, such as time, cost, </a:t>
            </a:r>
            <a:r>
              <a:rPr lang="en-US" dirty="0" smtClean="0"/>
              <a:t>reliability, and </a:t>
            </a:r>
            <a:r>
              <a:rPr lang="en-US" dirty="0"/>
              <a:t>trust/security. </a:t>
            </a:r>
            <a:endParaRPr lang="en-US" dirty="0" smtClean="0"/>
          </a:p>
          <a:p>
            <a:pPr algn="just"/>
            <a:r>
              <a:rPr lang="en-US" dirty="0" smtClean="0"/>
              <a:t>In </a:t>
            </a:r>
            <a:r>
              <a:rPr lang="en-US" dirty="0"/>
              <a:t>particular, </a:t>
            </a:r>
            <a:r>
              <a:rPr lang="en-US" dirty="0" err="1"/>
              <a:t>QoS</a:t>
            </a:r>
            <a:r>
              <a:rPr lang="en-US" dirty="0"/>
              <a:t> requirements cannot be static and may change over </a:t>
            </a:r>
            <a:r>
              <a:rPr lang="en-US" dirty="0" smtClean="0"/>
              <a:t>time due </a:t>
            </a:r>
            <a:r>
              <a:rPr lang="en-US" dirty="0"/>
              <a:t>to continuing changes in business operations and operating environments. </a:t>
            </a:r>
            <a:endParaRPr lang="en-US" dirty="0" smtClean="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just"/>
            <a:r>
              <a:rPr lang="en-US" dirty="0" smtClean="0"/>
              <a:t>There should be </a:t>
            </a:r>
            <a:r>
              <a:rPr lang="en-US" dirty="0"/>
              <a:t>greater importance on customers since they pay to access services in clouds</a:t>
            </a:r>
            <a:r>
              <a:rPr lang="en-US" dirty="0" smtClean="0"/>
              <a:t>.</a:t>
            </a:r>
            <a:endParaRPr lang="en-US" dirty="0" smtClean="0"/>
          </a:p>
          <a:p>
            <a:pPr marL="0" indent="0" algn="just">
              <a:buNone/>
            </a:pPr>
            <a:endParaRPr lang="en-US" dirty="0" smtClean="0"/>
          </a:p>
          <a:p>
            <a:pPr algn="just"/>
            <a:r>
              <a:rPr lang="en-US" dirty="0" smtClean="0"/>
              <a:t>In </a:t>
            </a:r>
            <a:r>
              <a:rPr lang="en-US" dirty="0"/>
              <a:t>addition, the </a:t>
            </a:r>
            <a:r>
              <a:rPr lang="en-US" dirty="0" smtClean="0"/>
              <a:t>state of </a:t>
            </a:r>
            <a:r>
              <a:rPr lang="en-US" dirty="0"/>
              <a:t>the art in cloud computing has no or limited support for dynamic negotiation of SLAs between </a:t>
            </a:r>
            <a:r>
              <a:rPr lang="en-US" dirty="0" smtClean="0"/>
              <a:t>participants and </a:t>
            </a:r>
            <a:r>
              <a:rPr lang="en-US" dirty="0"/>
              <a:t>mechanisms for automatic allocation of resources to multiple competing requests. </a:t>
            </a:r>
            <a:r>
              <a:rPr lang="en-US" dirty="0" smtClean="0"/>
              <a:t>Negotiation mechanisms </a:t>
            </a:r>
            <a:r>
              <a:rPr lang="en-US" dirty="0"/>
              <a:t>are needed to respond to alternate offers protocol for establishing SLAs </a:t>
            </a:r>
            <a:r>
              <a:rPr lang="en-US" dirty="0" smtClean="0"/>
              <a:t>.</a:t>
            </a:r>
            <a:endParaRPr lang="en-US" dirty="0" smtClean="0"/>
          </a:p>
          <a:p>
            <a:pPr marL="0" indent="0" algn="just">
              <a:buNone/>
            </a:pPr>
            <a:endParaRPr lang="en-US" dirty="0" smtClean="0"/>
          </a:p>
          <a:p>
            <a:pPr algn="just"/>
            <a:r>
              <a:rPr lang="en-US" dirty="0"/>
              <a:t>Commercial cloud offerings must be able to support customer-driven service management </a:t>
            </a:r>
            <a:r>
              <a:rPr lang="en-US" dirty="0" smtClean="0"/>
              <a:t>based on </a:t>
            </a:r>
            <a:r>
              <a:rPr lang="en-US" dirty="0"/>
              <a:t>customer profiles and requested service requirements. </a:t>
            </a:r>
            <a:endParaRPr lang="en-US" dirty="0" smtClean="0"/>
          </a:p>
          <a:p>
            <a:pPr algn="just"/>
            <a:endParaRPr lang="en-US" dirty="0"/>
          </a:p>
          <a:p>
            <a:pPr algn="just"/>
            <a:r>
              <a:rPr lang="en-US" dirty="0" smtClean="0"/>
              <a:t>Commercial </a:t>
            </a:r>
            <a:r>
              <a:rPr lang="en-US" dirty="0"/>
              <a:t>clouds define </a:t>
            </a:r>
            <a:r>
              <a:rPr lang="en-US" dirty="0" smtClean="0"/>
              <a:t>computational risk </a:t>
            </a:r>
            <a:r>
              <a:rPr lang="en-US" dirty="0"/>
              <a:t>management tactics to identify, assess, and manage risks involved in the execution of </a:t>
            </a:r>
            <a:r>
              <a:rPr lang="en-US" dirty="0" smtClean="0"/>
              <a:t>applications with </a:t>
            </a:r>
            <a:r>
              <a:rPr lang="en-US" dirty="0"/>
              <a:t>regard to service requirements and customer needs</a:t>
            </a:r>
            <a:endParaRPr 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Virtualization Support and Disaster Recovery</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One very distinguishing feature of cloud computing infrastructure is the use of system </a:t>
            </a:r>
            <a:r>
              <a:rPr lang="en-US" dirty="0" smtClean="0"/>
              <a:t>virtualization and </a:t>
            </a:r>
            <a:r>
              <a:rPr lang="en-US" dirty="0"/>
              <a:t>the modification to provisioning tools. </a:t>
            </a:r>
            <a:endParaRPr lang="en-US" dirty="0" smtClean="0"/>
          </a:p>
          <a:p>
            <a:pPr algn="just"/>
            <a:endParaRPr lang="en-US" dirty="0"/>
          </a:p>
          <a:p>
            <a:pPr algn="just"/>
            <a:r>
              <a:rPr lang="en-US" dirty="0" smtClean="0"/>
              <a:t>Virtualization </a:t>
            </a:r>
            <a:r>
              <a:rPr lang="en-US" dirty="0"/>
              <a:t>of servers on a shared cluster can </a:t>
            </a:r>
            <a:r>
              <a:rPr lang="en-US" dirty="0" smtClean="0"/>
              <a:t>consolidate web </a:t>
            </a:r>
            <a:r>
              <a:rPr lang="en-US" dirty="0"/>
              <a:t>services. </a:t>
            </a:r>
            <a:endParaRPr lang="en-US" dirty="0" smtClean="0"/>
          </a:p>
          <a:p>
            <a:pPr algn="just"/>
            <a:endParaRPr lang="en-US" dirty="0"/>
          </a:p>
          <a:p>
            <a:pPr algn="just"/>
            <a:r>
              <a:rPr lang="en-US" dirty="0" smtClean="0"/>
              <a:t>As </a:t>
            </a:r>
            <a:r>
              <a:rPr lang="en-US" dirty="0"/>
              <a:t>the VMs are the containers of </a:t>
            </a:r>
            <a:r>
              <a:rPr lang="en-US" dirty="0" smtClean="0"/>
              <a:t>cloud services</a:t>
            </a:r>
            <a:r>
              <a:rPr lang="en-US" dirty="0"/>
              <a:t>, the provisioning tools will </a:t>
            </a:r>
            <a:r>
              <a:rPr lang="en-US" dirty="0" smtClean="0"/>
              <a:t>first find </a:t>
            </a:r>
            <a:r>
              <a:rPr lang="en-US" dirty="0"/>
              <a:t>the corresponding physical machines and deploy the VMs to those nodes before scheduling </a:t>
            </a:r>
            <a:r>
              <a:rPr lang="en-US" dirty="0" smtClean="0"/>
              <a:t>the service </a:t>
            </a:r>
            <a:r>
              <a:rPr lang="en-US" dirty="0"/>
              <a:t>to run on the virtual nodes.</a:t>
            </a:r>
            <a:endParaRPr lang="en-US"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	Architectural </a:t>
            </a:r>
            <a:r>
              <a:rPr lang="en-US" dirty="0"/>
              <a:t>Design Challenges</a:t>
            </a:r>
            <a:endParaRPr lang="en-US"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Design Challenges</a:t>
            </a:r>
            <a:endParaRPr lang="en-US" dirty="0"/>
          </a:p>
        </p:txBody>
      </p:sp>
      <p:sp>
        <p:nvSpPr>
          <p:cNvPr id="3" name="Content Placeholder 2"/>
          <p:cNvSpPr>
            <a:spLocks noGrp="1"/>
          </p:cNvSpPr>
          <p:nvPr>
            <p:ph idx="1"/>
          </p:nvPr>
        </p:nvSpPr>
        <p:spPr/>
        <p:txBody>
          <a:bodyPr>
            <a:normAutofit fontScale="92500"/>
          </a:bodyPr>
          <a:lstStyle/>
          <a:p>
            <a:r>
              <a:rPr lang="en-US" dirty="0"/>
              <a:t>Challenge 1—Service Availability and Data Lock-in </a:t>
            </a:r>
            <a:r>
              <a:rPr lang="en-US" dirty="0" smtClean="0"/>
              <a:t>Problem</a:t>
            </a:r>
            <a:endParaRPr lang="en-US" dirty="0" smtClean="0"/>
          </a:p>
          <a:p>
            <a:r>
              <a:rPr lang="en-US" dirty="0"/>
              <a:t>Challenge 2—Data Privacy and Security </a:t>
            </a:r>
            <a:r>
              <a:rPr lang="en-US" dirty="0" smtClean="0"/>
              <a:t>Concerns</a:t>
            </a:r>
            <a:endParaRPr lang="en-US" dirty="0" smtClean="0"/>
          </a:p>
          <a:p>
            <a:r>
              <a:rPr lang="en-US" dirty="0"/>
              <a:t>Challenge 3—Unpredictable Performance and </a:t>
            </a:r>
            <a:r>
              <a:rPr lang="en-US" dirty="0" smtClean="0"/>
              <a:t>Bottlenecks</a:t>
            </a:r>
            <a:endParaRPr lang="en-US" dirty="0" smtClean="0"/>
          </a:p>
          <a:p>
            <a:r>
              <a:rPr lang="en-US" dirty="0"/>
              <a:t>Challenge 4—Distributed Storage and Widespread Software </a:t>
            </a:r>
            <a:r>
              <a:rPr lang="en-US" dirty="0" smtClean="0"/>
              <a:t>Bugs</a:t>
            </a:r>
            <a:endParaRPr lang="en-US" dirty="0" smtClean="0"/>
          </a:p>
          <a:p>
            <a:r>
              <a:rPr lang="en-US" dirty="0"/>
              <a:t>Challenge 5—Cloud Scalability, Interoperability, and </a:t>
            </a:r>
            <a:r>
              <a:rPr lang="en-US" dirty="0" smtClean="0"/>
              <a:t>Standardization</a:t>
            </a:r>
            <a:endParaRPr lang="en-US" dirty="0" smtClean="0"/>
          </a:p>
          <a:p>
            <a:r>
              <a:rPr lang="en-US" dirty="0"/>
              <a:t>Challenge 6—Software Licensing and Reputation Sharing</a:t>
            </a:r>
            <a:endParaRPr lang="en-US"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r>
              <a:rPr lang="en-US" dirty="0" smtClean="0"/>
              <a:t>INTER-CLOUD </a:t>
            </a:r>
            <a:r>
              <a:rPr lang="en-US" dirty="0"/>
              <a:t>RESOURCE MANAGEMENT</a:t>
            </a:r>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INTER-CLOUD RESOURCE MANAGEMENT</a:t>
            </a:r>
            <a:endParaRPr lang="en-US" dirty="0"/>
          </a:p>
        </p:txBody>
      </p:sp>
      <p:sp>
        <p:nvSpPr>
          <p:cNvPr id="3" name="Content Placeholder 2"/>
          <p:cNvSpPr>
            <a:spLocks noGrp="1"/>
          </p:cNvSpPr>
          <p:nvPr>
            <p:ph idx="1"/>
          </p:nvPr>
        </p:nvSpPr>
        <p:spPr/>
        <p:txBody>
          <a:bodyPr/>
          <a:lstStyle/>
          <a:p>
            <a:r>
              <a:rPr lang="en-US" dirty="0"/>
              <a:t>Extended Cloud Computing Services</a:t>
            </a:r>
            <a:endParaRPr 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2743200"/>
            <a:ext cx="77724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38400" y="2895600"/>
            <a:ext cx="45720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 Tasks and Trends</a:t>
            </a:r>
            <a:endParaRPr lang="en-US" dirty="0"/>
          </a:p>
        </p:txBody>
      </p:sp>
      <p:sp>
        <p:nvSpPr>
          <p:cNvPr id="3" name="Content Placeholder 2"/>
          <p:cNvSpPr>
            <a:spLocks noGrp="1"/>
          </p:cNvSpPr>
          <p:nvPr>
            <p:ph idx="1"/>
          </p:nvPr>
        </p:nvSpPr>
        <p:spPr/>
        <p:txBody>
          <a:bodyPr>
            <a:normAutofit fontScale="77500" lnSpcReduction="20000"/>
          </a:bodyPr>
          <a:lstStyle/>
          <a:p>
            <a:r>
              <a:rPr lang="en-US" dirty="0"/>
              <a:t>Cloud services are introduced in five layers. The top layer is for SaaS applications, as further </a:t>
            </a:r>
            <a:r>
              <a:rPr lang="en-US" dirty="0" smtClean="0"/>
              <a:t>subdivided into </a:t>
            </a:r>
            <a:r>
              <a:rPr lang="en-US" dirty="0"/>
              <a:t>the five application areas in </a:t>
            </a:r>
            <a:r>
              <a:rPr lang="en-US" dirty="0" smtClean="0"/>
              <a:t>Figure, </a:t>
            </a:r>
            <a:r>
              <a:rPr lang="en-US" dirty="0"/>
              <a:t>mostly for business applications. </a:t>
            </a:r>
            <a:endParaRPr lang="en-US" dirty="0" smtClean="0"/>
          </a:p>
          <a:p>
            <a:endParaRPr lang="en-US" dirty="0"/>
          </a:p>
          <a:p>
            <a:r>
              <a:rPr lang="en-US" dirty="0" smtClean="0"/>
              <a:t>For example, CRM </a:t>
            </a:r>
            <a:r>
              <a:rPr lang="en-US" dirty="0"/>
              <a:t>is heavily practiced in business promotion, direct sales, and marketing services. CRM </a:t>
            </a:r>
            <a:r>
              <a:rPr lang="en-US" dirty="0" smtClean="0"/>
              <a:t>offered the </a:t>
            </a:r>
            <a:r>
              <a:rPr lang="en-US" dirty="0"/>
              <a:t>first SaaS on the cloud successfully. </a:t>
            </a:r>
            <a:endParaRPr lang="en-US" dirty="0" smtClean="0"/>
          </a:p>
          <a:p>
            <a:endParaRPr lang="en-US" dirty="0"/>
          </a:p>
          <a:p>
            <a:r>
              <a:rPr lang="en-US" dirty="0" smtClean="0"/>
              <a:t>The </a:t>
            </a:r>
            <a:r>
              <a:rPr lang="en-US" dirty="0"/>
              <a:t>approach is to widen market coverage by </a:t>
            </a:r>
            <a:r>
              <a:rPr lang="en-US" dirty="0" smtClean="0"/>
              <a:t>investigating customer </a:t>
            </a:r>
            <a:r>
              <a:rPr lang="en-US" dirty="0"/>
              <a:t>behaviors and revealing opportunities by statistical analysis. </a:t>
            </a:r>
            <a:endParaRPr lang="en-US" dirty="0" smtClean="0"/>
          </a:p>
          <a:p>
            <a:endParaRPr lang="en-US" dirty="0"/>
          </a:p>
          <a:p>
            <a:r>
              <a:rPr lang="en-US" dirty="0" smtClean="0"/>
              <a:t>SaaS </a:t>
            </a:r>
            <a:r>
              <a:rPr lang="en-US" dirty="0"/>
              <a:t>tools also apply to </a:t>
            </a:r>
            <a:r>
              <a:rPr lang="en-US" dirty="0" smtClean="0"/>
              <a:t>distributed collaboration</a:t>
            </a:r>
            <a:r>
              <a:rPr lang="en-US" dirty="0"/>
              <a:t>, and financial and human resources management. </a:t>
            </a:r>
            <a:endParaRPr lang="en-US" dirty="0" smtClean="0"/>
          </a:p>
          <a:p>
            <a:endParaRPr lang="en-US" dirty="0" smtClean="0"/>
          </a:p>
          <a:p>
            <a:r>
              <a:rPr lang="en-US" dirty="0" smtClean="0"/>
              <a:t>These </a:t>
            </a:r>
            <a:r>
              <a:rPr lang="en-US" dirty="0"/>
              <a:t>cloud services </a:t>
            </a:r>
            <a:r>
              <a:rPr lang="en-US" dirty="0" smtClean="0"/>
              <a:t>have been </a:t>
            </a:r>
            <a:r>
              <a:rPr lang="en-US" dirty="0"/>
              <a:t>growing rapidly in recent years.</a:t>
            </a:r>
            <a:endParaRPr lang="en-US"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 Tasks and Trends</a:t>
            </a:r>
            <a:endParaRPr lang="en-US" dirty="0"/>
          </a:p>
        </p:txBody>
      </p:sp>
      <p:sp>
        <p:nvSpPr>
          <p:cNvPr id="3" name="Content Placeholder 2"/>
          <p:cNvSpPr>
            <a:spLocks noGrp="1"/>
          </p:cNvSpPr>
          <p:nvPr>
            <p:ph idx="1"/>
          </p:nvPr>
        </p:nvSpPr>
        <p:spPr/>
        <p:txBody>
          <a:bodyPr>
            <a:normAutofit/>
          </a:bodyPr>
          <a:lstStyle/>
          <a:p>
            <a:pPr algn="just"/>
            <a:r>
              <a:rPr lang="en-US" dirty="0"/>
              <a:t>PaaS is provided by Google, Salesforce.com, and Facebook, among others. IaaS is provided </a:t>
            </a:r>
            <a:r>
              <a:rPr lang="en-US" dirty="0" smtClean="0"/>
              <a:t>by Amazon</a:t>
            </a:r>
            <a:r>
              <a:rPr lang="en-US" dirty="0"/>
              <a:t>, Windows Azure, and </a:t>
            </a:r>
            <a:r>
              <a:rPr lang="en-US" dirty="0" err="1"/>
              <a:t>RackRack</a:t>
            </a:r>
            <a:r>
              <a:rPr lang="en-US" dirty="0"/>
              <a:t>, among others. </a:t>
            </a:r>
            <a:endParaRPr lang="en-US" dirty="0" smtClean="0"/>
          </a:p>
          <a:p>
            <a:pPr algn="just"/>
            <a:endParaRPr lang="en-US" dirty="0" smtClean="0"/>
          </a:p>
          <a:p>
            <a:pPr algn="just"/>
            <a:r>
              <a:rPr lang="en-US" dirty="0" smtClean="0"/>
              <a:t>Collocation </a:t>
            </a:r>
            <a:r>
              <a:rPr lang="en-US" dirty="0"/>
              <a:t>services require </a:t>
            </a:r>
            <a:r>
              <a:rPr lang="en-US" dirty="0" smtClean="0"/>
              <a:t>multiple cloud </a:t>
            </a:r>
            <a:r>
              <a:rPr lang="en-US" dirty="0"/>
              <a:t>providers to work together to support supply chains in manufacturing. </a:t>
            </a:r>
            <a:endParaRPr lang="en-US" dirty="0" smtClean="0"/>
          </a:p>
          <a:p>
            <a:pPr algn="just"/>
            <a:endParaRPr lang="en-US" dirty="0"/>
          </a:p>
          <a:p>
            <a:pPr algn="just"/>
            <a:r>
              <a:rPr lang="en-US" dirty="0" smtClean="0"/>
              <a:t>Network </a:t>
            </a:r>
            <a:r>
              <a:rPr lang="en-US" dirty="0"/>
              <a:t>cloud </a:t>
            </a:r>
            <a:r>
              <a:rPr lang="en-US" dirty="0" smtClean="0"/>
              <a:t>services provide </a:t>
            </a:r>
            <a:r>
              <a:rPr lang="en-US" dirty="0"/>
              <a:t>communications such as those by AT&amp;T, Qwest, and </a:t>
            </a:r>
            <a:r>
              <a:rPr lang="en-US" dirty="0" err="1"/>
              <a:t>AboveNet</a:t>
            </a:r>
            <a:r>
              <a:rPr lang="en-US" dirty="0"/>
              <a:t>. </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62000" y="1066800"/>
            <a:ext cx="74676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Stack for Cloud Computing</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a:t>Despite the various types of nodes in the cloud computing cluster, the overall software stacks </a:t>
            </a:r>
            <a:r>
              <a:rPr lang="en-US" dirty="0" smtClean="0"/>
              <a:t>are built </a:t>
            </a:r>
            <a:r>
              <a:rPr lang="en-US" dirty="0"/>
              <a:t>from scratch to meet rigorous goals (see </a:t>
            </a:r>
            <a:r>
              <a:rPr lang="en-US" dirty="0" smtClean="0"/>
              <a:t>Table). </a:t>
            </a:r>
            <a:endParaRPr lang="en-US" dirty="0" smtClean="0"/>
          </a:p>
          <a:p>
            <a:pPr algn="just"/>
            <a:endParaRPr lang="en-US" dirty="0"/>
          </a:p>
          <a:p>
            <a:pPr algn="just"/>
            <a:r>
              <a:rPr lang="en-US" dirty="0" smtClean="0"/>
              <a:t>Developers </a:t>
            </a:r>
            <a:r>
              <a:rPr lang="en-US" dirty="0"/>
              <a:t>have to consider how </a:t>
            </a:r>
            <a:r>
              <a:rPr lang="en-US" dirty="0" smtClean="0"/>
              <a:t>to design </a:t>
            </a:r>
            <a:r>
              <a:rPr lang="en-US" dirty="0"/>
              <a:t>the system to meet critical requirements such as high throughput, HA, and fault tolerance</a:t>
            </a:r>
            <a:r>
              <a:rPr lang="en-US" dirty="0" smtClean="0"/>
              <a:t>.</a:t>
            </a:r>
            <a:endParaRPr lang="en-US" dirty="0" smtClean="0"/>
          </a:p>
          <a:p>
            <a:pPr algn="just"/>
            <a:endParaRPr lang="en-US" dirty="0"/>
          </a:p>
          <a:p>
            <a:pPr algn="just"/>
            <a:r>
              <a:rPr lang="en-US" dirty="0"/>
              <a:t>Even the operating system might be modified to meet the special requirement of cloud </a:t>
            </a:r>
            <a:r>
              <a:rPr lang="en-US" dirty="0" smtClean="0"/>
              <a:t>data processing</a:t>
            </a:r>
            <a:r>
              <a:rPr lang="en-US" dirty="0"/>
              <a:t>. </a:t>
            </a:r>
            <a:endParaRPr lang="en-US" dirty="0" smtClean="0"/>
          </a:p>
          <a:p>
            <a:pPr algn="just"/>
            <a:endParaRPr lang="en-US" dirty="0"/>
          </a:p>
          <a:p>
            <a:pPr algn="just"/>
            <a:r>
              <a:rPr lang="en-US" dirty="0" smtClean="0"/>
              <a:t>Based </a:t>
            </a:r>
            <a:r>
              <a:rPr lang="en-US" dirty="0"/>
              <a:t>on the observations of some typical cloud computing instances, such as </a:t>
            </a:r>
            <a:r>
              <a:rPr lang="en-US" dirty="0" smtClean="0"/>
              <a:t>Google, Microsoft</a:t>
            </a:r>
            <a:r>
              <a:rPr lang="en-US" dirty="0"/>
              <a:t>, and Yahoo!, the overall software stack structure of cloud computing software can </a:t>
            </a:r>
            <a:r>
              <a:rPr lang="en-US" dirty="0" smtClean="0"/>
              <a:t>be viewed </a:t>
            </a:r>
            <a:r>
              <a:rPr lang="en-US" dirty="0"/>
              <a:t>as layers. </a:t>
            </a:r>
            <a:endParaRPr lang="en-US" dirty="0" smtClean="0"/>
          </a:p>
          <a:p>
            <a:pPr algn="just"/>
            <a:endParaRPr lang="en-US" dirty="0"/>
          </a:p>
          <a:p>
            <a:pPr algn="just"/>
            <a:r>
              <a:rPr lang="en-US" dirty="0" smtClean="0"/>
              <a:t>Each </a:t>
            </a:r>
            <a:r>
              <a:rPr lang="en-US" dirty="0"/>
              <a:t>layer has its own purpose and provides the interface for the upper layers</a:t>
            </a:r>
            <a:endParaRPr lang="en-US" dirty="0"/>
          </a:p>
          <a:p>
            <a:pPr algn="just"/>
            <a:r>
              <a:rPr lang="en-US" dirty="0"/>
              <a:t>just as the traditional software stack does</a:t>
            </a:r>
            <a:endParaRPr lang="en-US"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Support Services</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a:t>As in a cluster environment, there are also some runtime supporting services in the cloud </a:t>
            </a:r>
            <a:r>
              <a:rPr lang="en-US" dirty="0" smtClean="0"/>
              <a:t>computing environment</a:t>
            </a:r>
            <a:r>
              <a:rPr lang="en-US" dirty="0"/>
              <a:t>. </a:t>
            </a:r>
            <a:endParaRPr lang="en-US" dirty="0" smtClean="0"/>
          </a:p>
          <a:p>
            <a:pPr algn="just"/>
            <a:endParaRPr lang="en-US" dirty="0"/>
          </a:p>
          <a:p>
            <a:pPr algn="just"/>
            <a:r>
              <a:rPr lang="en-US" dirty="0" smtClean="0"/>
              <a:t>Cluster </a:t>
            </a:r>
            <a:r>
              <a:rPr lang="en-US" dirty="0"/>
              <a:t>monitoring is used to collect the runtime status of the entire cluster. One </a:t>
            </a:r>
            <a:r>
              <a:rPr lang="en-US" dirty="0" smtClean="0"/>
              <a:t>of the </a:t>
            </a:r>
            <a:r>
              <a:rPr lang="en-US" dirty="0"/>
              <a:t>most important facilities is the cluster job management </a:t>
            </a:r>
            <a:r>
              <a:rPr lang="en-US" dirty="0" smtClean="0"/>
              <a:t>system. </a:t>
            </a:r>
            <a:endParaRPr lang="en-US" dirty="0" smtClean="0"/>
          </a:p>
          <a:p>
            <a:pPr algn="just"/>
            <a:endParaRPr lang="en-US" dirty="0"/>
          </a:p>
          <a:p>
            <a:pPr algn="just"/>
            <a:r>
              <a:rPr lang="en-US" dirty="0" smtClean="0"/>
              <a:t>The</a:t>
            </a:r>
            <a:r>
              <a:rPr lang="en-US" dirty="0"/>
              <a:t> </a:t>
            </a:r>
            <a:r>
              <a:rPr lang="en-US" dirty="0" smtClean="0"/>
              <a:t>scheduler </a:t>
            </a:r>
            <a:r>
              <a:rPr lang="en-US" dirty="0"/>
              <a:t>queues the tasks submitted to the whole cluster and assigns the tasks to the </a:t>
            </a:r>
            <a:r>
              <a:rPr lang="en-US" dirty="0" smtClean="0"/>
              <a:t>processing nodes </a:t>
            </a:r>
            <a:r>
              <a:rPr lang="en-US" dirty="0"/>
              <a:t>according to node availability. </a:t>
            </a:r>
            <a:endParaRPr lang="en-US" dirty="0" smtClean="0"/>
          </a:p>
          <a:p>
            <a:pPr algn="just"/>
            <a:endParaRPr lang="en-US" dirty="0" smtClean="0"/>
          </a:p>
          <a:p>
            <a:pPr algn="just"/>
            <a:r>
              <a:rPr lang="en-US" dirty="0" smtClean="0"/>
              <a:t>The </a:t>
            </a:r>
            <a:r>
              <a:rPr lang="en-US" dirty="0"/>
              <a:t>distributed scheduler for the cloud application has </a:t>
            </a:r>
            <a:r>
              <a:rPr lang="en-US" dirty="0" smtClean="0"/>
              <a:t>special characteristics </a:t>
            </a:r>
            <a:r>
              <a:rPr lang="en-US" dirty="0"/>
              <a:t>that can support cloud applications, such as scheduling the programs written </a:t>
            </a:r>
            <a:r>
              <a:rPr lang="en-US" dirty="0" smtClean="0"/>
              <a:t>in MapReduce </a:t>
            </a:r>
            <a:r>
              <a:rPr lang="en-US" dirty="0"/>
              <a:t>style</a:t>
            </a:r>
            <a:r>
              <a:rPr lang="en-US" dirty="0" smtClean="0"/>
              <a:t>.</a:t>
            </a:r>
            <a:endParaRPr lang="en-US" dirty="0" smtClean="0"/>
          </a:p>
          <a:p>
            <a:pPr algn="just"/>
            <a:endParaRPr lang="en-US" dirty="0"/>
          </a:p>
          <a:p>
            <a:pPr algn="just"/>
            <a:r>
              <a:rPr lang="en-US" dirty="0" smtClean="0"/>
              <a:t> </a:t>
            </a:r>
            <a:r>
              <a:rPr lang="en-US" dirty="0"/>
              <a:t>The runtime support system keeps the cloud cluster working properly with </a:t>
            </a:r>
            <a:r>
              <a:rPr lang="en-US" dirty="0" smtClean="0"/>
              <a:t>high efficiency</a:t>
            </a:r>
            <a:r>
              <a:rPr lang="en-US" dirty="0"/>
              <a:t>.</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 Provisioning and Platform Deployment</a:t>
            </a:r>
            <a:endParaRPr lang="en-US" dirty="0"/>
          </a:p>
        </p:txBody>
      </p:sp>
      <p:sp>
        <p:nvSpPr>
          <p:cNvPr id="3" name="Content Placeholder 2"/>
          <p:cNvSpPr>
            <a:spLocks noGrp="1"/>
          </p:cNvSpPr>
          <p:nvPr>
            <p:ph idx="1"/>
          </p:nvPr>
        </p:nvSpPr>
        <p:spPr/>
        <p:txBody>
          <a:bodyPr>
            <a:normAutofit fontScale="70000" lnSpcReduction="20000"/>
          </a:bodyPr>
          <a:lstStyle/>
          <a:p>
            <a:pPr marL="0" indent="0" algn="just">
              <a:buNone/>
            </a:pPr>
            <a:r>
              <a:rPr lang="en-US" dirty="0"/>
              <a:t>Provisioning of Compute Resources (VMs</a:t>
            </a:r>
            <a:r>
              <a:rPr lang="en-US" dirty="0" smtClean="0"/>
              <a:t>):</a:t>
            </a:r>
            <a:endParaRPr lang="en-US" dirty="0" smtClean="0"/>
          </a:p>
          <a:p>
            <a:pPr marL="0" indent="0" algn="just">
              <a:buNone/>
            </a:pPr>
            <a:endParaRPr lang="en-US" dirty="0" smtClean="0"/>
          </a:p>
          <a:p>
            <a:pPr algn="just"/>
            <a:r>
              <a:rPr lang="en-US" dirty="0"/>
              <a:t>Providers supply cloud services by signing SLAs with end users. The SLAs must commit </a:t>
            </a:r>
            <a:r>
              <a:rPr lang="en-US" dirty="0" smtClean="0"/>
              <a:t>sufficient resources </a:t>
            </a:r>
            <a:r>
              <a:rPr lang="en-US" dirty="0"/>
              <a:t>such as CPU, memory, and bandwidth that the user can use for a preset period. </a:t>
            </a:r>
            <a:endParaRPr lang="en-US" dirty="0" smtClean="0"/>
          </a:p>
          <a:p>
            <a:pPr algn="just"/>
            <a:endParaRPr lang="en-US" dirty="0" smtClean="0"/>
          </a:p>
          <a:p>
            <a:pPr algn="just"/>
            <a:r>
              <a:rPr lang="en-US" dirty="0" err="1" smtClean="0"/>
              <a:t>Underprovisioning</a:t>
            </a:r>
            <a:r>
              <a:rPr lang="en-US" dirty="0"/>
              <a:t> </a:t>
            </a:r>
            <a:r>
              <a:rPr lang="en-US" dirty="0" smtClean="0"/>
              <a:t>of </a:t>
            </a:r>
            <a:r>
              <a:rPr lang="en-US" dirty="0"/>
              <a:t>resources will lead to broken SLAs and penalties. Overprovisioning of resources </a:t>
            </a:r>
            <a:r>
              <a:rPr lang="en-US" dirty="0" smtClean="0"/>
              <a:t>will lead </a:t>
            </a:r>
            <a:r>
              <a:rPr lang="en-US" dirty="0"/>
              <a:t>to resource underutilization, and consequently, a decrease in revenue for the provider. </a:t>
            </a:r>
            <a:endParaRPr lang="en-US" dirty="0" smtClean="0"/>
          </a:p>
          <a:p>
            <a:pPr algn="just"/>
            <a:endParaRPr lang="en-US" dirty="0" smtClean="0"/>
          </a:p>
          <a:p>
            <a:pPr algn="just"/>
            <a:r>
              <a:rPr lang="en-US" dirty="0" smtClean="0"/>
              <a:t>Deploying</a:t>
            </a:r>
            <a:r>
              <a:rPr lang="en-US" dirty="0"/>
              <a:t> </a:t>
            </a:r>
            <a:r>
              <a:rPr lang="en-US" dirty="0" smtClean="0"/>
              <a:t>an </a:t>
            </a:r>
            <a:r>
              <a:rPr lang="en-US" dirty="0"/>
              <a:t>autonomous system to efficiently provision resources to users is a challenging problem. </a:t>
            </a:r>
            <a:endParaRPr lang="en-US" dirty="0" smtClean="0"/>
          </a:p>
          <a:p>
            <a:pPr algn="just"/>
            <a:endParaRPr lang="en-US" dirty="0" smtClean="0"/>
          </a:p>
          <a:p>
            <a:pPr algn="just"/>
            <a:r>
              <a:rPr lang="en-US" dirty="0" smtClean="0"/>
              <a:t>The</a:t>
            </a:r>
            <a:r>
              <a:rPr lang="en-US" dirty="0"/>
              <a:t> </a:t>
            </a:r>
            <a:r>
              <a:rPr lang="en-US" dirty="0" smtClean="0"/>
              <a:t>difficulty </a:t>
            </a:r>
            <a:r>
              <a:rPr lang="en-US" dirty="0"/>
              <a:t>comes from the unpredictability of consumer demand, software and hardware failures, </a:t>
            </a:r>
            <a:r>
              <a:rPr lang="en-US" dirty="0" smtClean="0"/>
              <a:t>heterogeneity of </a:t>
            </a:r>
            <a:r>
              <a:rPr lang="en-US" dirty="0"/>
              <a:t>services, power management, and conflicts in signed SLAs between consumers </a:t>
            </a:r>
            <a:r>
              <a:rPr lang="en-US" dirty="0" smtClean="0"/>
              <a:t>and service </a:t>
            </a:r>
            <a:r>
              <a:rPr lang="en-US" dirty="0"/>
              <a:t>providers.</a:t>
            </a:r>
            <a:endParaRPr lang="en-US" dirty="0"/>
          </a:p>
          <a:p>
            <a:pPr marL="0" indent="0" algn="just">
              <a:buNone/>
            </a:pPr>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Provisioning Methods</a:t>
            </a:r>
            <a:endParaRPr lang="en-US" dirty="0"/>
          </a:p>
        </p:txBody>
      </p:sp>
      <p:sp>
        <p:nvSpPr>
          <p:cNvPr id="3" name="Content Placeholder 2"/>
          <p:cNvSpPr>
            <a:spLocks noGrp="1"/>
          </p:cNvSpPr>
          <p:nvPr>
            <p:ph idx="1"/>
          </p:nvPr>
        </p:nvSpPr>
        <p:spPr/>
        <p:txBody>
          <a:bodyPr>
            <a:normAutofit fontScale="77500" lnSpcReduction="20000"/>
          </a:bodyPr>
          <a:lstStyle/>
          <a:p>
            <a:r>
              <a:rPr lang="en-US" dirty="0"/>
              <a:t>In case (a), </a:t>
            </a:r>
            <a:r>
              <a:rPr lang="en-US" dirty="0" smtClean="0"/>
              <a:t>overprovisioning with </a:t>
            </a:r>
            <a:r>
              <a:rPr lang="en-US" dirty="0"/>
              <a:t>the peak load causes heavy resource waste (shaded area). </a:t>
            </a:r>
            <a:endParaRPr lang="en-US" dirty="0" smtClean="0"/>
          </a:p>
          <a:p>
            <a:endParaRPr lang="en-US" dirty="0"/>
          </a:p>
          <a:p>
            <a:r>
              <a:rPr lang="en-US" dirty="0" smtClean="0"/>
              <a:t>In </a:t>
            </a:r>
            <a:r>
              <a:rPr lang="en-US" dirty="0"/>
              <a:t>case (b), </a:t>
            </a:r>
            <a:r>
              <a:rPr lang="en-US" dirty="0" err="1" smtClean="0"/>
              <a:t>underprovisioning</a:t>
            </a:r>
            <a:r>
              <a:rPr lang="en-US" dirty="0"/>
              <a:t> </a:t>
            </a:r>
            <a:r>
              <a:rPr lang="en-US" dirty="0" smtClean="0"/>
              <a:t>(along </a:t>
            </a:r>
            <a:r>
              <a:rPr lang="en-US" dirty="0"/>
              <a:t>the capacity line) of resources results in losses by both user and provider in that </a:t>
            </a:r>
            <a:r>
              <a:rPr lang="en-US" dirty="0" smtClean="0"/>
              <a:t>paid demand </a:t>
            </a:r>
            <a:r>
              <a:rPr lang="en-US" dirty="0"/>
              <a:t>by the users (the shaded area above the capacity) is not served and wasted resources </a:t>
            </a:r>
            <a:r>
              <a:rPr lang="en-US" dirty="0" smtClean="0"/>
              <a:t>still exist </a:t>
            </a:r>
            <a:r>
              <a:rPr lang="en-US" dirty="0"/>
              <a:t>for those demanded areas below the provisioned capacity. </a:t>
            </a:r>
            <a:endParaRPr lang="en-US" dirty="0" smtClean="0"/>
          </a:p>
          <a:p>
            <a:endParaRPr lang="en-US" dirty="0"/>
          </a:p>
          <a:p>
            <a:r>
              <a:rPr lang="en-US" dirty="0" smtClean="0"/>
              <a:t>In </a:t>
            </a:r>
            <a:r>
              <a:rPr lang="en-US" dirty="0"/>
              <a:t>case (c), the constant </a:t>
            </a:r>
            <a:r>
              <a:rPr lang="en-US" dirty="0" smtClean="0"/>
              <a:t>provisioning of </a:t>
            </a:r>
            <a:r>
              <a:rPr lang="en-US" dirty="0"/>
              <a:t>resources with fixed capacity to a declining user demand could result in even </a:t>
            </a:r>
            <a:r>
              <a:rPr lang="en-US" dirty="0" smtClean="0"/>
              <a:t>worse resource </a:t>
            </a:r>
            <a:r>
              <a:rPr lang="en-US" dirty="0"/>
              <a:t>waste. </a:t>
            </a:r>
            <a:endParaRPr lang="en-US" dirty="0" smtClean="0"/>
          </a:p>
          <a:p>
            <a:endParaRPr lang="en-US" dirty="0"/>
          </a:p>
          <a:p>
            <a:r>
              <a:rPr lang="en-US" dirty="0" smtClean="0"/>
              <a:t>The </a:t>
            </a:r>
            <a:r>
              <a:rPr lang="en-US" dirty="0"/>
              <a:t>user may give up the service by canceling the demand, resulting in </a:t>
            </a:r>
            <a:r>
              <a:rPr lang="en-US" dirty="0" smtClean="0"/>
              <a:t>reduced revenue </a:t>
            </a:r>
            <a:r>
              <a:rPr lang="en-US" dirty="0"/>
              <a:t>for the provider. Both the user and provider may be losers in resource </a:t>
            </a:r>
            <a:r>
              <a:rPr lang="en-US" dirty="0" smtClean="0"/>
              <a:t>provisioning without </a:t>
            </a:r>
            <a:r>
              <a:rPr lang="en-US" dirty="0"/>
              <a:t>elasticity.</a:t>
            </a:r>
            <a:endParaRPr lang="en-US"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990600"/>
            <a:ext cx="7772400" cy="5029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marL="0" indent="0">
              <a:buNone/>
            </a:pPr>
            <a:r>
              <a:rPr lang="en-US" dirty="0"/>
              <a:t>Demand-Driven Resource </a:t>
            </a:r>
            <a:r>
              <a:rPr lang="en-US" dirty="0" smtClean="0"/>
              <a:t>Provisioning</a:t>
            </a:r>
            <a:endParaRPr lang="en-US" dirty="0" smtClean="0"/>
          </a:p>
          <a:p>
            <a:endParaRPr lang="en-US" dirty="0" smtClean="0"/>
          </a:p>
          <a:p>
            <a:r>
              <a:rPr lang="en-US" dirty="0"/>
              <a:t>This method adds or removes computing instances based on the current utilization level of the </a:t>
            </a:r>
            <a:r>
              <a:rPr lang="en-US" dirty="0" smtClean="0"/>
              <a:t>allocated resources</a:t>
            </a:r>
            <a:r>
              <a:rPr lang="en-US" dirty="0"/>
              <a:t>. </a:t>
            </a:r>
            <a:endParaRPr lang="en-US" dirty="0" smtClean="0"/>
          </a:p>
          <a:p>
            <a:endParaRPr lang="en-US" dirty="0" smtClean="0"/>
          </a:p>
          <a:p>
            <a:r>
              <a:rPr lang="en-US" dirty="0" smtClean="0"/>
              <a:t>The </a:t>
            </a:r>
            <a:r>
              <a:rPr lang="en-US" dirty="0"/>
              <a:t>demand-driven method automatically allocates two Xeon processors for </a:t>
            </a:r>
            <a:r>
              <a:rPr lang="en-US" dirty="0" smtClean="0"/>
              <a:t>the user </a:t>
            </a:r>
            <a:r>
              <a:rPr lang="en-US" dirty="0"/>
              <a:t>application, when the user was using one Xeon processor more than 60 percent of the time </a:t>
            </a:r>
            <a:r>
              <a:rPr lang="en-US" dirty="0" smtClean="0"/>
              <a:t>for an </a:t>
            </a:r>
            <a:r>
              <a:rPr lang="en-US" dirty="0"/>
              <a:t>extended period. </a:t>
            </a:r>
            <a:endParaRPr lang="en-US" dirty="0" smtClean="0"/>
          </a:p>
          <a:p>
            <a:endParaRPr lang="en-US" dirty="0" smtClean="0"/>
          </a:p>
          <a:p>
            <a:r>
              <a:rPr lang="en-US" dirty="0" smtClean="0"/>
              <a:t>In </a:t>
            </a:r>
            <a:r>
              <a:rPr lang="en-US" dirty="0"/>
              <a:t>general, when a resource has surpassed a threshold for a certain amount </a:t>
            </a:r>
            <a:r>
              <a:rPr lang="en-US" dirty="0" smtClean="0"/>
              <a:t>of time</a:t>
            </a:r>
            <a:r>
              <a:rPr lang="en-US" dirty="0"/>
              <a:t>, the scheme increases that resource based on demand</a:t>
            </a:r>
            <a:r>
              <a:rPr lang="en-US" dirty="0" smtClean="0"/>
              <a:t>.</a:t>
            </a:r>
            <a:endParaRPr lang="en-US" dirty="0" smtClean="0"/>
          </a:p>
          <a:p>
            <a:r>
              <a:rPr lang="en-US" dirty="0" smtClean="0"/>
              <a:t> </a:t>
            </a:r>
            <a:endParaRPr lang="en-US" dirty="0" smtClean="0"/>
          </a:p>
          <a:p>
            <a:r>
              <a:rPr lang="en-US" dirty="0" smtClean="0"/>
              <a:t>When </a:t>
            </a:r>
            <a:r>
              <a:rPr lang="en-US" dirty="0"/>
              <a:t>a resource is below a </a:t>
            </a:r>
            <a:r>
              <a:rPr lang="en-US" dirty="0" smtClean="0"/>
              <a:t>threshold for </a:t>
            </a:r>
            <a:r>
              <a:rPr lang="en-US" dirty="0"/>
              <a:t>a certain amount of time, that resource could be decreased </a:t>
            </a:r>
            <a:r>
              <a:rPr lang="en-US" dirty="0" smtClean="0"/>
              <a:t>accordingly.</a:t>
            </a:r>
            <a:endParaRPr lang="en-US"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Event-Driven Resource </a:t>
            </a:r>
            <a:r>
              <a:rPr lang="en-US" dirty="0" smtClean="0"/>
              <a:t>Provisioning</a:t>
            </a:r>
            <a:endParaRPr lang="en-US" dirty="0" smtClean="0"/>
          </a:p>
          <a:p>
            <a:pPr marL="0" indent="0">
              <a:buNone/>
            </a:pPr>
            <a:endParaRPr lang="en-US" dirty="0"/>
          </a:p>
          <a:p>
            <a:r>
              <a:rPr lang="en-US" dirty="0"/>
              <a:t>This scheme adds or removes machine instances based on a specific time event. </a:t>
            </a:r>
            <a:endParaRPr lang="en-US" dirty="0" smtClean="0"/>
          </a:p>
          <a:p>
            <a:r>
              <a:rPr lang="en-US" dirty="0" smtClean="0"/>
              <a:t>The </a:t>
            </a:r>
            <a:r>
              <a:rPr lang="en-US" dirty="0"/>
              <a:t>scheme </a:t>
            </a:r>
            <a:r>
              <a:rPr lang="en-US" dirty="0" smtClean="0"/>
              <a:t>works better </a:t>
            </a:r>
            <a:r>
              <a:rPr lang="en-US" dirty="0"/>
              <a:t>for seasonal or predicted events such as Christmastime in the West and the Lunar New </a:t>
            </a:r>
            <a:r>
              <a:rPr lang="en-US" dirty="0" smtClean="0"/>
              <a:t>Year in </a:t>
            </a:r>
            <a:r>
              <a:rPr lang="en-US" dirty="0"/>
              <a:t>the East. </a:t>
            </a:r>
            <a:endParaRPr lang="en-US" dirty="0" smtClean="0"/>
          </a:p>
          <a:p>
            <a:r>
              <a:rPr lang="en-US" dirty="0" smtClean="0"/>
              <a:t>During </a:t>
            </a:r>
            <a:r>
              <a:rPr lang="en-US" dirty="0"/>
              <a:t>these events, the number of users grows before the event period and </a:t>
            </a:r>
            <a:r>
              <a:rPr lang="en-US" dirty="0" smtClean="0"/>
              <a:t>then decreases </a:t>
            </a:r>
            <a:r>
              <a:rPr lang="en-US" dirty="0"/>
              <a:t>during the event period.</a:t>
            </a:r>
            <a:endParaRPr lang="en-US"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marL="0" indent="0">
              <a:buNone/>
            </a:pPr>
            <a:r>
              <a:rPr lang="en-US" dirty="0"/>
              <a:t>Popularity-Driven Resource </a:t>
            </a:r>
            <a:r>
              <a:rPr lang="en-US" dirty="0" smtClean="0"/>
              <a:t>Provisioning</a:t>
            </a:r>
            <a:endParaRPr lang="en-US" dirty="0" smtClean="0"/>
          </a:p>
          <a:p>
            <a:pPr marL="0" indent="0">
              <a:buNone/>
            </a:pPr>
            <a:endParaRPr lang="en-US" dirty="0"/>
          </a:p>
          <a:p>
            <a:r>
              <a:rPr lang="en-US" dirty="0"/>
              <a:t>In this method, the Internet searches for popularity of certain applications and creates the instances </a:t>
            </a:r>
            <a:r>
              <a:rPr lang="en-US" dirty="0" smtClean="0"/>
              <a:t>by popularity </a:t>
            </a:r>
            <a:r>
              <a:rPr lang="en-US" dirty="0"/>
              <a:t>demand</a:t>
            </a:r>
            <a:r>
              <a:rPr lang="en-US" dirty="0" smtClean="0"/>
              <a:t>.</a:t>
            </a:r>
            <a:endParaRPr lang="en-US" dirty="0" smtClean="0"/>
          </a:p>
          <a:p>
            <a:r>
              <a:rPr lang="en-US" dirty="0" smtClean="0"/>
              <a:t> </a:t>
            </a:r>
            <a:r>
              <a:rPr lang="en-US" dirty="0"/>
              <a:t>The scheme anticipates increased traffic with popularity. </a:t>
            </a:r>
            <a:endParaRPr lang="en-US" dirty="0" smtClean="0"/>
          </a:p>
          <a:p>
            <a:r>
              <a:rPr lang="en-US" dirty="0" smtClean="0"/>
              <a:t>Again</a:t>
            </a:r>
            <a:r>
              <a:rPr lang="en-US" dirty="0"/>
              <a:t>, the scheme has </a:t>
            </a:r>
            <a:r>
              <a:rPr lang="en-US" dirty="0" smtClean="0"/>
              <a:t>a minimal </a:t>
            </a:r>
            <a:r>
              <a:rPr lang="en-US" dirty="0"/>
              <a:t>loss of </a:t>
            </a:r>
            <a:r>
              <a:rPr lang="en-US" dirty="0" err="1"/>
              <a:t>QoS</a:t>
            </a:r>
            <a:r>
              <a:rPr lang="en-US" dirty="0"/>
              <a:t>, if the predicted popularity is correct. </a:t>
            </a:r>
            <a:endParaRPr lang="en-US" dirty="0"/>
          </a:p>
          <a:p>
            <a:r>
              <a:rPr lang="en-US" dirty="0" smtClean="0"/>
              <a:t>Resources </a:t>
            </a:r>
            <a:r>
              <a:rPr lang="en-US" dirty="0"/>
              <a:t>may be wasted if traffic </a:t>
            </a:r>
            <a:r>
              <a:rPr lang="en-US" dirty="0" smtClean="0"/>
              <a:t>does not </a:t>
            </a:r>
            <a:r>
              <a:rPr lang="en-US" dirty="0"/>
              <a:t>occur as expected.</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marL="0" indent="0" algn="just">
              <a:buNone/>
            </a:pPr>
            <a:r>
              <a:rPr lang="en-US" dirty="0"/>
              <a:t>Dynamic Resource </a:t>
            </a:r>
            <a:r>
              <a:rPr lang="en-US" dirty="0" smtClean="0"/>
              <a:t>Deployment</a:t>
            </a:r>
            <a:endParaRPr lang="en-US" dirty="0" smtClean="0"/>
          </a:p>
          <a:p>
            <a:pPr marL="0" indent="0" algn="just">
              <a:buNone/>
            </a:pPr>
            <a:endParaRPr lang="en-US" dirty="0"/>
          </a:p>
          <a:p>
            <a:pPr algn="just"/>
            <a:r>
              <a:rPr lang="en-US" dirty="0"/>
              <a:t>The cloud uses VMs as building blocks to create an execution environment across multiple </a:t>
            </a:r>
            <a:r>
              <a:rPr lang="en-US" dirty="0" smtClean="0"/>
              <a:t>resource sites</a:t>
            </a:r>
            <a:r>
              <a:rPr lang="en-US" dirty="0"/>
              <a:t>. </a:t>
            </a:r>
            <a:endParaRPr lang="en-US" dirty="0" smtClean="0"/>
          </a:p>
          <a:p>
            <a:pPr algn="just"/>
            <a:endParaRPr lang="en-US" dirty="0" smtClean="0"/>
          </a:p>
          <a:p>
            <a:pPr algn="just"/>
            <a:r>
              <a:rPr lang="en-US" dirty="0" smtClean="0"/>
              <a:t>The </a:t>
            </a:r>
            <a:r>
              <a:rPr lang="en-US" dirty="0" err="1"/>
              <a:t>InterGrid</a:t>
            </a:r>
            <a:r>
              <a:rPr lang="en-US" dirty="0"/>
              <a:t>-managed infrastructure was developed by a Melbourne University group </a:t>
            </a:r>
            <a:r>
              <a:rPr lang="en-US" dirty="0" smtClean="0"/>
              <a:t>.</a:t>
            </a:r>
            <a:endParaRPr lang="en-US" dirty="0" smtClean="0"/>
          </a:p>
          <a:p>
            <a:pPr algn="just"/>
            <a:endParaRPr lang="en-US" dirty="0"/>
          </a:p>
          <a:p>
            <a:pPr algn="just"/>
            <a:r>
              <a:rPr lang="en-US" dirty="0"/>
              <a:t>Dynamic resource deployment can be implemented to achieve scalability in performance. </a:t>
            </a:r>
            <a:endParaRPr lang="en-US" dirty="0" smtClean="0"/>
          </a:p>
          <a:p>
            <a:pPr algn="just"/>
            <a:endParaRPr lang="en-US" dirty="0" smtClean="0"/>
          </a:p>
          <a:p>
            <a:pPr algn="just"/>
            <a:r>
              <a:rPr lang="en-US" dirty="0" smtClean="0"/>
              <a:t>The Inter- Grid </a:t>
            </a:r>
            <a:r>
              <a:rPr lang="en-US" dirty="0"/>
              <a:t>is a Java-implemented software system that lets users create execution cloud environments </a:t>
            </a:r>
            <a:r>
              <a:rPr lang="en-US" dirty="0" smtClean="0"/>
              <a:t>on top </a:t>
            </a:r>
            <a:r>
              <a:rPr lang="en-US" dirty="0"/>
              <a:t>of all participating grid resources. </a:t>
            </a:r>
            <a:endParaRPr lang="en-US" dirty="0" smtClean="0"/>
          </a:p>
          <a:p>
            <a:pPr algn="just"/>
            <a:endParaRPr lang="en-US" dirty="0"/>
          </a:p>
          <a:p>
            <a:pPr algn="just"/>
            <a:r>
              <a:rPr lang="en-US" dirty="0" smtClean="0"/>
              <a:t>Peering </a:t>
            </a:r>
            <a:r>
              <a:rPr lang="en-US" dirty="0"/>
              <a:t>arrangements established between gateways enable </a:t>
            </a:r>
            <a:r>
              <a:rPr lang="en-US" dirty="0" smtClean="0"/>
              <a:t>the allocation </a:t>
            </a:r>
            <a:r>
              <a:rPr lang="en-US" dirty="0"/>
              <a:t>of resources from multiple grids to establish the execution environment.</a:t>
            </a:r>
            <a:endParaRPr lang="en-US" dirty="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Global Exchange of Cloud Resources</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 </a:t>
            </a:r>
            <a:r>
              <a:rPr lang="en-US" dirty="0"/>
              <a:t>order to support a large number of application service consumers from around the world, </a:t>
            </a:r>
            <a:r>
              <a:rPr lang="en-US" dirty="0" smtClean="0"/>
              <a:t>cloud infrastructure </a:t>
            </a:r>
            <a:r>
              <a:rPr lang="en-US" dirty="0"/>
              <a:t>providers (i.e., IaaS providers) have established data centers in multiple </a:t>
            </a:r>
            <a:r>
              <a:rPr lang="en-US" dirty="0" smtClean="0"/>
              <a:t>geographical locations </a:t>
            </a:r>
            <a:r>
              <a:rPr lang="en-US" dirty="0"/>
              <a:t>to provide redundancy and ensure reliability in case of site failures</a:t>
            </a:r>
            <a:r>
              <a:rPr lang="en-US" dirty="0" smtClean="0"/>
              <a:t>.</a:t>
            </a:r>
            <a:endParaRPr lang="en-US" dirty="0" smtClean="0"/>
          </a:p>
          <a:p>
            <a:endParaRPr lang="en-US" dirty="0" smtClean="0"/>
          </a:p>
          <a:p>
            <a:r>
              <a:rPr lang="en-US" dirty="0" smtClean="0"/>
              <a:t>Amazon </a:t>
            </a:r>
            <a:r>
              <a:rPr lang="en-US" dirty="0"/>
              <a:t>has data centers in the United States (e.g., one on the East Coast and another on the West </a:t>
            </a:r>
            <a:r>
              <a:rPr lang="en-US" dirty="0" smtClean="0"/>
              <a:t>Coast) and </a:t>
            </a:r>
            <a:r>
              <a:rPr lang="en-US" dirty="0"/>
              <a:t>Europe. </a:t>
            </a:r>
            <a:endParaRPr lang="en-US" dirty="0" smtClean="0"/>
          </a:p>
          <a:p>
            <a:endParaRPr lang="en-US" dirty="0" smtClean="0"/>
          </a:p>
          <a:p>
            <a:r>
              <a:rPr lang="en-US" dirty="0" smtClean="0"/>
              <a:t>However</a:t>
            </a:r>
            <a:r>
              <a:rPr lang="en-US" dirty="0"/>
              <a:t>, currently Amazon expects its cloud customers (i.e., SaaS providers) </a:t>
            </a:r>
            <a:r>
              <a:rPr lang="en-US" dirty="0" smtClean="0"/>
              <a:t>to express </a:t>
            </a:r>
            <a:r>
              <a:rPr lang="en-US" dirty="0"/>
              <a:t>a preference regarding where they want their application services to be hosted. </a:t>
            </a:r>
            <a:endParaRPr lang="en-US" dirty="0" smtClean="0"/>
          </a:p>
          <a:p>
            <a:endParaRPr lang="en-US" dirty="0"/>
          </a:p>
          <a:p>
            <a:r>
              <a:rPr lang="en-US" dirty="0" smtClean="0"/>
              <a:t>Amazon</a:t>
            </a:r>
            <a:r>
              <a:rPr lang="en-US" dirty="0"/>
              <a:t> </a:t>
            </a:r>
            <a:r>
              <a:rPr lang="en-US" dirty="0" smtClean="0"/>
              <a:t>does </a:t>
            </a:r>
            <a:r>
              <a:rPr lang="en-US" dirty="0"/>
              <a:t>not provide seamless/automatic mechanisms for scaling its hosted services across </a:t>
            </a:r>
            <a:r>
              <a:rPr lang="en-US" dirty="0" smtClean="0"/>
              <a:t>multiple geographically </a:t>
            </a:r>
            <a:r>
              <a:rPr lang="en-US" dirty="0"/>
              <a:t>distributed data centers.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Time</a:t>
            </a:r>
            <a:r>
              <a:rPr lang="en-US" dirty="0"/>
              <a:t>-</a:t>
            </a:r>
            <a:r>
              <a:rPr lang="en-US" b="1" dirty="0"/>
              <a:t>sharing</a:t>
            </a:r>
            <a:endParaRPr lang="en-US" dirty="0"/>
          </a:p>
        </p:txBody>
      </p:sp>
      <p:sp>
        <p:nvSpPr>
          <p:cNvPr id="3" name="Content Placeholder 2"/>
          <p:cNvSpPr>
            <a:spLocks noGrp="1"/>
          </p:cNvSpPr>
          <p:nvPr>
            <p:ph idx="1"/>
          </p:nvPr>
        </p:nvSpPr>
        <p:spPr/>
        <p:txBody>
          <a:bodyPr/>
          <a:lstStyle/>
          <a:p>
            <a:pPr algn="just"/>
            <a:r>
              <a:rPr lang="en-US" b="1" dirty="0"/>
              <a:t>Time</a:t>
            </a:r>
            <a:r>
              <a:rPr lang="en-US" dirty="0"/>
              <a:t>-</a:t>
            </a:r>
            <a:r>
              <a:rPr lang="en-US" b="1" dirty="0"/>
              <a:t>sharing</a:t>
            </a:r>
            <a:r>
              <a:rPr lang="en-US" dirty="0"/>
              <a:t> is a technique which enables many people, located at various terminals, to use a particular computer </a:t>
            </a:r>
            <a:r>
              <a:rPr lang="en-US" b="1" dirty="0"/>
              <a:t>system</a:t>
            </a:r>
            <a:r>
              <a:rPr lang="en-US" dirty="0"/>
              <a:t> at the same </a:t>
            </a:r>
            <a:r>
              <a:rPr lang="en-US" b="1" dirty="0"/>
              <a:t>time</a:t>
            </a:r>
            <a:r>
              <a:rPr lang="en-US" dirty="0"/>
              <a:t>. </a:t>
            </a:r>
            <a:r>
              <a:rPr lang="en-US" b="1" dirty="0"/>
              <a:t>Time</a:t>
            </a:r>
            <a:r>
              <a:rPr lang="en-US" dirty="0"/>
              <a:t>-</a:t>
            </a:r>
            <a:r>
              <a:rPr lang="en-US" b="1" dirty="0"/>
              <a:t>sharing</a:t>
            </a:r>
            <a:r>
              <a:rPr lang="en-US" dirty="0"/>
              <a:t> or multitasking is a logical extension of multiprogramming. Processor's </a:t>
            </a:r>
            <a:r>
              <a:rPr lang="en-US" b="1" dirty="0"/>
              <a:t>time</a:t>
            </a:r>
            <a:r>
              <a:rPr lang="en-US" dirty="0"/>
              <a:t> which is </a:t>
            </a:r>
            <a:r>
              <a:rPr lang="en-US" b="1" dirty="0" err="1"/>
              <a:t>shared</a:t>
            </a:r>
            <a:r>
              <a:rPr lang="en-US" dirty="0" err="1"/>
              <a:t>among</a:t>
            </a:r>
            <a:r>
              <a:rPr lang="en-US" dirty="0"/>
              <a:t> multiple users simultaneously is termed </a:t>
            </a:r>
            <a:r>
              <a:rPr lang="en-US" dirty="0" err="1"/>
              <a:t>as</a:t>
            </a:r>
            <a:r>
              <a:rPr lang="en-US" b="1" dirty="0" err="1"/>
              <a:t>time</a:t>
            </a:r>
            <a:r>
              <a:rPr lang="en-US" dirty="0"/>
              <a:t>-</a:t>
            </a:r>
            <a:r>
              <a:rPr lang="en-US" b="1" dirty="0"/>
              <a:t>sharing</a:t>
            </a:r>
            <a:r>
              <a:rPr lang="en-US" dirty="0"/>
              <a:t>.</a:t>
            </a:r>
            <a:endParaRPr lang="en-US" dirty="0"/>
          </a:p>
        </p:txBody>
      </p:sp>
      <p:pic>
        <p:nvPicPr>
          <p:cNvPr id="13314" name="Picture 2" descr="Image result for TIME SHARING SYSTEM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7200" y="4343401"/>
            <a:ext cx="4648200" cy="25565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dirty="0"/>
              <a:t>This approach has many shortcomings. First, it is difficult for cloud customers to determine </a:t>
            </a:r>
            <a:r>
              <a:rPr lang="en-US" dirty="0" smtClean="0"/>
              <a:t>in advance </a:t>
            </a:r>
            <a:r>
              <a:rPr lang="en-US" dirty="0"/>
              <a:t>the best location for hosting their services as they may not know the origin of </a:t>
            </a:r>
            <a:r>
              <a:rPr lang="en-US" dirty="0" smtClean="0"/>
              <a:t>consumers of </a:t>
            </a:r>
            <a:r>
              <a:rPr lang="en-US" dirty="0"/>
              <a:t>their services</a:t>
            </a:r>
            <a:r>
              <a:rPr lang="en-US" dirty="0" smtClean="0"/>
              <a:t>.</a:t>
            </a:r>
            <a:endParaRPr lang="en-US" dirty="0" smtClean="0"/>
          </a:p>
          <a:p>
            <a:pPr algn="just"/>
            <a:endParaRPr lang="en-US" dirty="0"/>
          </a:p>
          <a:p>
            <a:pPr algn="just"/>
            <a:r>
              <a:rPr lang="en-US" dirty="0" smtClean="0"/>
              <a:t> </a:t>
            </a:r>
            <a:r>
              <a:rPr lang="en-US" dirty="0"/>
              <a:t>Second, SaaS providers may not be able to meet the </a:t>
            </a:r>
            <a:r>
              <a:rPr lang="en-US" dirty="0" err="1"/>
              <a:t>QoS</a:t>
            </a:r>
            <a:r>
              <a:rPr lang="en-US" dirty="0"/>
              <a:t> expectations of their </a:t>
            </a:r>
            <a:r>
              <a:rPr lang="en-US" dirty="0" smtClean="0"/>
              <a:t>service consumers </a:t>
            </a:r>
            <a:r>
              <a:rPr lang="en-US" dirty="0"/>
              <a:t>originating from multiple geographical locations. </a:t>
            </a:r>
            <a:endParaRPr lang="en-US" dirty="0" smtClean="0"/>
          </a:p>
          <a:p>
            <a:pPr algn="just"/>
            <a:endParaRPr lang="en-US" dirty="0"/>
          </a:p>
          <a:p>
            <a:pPr algn="just"/>
            <a:r>
              <a:rPr lang="en-US" dirty="0" smtClean="0"/>
              <a:t>This </a:t>
            </a:r>
            <a:r>
              <a:rPr lang="en-US" dirty="0"/>
              <a:t>necessitates building </a:t>
            </a:r>
            <a:r>
              <a:rPr lang="en-US" dirty="0" smtClean="0"/>
              <a:t>mechanisms for </a:t>
            </a:r>
            <a:r>
              <a:rPr lang="en-US" dirty="0"/>
              <a:t>seamless federation of data centers of a cloud provider or providers supporting </a:t>
            </a:r>
            <a:r>
              <a:rPr lang="en-US" dirty="0" smtClean="0"/>
              <a:t>dynamic scaling </a:t>
            </a:r>
            <a:r>
              <a:rPr lang="en-US" dirty="0"/>
              <a:t>of applications across multiple domains in order to meet </a:t>
            </a:r>
            <a:r>
              <a:rPr lang="en-US" dirty="0" err="1"/>
              <a:t>QoS</a:t>
            </a:r>
            <a:r>
              <a:rPr lang="en-US" dirty="0"/>
              <a:t> targets of cloud customers.</a:t>
            </a:r>
            <a:endParaRPr lang="en-US"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685800" y="1295400"/>
            <a:ext cx="7620000" cy="4758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In addition, no single cloud infrastructure provider will be able to establish its data </a:t>
            </a:r>
            <a:r>
              <a:rPr lang="en-US" dirty="0" smtClean="0"/>
              <a:t>centers at </a:t>
            </a:r>
            <a:r>
              <a:rPr lang="en-US" dirty="0"/>
              <a:t>all possible locations throughout the world</a:t>
            </a:r>
            <a:r>
              <a:rPr lang="en-US" dirty="0" smtClean="0"/>
              <a:t>.</a:t>
            </a:r>
            <a:endParaRPr lang="en-US" dirty="0" smtClean="0"/>
          </a:p>
          <a:p>
            <a:endParaRPr lang="en-US" dirty="0"/>
          </a:p>
          <a:p>
            <a:r>
              <a:rPr lang="en-US" dirty="0" smtClean="0"/>
              <a:t> </a:t>
            </a:r>
            <a:r>
              <a:rPr lang="en-US" dirty="0"/>
              <a:t>As a result, cloud application service (SaaS) </a:t>
            </a:r>
            <a:r>
              <a:rPr lang="en-US" dirty="0" smtClean="0"/>
              <a:t>providers will </a:t>
            </a:r>
            <a:r>
              <a:rPr lang="en-US" dirty="0"/>
              <a:t>have difficulty in meeting </a:t>
            </a:r>
            <a:r>
              <a:rPr lang="en-US" dirty="0" err="1"/>
              <a:t>QoS</a:t>
            </a:r>
            <a:r>
              <a:rPr lang="en-US" dirty="0"/>
              <a:t> expectations for all their consumers. </a:t>
            </a:r>
            <a:endParaRPr lang="en-US" dirty="0" smtClean="0"/>
          </a:p>
          <a:p>
            <a:endParaRPr lang="en-US" dirty="0" smtClean="0"/>
          </a:p>
          <a:p>
            <a:r>
              <a:rPr lang="en-US" dirty="0" smtClean="0"/>
              <a:t>Hence</a:t>
            </a:r>
            <a:r>
              <a:rPr lang="en-US" dirty="0"/>
              <a:t>, </a:t>
            </a:r>
            <a:r>
              <a:rPr lang="en-US" dirty="0" smtClean="0"/>
              <a:t>they would </a:t>
            </a:r>
            <a:r>
              <a:rPr lang="en-US" dirty="0"/>
              <a:t>like to make use of services of multiple cloud infrastructure service providers who </a:t>
            </a:r>
            <a:r>
              <a:rPr lang="en-US" dirty="0" smtClean="0"/>
              <a:t>can provide </a:t>
            </a:r>
            <a:r>
              <a:rPr lang="en-US" dirty="0"/>
              <a:t>better support for their specific consumer needs. </a:t>
            </a:r>
            <a:endParaRPr lang="en-US" dirty="0" smtClean="0"/>
          </a:p>
          <a:p>
            <a:endParaRPr lang="en-US" dirty="0"/>
          </a:p>
          <a:p>
            <a:r>
              <a:rPr lang="en-US" dirty="0" smtClean="0"/>
              <a:t>This </a:t>
            </a:r>
            <a:r>
              <a:rPr lang="en-US" dirty="0"/>
              <a:t>kind of requirement often </a:t>
            </a:r>
            <a:r>
              <a:rPr lang="en-US" dirty="0" smtClean="0"/>
              <a:t>arises in </a:t>
            </a:r>
            <a:r>
              <a:rPr lang="en-US" dirty="0"/>
              <a:t>enterprises with global operations and applications such as Internet services, media hosting,</a:t>
            </a:r>
            <a:endParaRPr lang="en-US" dirty="0"/>
          </a:p>
          <a:p>
            <a:r>
              <a:rPr lang="en-US" dirty="0"/>
              <a:t>and Web 2.0 applications.</a:t>
            </a:r>
            <a:endParaRPr lang="en-US"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dirty="0"/>
              <a:t>This necessitates federation of cloud infrastructure service </a:t>
            </a:r>
            <a:r>
              <a:rPr lang="en-US" dirty="0" smtClean="0"/>
              <a:t>providers for </a:t>
            </a:r>
            <a:r>
              <a:rPr lang="en-US" dirty="0"/>
              <a:t>seamless provisioning of services across different cloud providers. </a:t>
            </a:r>
            <a:endParaRPr lang="en-US" dirty="0" smtClean="0"/>
          </a:p>
          <a:p>
            <a:pPr algn="just"/>
            <a:endParaRPr lang="en-US" dirty="0"/>
          </a:p>
          <a:p>
            <a:pPr algn="just"/>
            <a:r>
              <a:rPr lang="en-US" dirty="0" smtClean="0"/>
              <a:t>To </a:t>
            </a:r>
            <a:r>
              <a:rPr lang="en-US" dirty="0"/>
              <a:t>realize this, </a:t>
            </a:r>
            <a:r>
              <a:rPr lang="en-US" dirty="0" smtClean="0"/>
              <a:t>the </a:t>
            </a:r>
            <a:r>
              <a:rPr lang="en-US" dirty="0" err="1" smtClean="0"/>
              <a:t>Cloudbus</a:t>
            </a:r>
            <a:r>
              <a:rPr lang="en-US" dirty="0" smtClean="0"/>
              <a:t> </a:t>
            </a:r>
            <a:r>
              <a:rPr lang="en-US" dirty="0"/>
              <a:t>Project at the University of Melbourne has proposed </a:t>
            </a:r>
            <a:r>
              <a:rPr lang="en-US" dirty="0" err="1"/>
              <a:t>InterCloud</a:t>
            </a:r>
            <a:r>
              <a:rPr lang="en-US" dirty="0"/>
              <a:t> architecture </a:t>
            </a:r>
            <a:r>
              <a:rPr lang="en-US" dirty="0" smtClean="0"/>
              <a:t> supporting brokering </a:t>
            </a:r>
            <a:r>
              <a:rPr lang="en-US" dirty="0"/>
              <a:t>and exchange of cloud resources for scaling applications across </a:t>
            </a:r>
            <a:r>
              <a:rPr lang="en-US" dirty="0" err="1" smtClean="0"/>
              <a:t>multipleclouds</a:t>
            </a:r>
            <a:r>
              <a:rPr lang="en-US" dirty="0" smtClean="0"/>
              <a:t>.</a:t>
            </a:r>
            <a:endParaRPr lang="en-US" dirty="0" smtClean="0"/>
          </a:p>
          <a:p>
            <a:pPr algn="just"/>
            <a:endParaRPr lang="en-US" dirty="0" smtClean="0"/>
          </a:p>
          <a:p>
            <a:pPr algn="just"/>
            <a:r>
              <a:rPr lang="en-US" dirty="0"/>
              <a:t>By realizing </a:t>
            </a:r>
            <a:r>
              <a:rPr lang="en-US" dirty="0" err="1"/>
              <a:t>InterCloud</a:t>
            </a:r>
            <a:r>
              <a:rPr lang="en-US" dirty="0"/>
              <a:t> architectural principles in mechanisms in their offering, cloud </a:t>
            </a:r>
            <a:r>
              <a:rPr lang="en-US" dirty="0" smtClean="0"/>
              <a:t>providers will </a:t>
            </a:r>
            <a:r>
              <a:rPr lang="en-US" dirty="0"/>
              <a:t>be able to dynamically expand or resize their provisioning capability based on sudden </a:t>
            </a:r>
            <a:r>
              <a:rPr lang="en-US" dirty="0" smtClean="0"/>
              <a:t>spikes in </a:t>
            </a:r>
            <a:r>
              <a:rPr lang="en-US" dirty="0"/>
              <a:t>workload demands by leasing available computational and storage capabilities from other cloud</a:t>
            </a:r>
            <a:endParaRPr lang="en-US"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service providers; operate as part of a market-driven resource leasing federation, </a:t>
            </a:r>
            <a:endParaRPr lang="en-US" dirty="0" smtClean="0"/>
          </a:p>
          <a:p>
            <a:pPr algn="just"/>
            <a:endParaRPr lang="en-US" dirty="0"/>
          </a:p>
          <a:p>
            <a:pPr algn="just"/>
            <a:r>
              <a:rPr lang="en-US" dirty="0" smtClean="0"/>
              <a:t>where application service </a:t>
            </a:r>
            <a:r>
              <a:rPr lang="en-US" dirty="0"/>
              <a:t>providers such as Salesforce.com host their services based on negotiated SLA contracts </a:t>
            </a:r>
            <a:r>
              <a:rPr lang="en-US" dirty="0" smtClean="0"/>
              <a:t>driven by </a:t>
            </a:r>
            <a:r>
              <a:rPr lang="en-US" dirty="0"/>
              <a:t>competitive market prices; and deliver on-demand, reliable, cost-effective, and </a:t>
            </a:r>
            <a:r>
              <a:rPr lang="en-US" dirty="0" err="1" smtClean="0"/>
              <a:t>QoS</a:t>
            </a:r>
            <a:r>
              <a:rPr lang="en-US" dirty="0" smtClean="0"/>
              <a:t>-aware services </a:t>
            </a:r>
            <a:r>
              <a:rPr lang="en-US" dirty="0"/>
              <a:t>based on virtualization technologies while ensuring high </a:t>
            </a:r>
            <a:r>
              <a:rPr lang="en-US" dirty="0" err="1"/>
              <a:t>QoS</a:t>
            </a:r>
            <a:r>
              <a:rPr lang="en-US" dirty="0"/>
              <a:t> standards and </a:t>
            </a:r>
            <a:r>
              <a:rPr lang="en-US" dirty="0" smtClean="0"/>
              <a:t>minimizing service </a:t>
            </a:r>
            <a:r>
              <a:rPr lang="en-US" dirty="0"/>
              <a:t>costs.</a:t>
            </a:r>
            <a:endParaRPr lang="en-US"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a:t>They consist of client brokering and coordinator services that support utility-driven federation </a:t>
            </a:r>
            <a:r>
              <a:rPr lang="en-US" dirty="0" smtClean="0"/>
              <a:t>of clouds</a:t>
            </a:r>
            <a:r>
              <a:rPr lang="en-US" dirty="0"/>
              <a:t>: application scheduling, resource allocation, and migration of workloads. </a:t>
            </a:r>
            <a:endParaRPr lang="en-US" dirty="0" smtClean="0"/>
          </a:p>
          <a:p>
            <a:endParaRPr lang="en-US" dirty="0" smtClean="0"/>
          </a:p>
          <a:p>
            <a:r>
              <a:rPr lang="en-US" dirty="0" smtClean="0"/>
              <a:t>The architecture cohesively </a:t>
            </a:r>
            <a:r>
              <a:rPr lang="en-US" dirty="0"/>
              <a:t>couples the administratively and topologically distributed storage and compute </a:t>
            </a:r>
            <a:r>
              <a:rPr lang="en-US" dirty="0" smtClean="0"/>
              <a:t>capabilities of </a:t>
            </a:r>
            <a:r>
              <a:rPr lang="en-US" dirty="0"/>
              <a:t>clouds as part of a single resource leasing abstraction. </a:t>
            </a:r>
            <a:endParaRPr lang="en-US" dirty="0" smtClean="0"/>
          </a:p>
          <a:p>
            <a:endParaRPr lang="en-US" dirty="0"/>
          </a:p>
          <a:p>
            <a:r>
              <a:rPr lang="en-US" dirty="0" smtClean="0"/>
              <a:t>The </a:t>
            </a:r>
            <a:r>
              <a:rPr lang="en-US" dirty="0"/>
              <a:t>system will ease the </a:t>
            </a:r>
            <a:r>
              <a:rPr lang="en-US" dirty="0" err="1" smtClean="0"/>
              <a:t>crossdomain</a:t>
            </a:r>
            <a:r>
              <a:rPr lang="en-US" dirty="0" smtClean="0"/>
              <a:t> capability </a:t>
            </a:r>
            <a:r>
              <a:rPr lang="en-US" dirty="0"/>
              <a:t>integration for on-demand, flexible, energy-efficient, and reliable access to the</a:t>
            </a:r>
            <a:endParaRPr lang="en-US" dirty="0"/>
          </a:p>
          <a:p>
            <a:r>
              <a:rPr lang="en-US" dirty="0"/>
              <a:t>infrastructure based on virtualization </a:t>
            </a:r>
            <a:r>
              <a:rPr lang="en-US" dirty="0" smtClean="0"/>
              <a:t>technology.</a:t>
            </a:r>
            <a:endParaRPr lang="en-US"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The Cloud Exchange (</a:t>
            </a:r>
            <a:r>
              <a:rPr lang="en-US" dirty="0" err="1"/>
              <a:t>CEx</a:t>
            </a:r>
            <a:r>
              <a:rPr lang="en-US" dirty="0"/>
              <a:t>) acts as a market maker for bringing together service producers </a:t>
            </a:r>
            <a:r>
              <a:rPr lang="en-US" dirty="0" smtClean="0"/>
              <a:t>and consumers</a:t>
            </a:r>
            <a:r>
              <a:rPr lang="en-US" dirty="0"/>
              <a:t>. </a:t>
            </a:r>
            <a:endParaRPr lang="en-US" dirty="0" smtClean="0"/>
          </a:p>
          <a:p>
            <a:endParaRPr lang="en-US" dirty="0"/>
          </a:p>
          <a:p>
            <a:r>
              <a:rPr lang="en-US" dirty="0" smtClean="0"/>
              <a:t>It </a:t>
            </a:r>
            <a:r>
              <a:rPr lang="en-US" dirty="0"/>
              <a:t>aggregates the infrastructure demands from application brokers and evaluates </a:t>
            </a:r>
            <a:r>
              <a:rPr lang="en-US" dirty="0" smtClean="0"/>
              <a:t>them against </a:t>
            </a:r>
            <a:r>
              <a:rPr lang="en-US" dirty="0"/>
              <a:t>the available supply currently published by the cloud coordinators. </a:t>
            </a:r>
            <a:endParaRPr lang="en-US" dirty="0" smtClean="0"/>
          </a:p>
          <a:p>
            <a:endParaRPr lang="en-US" dirty="0"/>
          </a:p>
          <a:p>
            <a:r>
              <a:rPr lang="en-US" dirty="0" smtClean="0"/>
              <a:t>It </a:t>
            </a:r>
            <a:r>
              <a:rPr lang="en-US" dirty="0"/>
              <a:t>supports trading </a:t>
            </a:r>
            <a:r>
              <a:rPr lang="en-US" dirty="0" smtClean="0"/>
              <a:t>of cloud </a:t>
            </a:r>
            <a:r>
              <a:rPr lang="en-US" dirty="0"/>
              <a:t>services based on competitive economic models such as commodity markets and auctions</a:t>
            </a:r>
            <a:r>
              <a:rPr lang="en-US" dirty="0" smtClean="0"/>
              <a:t>.</a:t>
            </a:r>
            <a:endParaRPr lang="en-US" dirty="0" smtClean="0"/>
          </a:p>
          <a:p>
            <a:endParaRPr lang="en-US" dirty="0"/>
          </a:p>
          <a:p>
            <a:r>
              <a:rPr lang="en-US" dirty="0" err="1"/>
              <a:t>CEx</a:t>
            </a:r>
            <a:r>
              <a:rPr lang="en-US" dirty="0"/>
              <a:t> allows participants to locate providers and consumers with fitting offers.</a:t>
            </a:r>
            <a:endParaRPr lang="en-US" dirty="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dirty="0"/>
              <a:t>Such markets </a:t>
            </a:r>
            <a:r>
              <a:rPr lang="en-US" dirty="0" smtClean="0"/>
              <a:t>enable </a:t>
            </a:r>
            <a:r>
              <a:rPr lang="en-US" dirty="0"/>
              <a:t>services to be commoditized, and thus will pave the way for creation of dynamic market </a:t>
            </a:r>
            <a:r>
              <a:rPr lang="en-US" dirty="0" smtClean="0"/>
              <a:t>infrastructure for </a:t>
            </a:r>
            <a:r>
              <a:rPr lang="en-US" dirty="0"/>
              <a:t>trading based on SLAs. </a:t>
            </a:r>
            <a:endParaRPr lang="en-US" dirty="0" smtClean="0"/>
          </a:p>
          <a:p>
            <a:pPr algn="just"/>
            <a:endParaRPr lang="en-US" dirty="0"/>
          </a:p>
          <a:p>
            <a:pPr algn="just"/>
            <a:r>
              <a:rPr lang="en-US" dirty="0" smtClean="0"/>
              <a:t>An </a:t>
            </a:r>
            <a:r>
              <a:rPr lang="en-US" dirty="0"/>
              <a:t>SLA specifies the details of the service to be provided in </a:t>
            </a:r>
            <a:r>
              <a:rPr lang="en-US" dirty="0" smtClean="0"/>
              <a:t>terms of </a:t>
            </a:r>
            <a:r>
              <a:rPr lang="en-US" dirty="0"/>
              <a:t>metrics agreed upon by all parties, and incentives and penalties for meeting and violating </a:t>
            </a:r>
            <a:r>
              <a:rPr lang="en-US" dirty="0" smtClean="0"/>
              <a:t>the expectations</a:t>
            </a:r>
            <a:r>
              <a:rPr lang="en-US" dirty="0"/>
              <a:t>, respectively. </a:t>
            </a:r>
            <a:endParaRPr lang="en-US" dirty="0" smtClean="0"/>
          </a:p>
          <a:p>
            <a:pPr algn="just"/>
            <a:endParaRPr lang="en-US" dirty="0"/>
          </a:p>
          <a:p>
            <a:pPr algn="just"/>
            <a:r>
              <a:rPr lang="en-US" dirty="0" smtClean="0"/>
              <a:t>The </a:t>
            </a:r>
            <a:r>
              <a:rPr lang="en-US" dirty="0"/>
              <a:t>availability of a banking system within the market ensures </a:t>
            </a:r>
            <a:r>
              <a:rPr lang="en-US" dirty="0" smtClean="0"/>
              <a:t>that financial </a:t>
            </a:r>
            <a:r>
              <a:rPr lang="en-US" dirty="0"/>
              <a:t>transactions pertaining to SLAs between participants are carried out in a secure </a:t>
            </a:r>
            <a:r>
              <a:rPr lang="en-US" dirty="0" smtClean="0"/>
              <a:t>and dependable </a:t>
            </a:r>
            <a:r>
              <a:rPr lang="en-US" dirty="0"/>
              <a:t>environment.</a:t>
            </a:r>
            <a:endParaRPr lang="en-US" dirty="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MODULE 5</a:t>
            </a:r>
            <a:endParaRPr lang="en-US" dirty="0"/>
          </a:p>
        </p:txBody>
      </p:sp>
      <p:sp>
        <p:nvSpPr>
          <p:cNvPr id="3" name="Content Placeholder 2"/>
          <p:cNvSpPr>
            <a:spLocks noGrp="1"/>
          </p:cNvSpPr>
          <p:nvPr>
            <p:ph idx="1"/>
          </p:nvPr>
        </p:nvSpPr>
        <p:spPr/>
        <p:txBody>
          <a:bodyPr/>
          <a:lstStyle/>
          <a:p>
            <a:pPr marL="0" indent="0">
              <a:buNone/>
            </a:pPr>
            <a:endParaRPr lang="en-US" b="1" dirty="0" smtClean="0"/>
          </a:p>
          <a:p>
            <a:pPr marL="0" indent="0">
              <a:buNone/>
            </a:pPr>
            <a:endParaRPr lang="en-US" b="1" dirty="0"/>
          </a:p>
          <a:p>
            <a:pPr marL="0" indent="0">
              <a:buNone/>
            </a:pPr>
            <a:endParaRPr lang="en-US" b="1" dirty="0" smtClean="0"/>
          </a:p>
          <a:p>
            <a:pPr marL="0" indent="0">
              <a:buNone/>
            </a:pPr>
            <a:r>
              <a:rPr lang="en-US" b="1" dirty="0"/>
              <a:t>	</a:t>
            </a:r>
            <a:r>
              <a:rPr lang="en-US" b="1" dirty="0" smtClean="0"/>
              <a:t>	Security </a:t>
            </a:r>
            <a:r>
              <a:rPr lang="en-US" b="1" dirty="0"/>
              <a:t>in the Cloud</a:t>
            </a:r>
            <a:endParaRPr lang="en-US"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Cloud Security Challenges</a:t>
            </a:r>
            <a:endParaRPr lang="en-US" dirty="0"/>
          </a:p>
        </p:txBody>
      </p:sp>
      <p:sp>
        <p:nvSpPr>
          <p:cNvPr id="3" name="Content Placeholder 2"/>
          <p:cNvSpPr>
            <a:spLocks noGrp="1"/>
          </p:cNvSpPr>
          <p:nvPr>
            <p:ph idx="1"/>
          </p:nvPr>
        </p:nvSpPr>
        <p:spPr>
          <a:xfrm>
            <a:off x="457200" y="1935480"/>
            <a:ext cx="8229600" cy="4617720"/>
          </a:xfrm>
        </p:spPr>
        <p:txBody>
          <a:bodyPr>
            <a:normAutofit fontScale="77500" lnSpcReduction="20000"/>
          </a:bodyPr>
          <a:lstStyle/>
          <a:p>
            <a:pPr algn="just"/>
            <a:endParaRPr lang="en-US" dirty="0"/>
          </a:p>
          <a:p>
            <a:pPr algn="just"/>
            <a:r>
              <a:rPr lang="en-US" b="1" dirty="0"/>
              <a:t>With the cloud model, you lose control over physical security. </a:t>
            </a:r>
            <a:endParaRPr lang="en-US" b="1" dirty="0" smtClean="0"/>
          </a:p>
          <a:p>
            <a:pPr algn="just"/>
            <a:endParaRPr lang="en-US" dirty="0"/>
          </a:p>
          <a:p>
            <a:pPr algn="just"/>
            <a:r>
              <a:rPr lang="en-US" dirty="0" smtClean="0"/>
              <a:t>In </a:t>
            </a:r>
            <a:r>
              <a:rPr lang="en-US" dirty="0"/>
              <a:t>a </a:t>
            </a:r>
            <a:r>
              <a:rPr lang="en-US" dirty="0" smtClean="0"/>
              <a:t>public cloud</a:t>
            </a:r>
            <a:r>
              <a:rPr lang="en-US" b="1" dirty="0"/>
              <a:t>, you are sharing computing resources </a:t>
            </a:r>
            <a:r>
              <a:rPr lang="en-US" dirty="0"/>
              <a:t>with other companies. </a:t>
            </a:r>
            <a:endParaRPr lang="en-US" dirty="0" smtClean="0"/>
          </a:p>
          <a:p>
            <a:pPr algn="just"/>
            <a:endParaRPr lang="en-US" dirty="0" smtClean="0"/>
          </a:p>
          <a:p>
            <a:pPr algn="just"/>
            <a:r>
              <a:rPr lang="en-US" dirty="0" smtClean="0"/>
              <a:t>In a shared </a:t>
            </a:r>
            <a:r>
              <a:rPr lang="en-US" dirty="0"/>
              <a:t>pool outside the enterprise, you don’t have any knowledge or </a:t>
            </a:r>
            <a:r>
              <a:rPr lang="en-US" dirty="0" smtClean="0"/>
              <a:t>control of </a:t>
            </a:r>
            <a:r>
              <a:rPr lang="en-US" dirty="0"/>
              <a:t>where the resources run. </a:t>
            </a:r>
            <a:endParaRPr lang="en-US" dirty="0" smtClean="0"/>
          </a:p>
          <a:p>
            <a:pPr algn="just"/>
            <a:endParaRPr lang="en-US" dirty="0"/>
          </a:p>
          <a:p>
            <a:pPr algn="just"/>
            <a:r>
              <a:rPr lang="en-US" b="1" dirty="0" smtClean="0"/>
              <a:t>Exposing </a:t>
            </a:r>
            <a:r>
              <a:rPr lang="en-US" b="1" dirty="0"/>
              <a:t>your data</a:t>
            </a:r>
            <a:r>
              <a:rPr lang="en-US" dirty="0"/>
              <a:t> in an environment </a:t>
            </a:r>
            <a:r>
              <a:rPr lang="en-US" dirty="0" smtClean="0"/>
              <a:t>shared with </a:t>
            </a:r>
            <a:r>
              <a:rPr lang="en-US" dirty="0"/>
              <a:t>other companies could give the government “reasonable cause” to </a:t>
            </a:r>
            <a:r>
              <a:rPr lang="en-US" dirty="0" smtClean="0"/>
              <a:t>seize your </a:t>
            </a:r>
            <a:r>
              <a:rPr lang="en-US" dirty="0"/>
              <a:t>assets because another company has violated the law. </a:t>
            </a:r>
            <a:endParaRPr lang="en-US" dirty="0" smtClean="0"/>
          </a:p>
          <a:p>
            <a:pPr algn="just"/>
            <a:endParaRPr lang="en-US" dirty="0" smtClean="0"/>
          </a:p>
          <a:p>
            <a:pPr algn="just"/>
            <a:r>
              <a:rPr lang="en-US" dirty="0" smtClean="0"/>
              <a:t>Simply because you </a:t>
            </a:r>
            <a:r>
              <a:rPr lang="en-US" dirty="0"/>
              <a:t>share the environment in the cloud, </a:t>
            </a:r>
            <a:r>
              <a:rPr lang="en-US" b="1" dirty="0"/>
              <a:t>may put your data at risk of seizure.</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Module:1 </a:t>
            </a:r>
            <a:r>
              <a:rPr lang="en-US" dirty="0"/>
              <a:t>	</a:t>
            </a:r>
            <a:r>
              <a:rPr lang="en-US" b="1" dirty="0"/>
              <a:t>Introduction </a:t>
            </a:r>
            <a:r>
              <a:rPr lang="en-US" dirty="0"/>
              <a:t>	</a:t>
            </a:r>
            <a:endParaRPr lang="en-US" dirty="0" smtClean="0"/>
          </a:p>
          <a:p>
            <a:r>
              <a:rPr lang="en-US" dirty="0"/>
              <a:t>	</a:t>
            </a:r>
            <a:endParaRPr lang="en-US" dirty="0"/>
          </a:p>
          <a:p>
            <a:pPr algn="just"/>
            <a:r>
              <a:rPr lang="en-US" dirty="0"/>
              <a:t>Cloud models-Evolution of Cloud Computing –System Models for Distributed and Cloud Computing – NIST Cloud Computing Reference Architecture – On-demand Provisioning – Elasticity in Cloud – deployment models – service models-cloud service providers 	</a:t>
            </a:r>
            <a:endParaRPr lang="en-U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Mainframe computers</a:t>
            </a:r>
            <a:r>
              <a:rPr lang="en-US" dirty="0"/>
              <a:t> </a:t>
            </a:r>
            <a:endParaRPr lang="en-US" dirty="0"/>
          </a:p>
        </p:txBody>
      </p:sp>
      <p:sp>
        <p:nvSpPr>
          <p:cNvPr id="3" name="Content Placeholder 2"/>
          <p:cNvSpPr>
            <a:spLocks noGrp="1"/>
          </p:cNvSpPr>
          <p:nvPr>
            <p:ph idx="1"/>
          </p:nvPr>
        </p:nvSpPr>
        <p:spPr/>
        <p:txBody>
          <a:bodyPr/>
          <a:lstStyle/>
          <a:p>
            <a:r>
              <a:rPr lang="en-US" b="1" dirty="0" smtClean="0"/>
              <a:t>Mainframe </a:t>
            </a:r>
            <a:r>
              <a:rPr lang="en-US" b="1" dirty="0"/>
              <a:t>computers</a:t>
            </a:r>
            <a:r>
              <a:rPr lang="en-US" dirty="0"/>
              <a:t> (colloquially referred to as "big iron") </a:t>
            </a:r>
            <a:r>
              <a:rPr lang="en-US" dirty="0" err="1"/>
              <a:t>are</a:t>
            </a:r>
            <a:r>
              <a:rPr lang="en-US" b="1" dirty="0" err="1"/>
              <a:t>computers</a:t>
            </a:r>
            <a:r>
              <a:rPr lang="en-US" dirty="0"/>
              <a:t> used primarily by large organizations for critical applications; bulk data processing, such as census, industry and consumer statistics, enterprise resource planning; and transaction processing.</a:t>
            </a:r>
            <a:endParaRPr lang="en-US"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a:t>Storage services provided </a:t>
            </a:r>
            <a:r>
              <a:rPr lang="en-US" dirty="0"/>
              <a:t>by one cloud vendor may be </a:t>
            </a:r>
            <a:r>
              <a:rPr lang="en-US" dirty="0" smtClean="0"/>
              <a:t>incompatible with </a:t>
            </a:r>
            <a:r>
              <a:rPr lang="en-US" dirty="0"/>
              <a:t>another vendor’s services should you decide to move from one to </a:t>
            </a:r>
            <a:r>
              <a:rPr lang="en-US" dirty="0" smtClean="0"/>
              <a:t>the other</a:t>
            </a:r>
            <a:r>
              <a:rPr lang="en-US" dirty="0"/>
              <a:t>. </a:t>
            </a:r>
            <a:endParaRPr lang="en-US" dirty="0" smtClean="0"/>
          </a:p>
          <a:p>
            <a:pPr algn="just"/>
            <a:endParaRPr lang="en-US" dirty="0"/>
          </a:p>
          <a:p>
            <a:pPr algn="just"/>
            <a:r>
              <a:rPr lang="en-US" dirty="0" smtClean="0"/>
              <a:t>Vendors </a:t>
            </a:r>
            <a:r>
              <a:rPr lang="en-US" dirty="0"/>
              <a:t>are known for creating what the hosting world calls “</a:t>
            </a:r>
            <a:r>
              <a:rPr lang="en-US" dirty="0" smtClean="0"/>
              <a:t>sticky services</a:t>
            </a:r>
            <a:r>
              <a:rPr lang="en-US" dirty="0"/>
              <a:t>”—services that an end user may have difficulty transporting </a:t>
            </a:r>
            <a:r>
              <a:rPr lang="en-US" dirty="0" smtClean="0"/>
              <a:t>from one </a:t>
            </a:r>
            <a:r>
              <a:rPr lang="en-US" dirty="0"/>
              <a:t>cloud vendor to another (e.g., Amazon’s “Simple Storage Service” [</a:t>
            </a:r>
            <a:r>
              <a:rPr lang="en-US" dirty="0" smtClean="0"/>
              <a:t>S3] is </a:t>
            </a:r>
            <a:r>
              <a:rPr lang="en-US" dirty="0"/>
              <a:t>incompatible with IBM’s Blue Cloud, or Google, or Dell)</a:t>
            </a:r>
            <a:endParaRPr 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dirty="0"/>
              <a:t>If </a:t>
            </a:r>
            <a:r>
              <a:rPr lang="en-US" b="1" dirty="0"/>
              <a:t>information is encrypted while passing through th</a:t>
            </a:r>
            <a:r>
              <a:rPr lang="en-US" dirty="0"/>
              <a:t>e cloud, who </a:t>
            </a:r>
            <a:r>
              <a:rPr lang="en-US" dirty="0" smtClean="0"/>
              <a:t>controls the </a:t>
            </a:r>
            <a:r>
              <a:rPr lang="en-US" dirty="0"/>
              <a:t>encryption/decryption keys? </a:t>
            </a:r>
            <a:endParaRPr lang="en-US" dirty="0" smtClean="0"/>
          </a:p>
          <a:p>
            <a:pPr algn="just"/>
            <a:endParaRPr lang="en-US" dirty="0"/>
          </a:p>
          <a:p>
            <a:pPr algn="just"/>
            <a:r>
              <a:rPr lang="en-US" dirty="0" smtClean="0"/>
              <a:t>Is </a:t>
            </a:r>
            <a:r>
              <a:rPr lang="en-US" dirty="0"/>
              <a:t>it the customer or the cloud </a:t>
            </a:r>
            <a:r>
              <a:rPr lang="en-US" dirty="0" smtClean="0"/>
              <a:t>vendor? Most </a:t>
            </a:r>
            <a:r>
              <a:rPr lang="en-US" dirty="0"/>
              <a:t>customers probably want their data encrypted both ways </a:t>
            </a:r>
            <a:r>
              <a:rPr lang="en-US" dirty="0" smtClean="0"/>
              <a:t>across the </a:t>
            </a:r>
            <a:r>
              <a:rPr lang="en-US" dirty="0"/>
              <a:t>Internet using SSL (Secure Sockets Layer protocol). </a:t>
            </a:r>
            <a:endParaRPr lang="en-US" dirty="0" smtClean="0"/>
          </a:p>
          <a:p>
            <a:pPr algn="just"/>
            <a:endParaRPr lang="en-US" dirty="0"/>
          </a:p>
          <a:p>
            <a:pPr algn="just"/>
            <a:r>
              <a:rPr lang="en-US" dirty="0" smtClean="0"/>
              <a:t>They </a:t>
            </a:r>
            <a:r>
              <a:rPr lang="en-US" dirty="0"/>
              <a:t>also </a:t>
            </a:r>
            <a:r>
              <a:rPr lang="en-US" dirty="0" smtClean="0"/>
              <a:t>most likely </a:t>
            </a:r>
            <a:r>
              <a:rPr lang="en-US" dirty="0"/>
              <a:t>want their data encrypted while it is at rest in the cloud vendor’s </a:t>
            </a:r>
            <a:r>
              <a:rPr lang="en-US" dirty="0" smtClean="0"/>
              <a:t>storage pool</a:t>
            </a:r>
            <a:r>
              <a:rPr lang="en-US" dirty="0"/>
              <a:t>. </a:t>
            </a:r>
            <a:endParaRPr lang="en-US" dirty="0" smtClean="0"/>
          </a:p>
          <a:p>
            <a:pPr algn="just"/>
            <a:endParaRPr lang="en-US" dirty="0"/>
          </a:p>
          <a:p>
            <a:pPr algn="just"/>
            <a:r>
              <a:rPr lang="en-US" dirty="0" smtClean="0"/>
              <a:t>Be </a:t>
            </a:r>
            <a:r>
              <a:rPr lang="en-US" dirty="0"/>
              <a:t>sure that you, the customer, control </a:t>
            </a:r>
            <a:r>
              <a:rPr lang="en-US" dirty="0" smtClean="0"/>
              <a:t>the encryption/decryption</a:t>
            </a:r>
            <a:r>
              <a:rPr lang="en-US" dirty="0"/>
              <a:t> </a:t>
            </a:r>
            <a:r>
              <a:rPr lang="en-US" dirty="0" smtClean="0"/>
              <a:t>keys</a:t>
            </a:r>
            <a:r>
              <a:rPr lang="en-US" dirty="0"/>
              <a:t>, just as if the data were still resident on your own servers.</a:t>
            </a:r>
            <a:endParaRPr 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b="1" dirty="0"/>
              <a:t>Data integrity </a:t>
            </a:r>
            <a:r>
              <a:rPr lang="en-US" dirty="0"/>
              <a:t>means ensuring that data is identically maintained </a:t>
            </a:r>
            <a:r>
              <a:rPr lang="en-US" dirty="0" smtClean="0"/>
              <a:t>during any </a:t>
            </a:r>
            <a:r>
              <a:rPr lang="en-US" dirty="0"/>
              <a:t>operation (such as transfer, storage, or retrieval). </a:t>
            </a:r>
            <a:endParaRPr lang="en-US" dirty="0" smtClean="0"/>
          </a:p>
          <a:p>
            <a:pPr algn="just"/>
            <a:endParaRPr lang="en-US" dirty="0"/>
          </a:p>
          <a:p>
            <a:pPr algn="just"/>
            <a:r>
              <a:rPr lang="en-US" dirty="0" smtClean="0"/>
              <a:t>Put </a:t>
            </a:r>
            <a:r>
              <a:rPr lang="en-US" dirty="0"/>
              <a:t>simply, </a:t>
            </a:r>
            <a:r>
              <a:rPr lang="en-US" dirty="0" smtClean="0"/>
              <a:t>data integrity </a:t>
            </a:r>
            <a:r>
              <a:rPr lang="en-US" dirty="0"/>
              <a:t>is assurance that the data is consistent and correct. </a:t>
            </a:r>
            <a:endParaRPr lang="en-US" dirty="0" smtClean="0"/>
          </a:p>
          <a:p>
            <a:pPr algn="just"/>
            <a:endParaRPr lang="en-US" dirty="0"/>
          </a:p>
          <a:p>
            <a:pPr algn="just"/>
            <a:r>
              <a:rPr lang="en-US" dirty="0" smtClean="0"/>
              <a:t>Ensuring the integrity </a:t>
            </a:r>
            <a:r>
              <a:rPr lang="en-US" dirty="0"/>
              <a:t>of the data really means that it changes only in response </a:t>
            </a:r>
            <a:r>
              <a:rPr lang="en-US" dirty="0" smtClean="0"/>
              <a:t>to </a:t>
            </a:r>
            <a:r>
              <a:rPr lang="en-US" dirty="0"/>
              <a:t>authorized transactions. </a:t>
            </a:r>
            <a:endParaRPr lang="en-US" dirty="0" smtClean="0"/>
          </a:p>
          <a:p>
            <a:pPr algn="just"/>
            <a:endParaRPr lang="en-US" dirty="0"/>
          </a:p>
          <a:p>
            <a:pPr algn="just"/>
            <a:r>
              <a:rPr lang="en-US" dirty="0" smtClean="0"/>
              <a:t>This </a:t>
            </a:r>
            <a:r>
              <a:rPr lang="en-US" dirty="0"/>
              <a:t>sounds good, but you must remember that </a:t>
            </a:r>
            <a:r>
              <a:rPr lang="en-US" dirty="0" smtClean="0"/>
              <a:t>a common </a:t>
            </a:r>
            <a:r>
              <a:rPr lang="en-US" dirty="0"/>
              <a:t>standard to ensure data integrity does not yet exist.</a:t>
            </a:r>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algn="just"/>
            <a:r>
              <a:rPr lang="en-US" dirty="0"/>
              <a:t>Using SaaS offerings in the cloud means that there is much less need </a:t>
            </a:r>
            <a:r>
              <a:rPr lang="en-US" dirty="0" smtClean="0"/>
              <a:t>for software </a:t>
            </a:r>
            <a:r>
              <a:rPr lang="en-US" dirty="0"/>
              <a:t>development</a:t>
            </a:r>
            <a:r>
              <a:rPr lang="en-US" dirty="0" smtClean="0"/>
              <a:t>.</a:t>
            </a:r>
            <a:endParaRPr lang="en-US" dirty="0" smtClean="0"/>
          </a:p>
          <a:p>
            <a:pPr algn="just"/>
            <a:endParaRPr lang="en-US" dirty="0"/>
          </a:p>
          <a:p>
            <a:pPr algn="just"/>
            <a:r>
              <a:rPr lang="en-US" b="1" dirty="0" smtClean="0"/>
              <a:t> </a:t>
            </a:r>
            <a:r>
              <a:rPr lang="en-US" b="1" dirty="0"/>
              <a:t>For example, using a web-based </a:t>
            </a:r>
            <a:r>
              <a:rPr lang="en-US" b="1" dirty="0" smtClean="0"/>
              <a:t>CRM </a:t>
            </a:r>
            <a:r>
              <a:rPr lang="en-US" b="1" dirty="0"/>
              <a:t>offering eliminates the necessity to write </a:t>
            </a:r>
            <a:r>
              <a:rPr lang="en-US" b="1" dirty="0" smtClean="0"/>
              <a:t>code and </a:t>
            </a:r>
            <a:r>
              <a:rPr lang="en-US" b="1" dirty="0"/>
              <a:t>“customize” a vendor’s application</a:t>
            </a:r>
            <a:r>
              <a:rPr lang="en-US" b="1" dirty="0" smtClean="0"/>
              <a:t>.</a:t>
            </a:r>
            <a:endParaRPr lang="en-US" b="1" dirty="0" smtClean="0"/>
          </a:p>
          <a:p>
            <a:pPr algn="just"/>
            <a:endParaRPr lang="en-US" dirty="0"/>
          </a:p>
          <a:p>
            <a:pPr algn="just"/>
            <a:r>
              <a:rPr lang="en-US" dirty="0" smtClean="0"/>
              <a:t> </a:t>
            </a:r>
            <a:r>
              <a:rPr lang="en-US" dirty="0"/>
              <a:t>If you plan </a:t>
            </a:r>
            <a:r>
              <a:rPr lang="en-US" b="1" dirty="0"/>
              <a:t>to use internally </a:t>
            </a:r>
            <a:r>
              <a:rPr lang="en-US" b="1" dirty="0" smtClean="0"/>
              <a:t>developed code </a:t>
            </a:r>
            <a:r>
              <a:rPr lang="en-US" b="1" dirty="0"/>
              <a:t>in the cloud</a:t>
            </a:r>
            <a:r>
              <a:rPr lang="en-US" dirty="0"/>
              <a:t>, it is even more important to have a formal </a:t>
            </a:r>
            <a:r>
              <a:rPr lang="en-US" dirty="0" smtClean="0"/>
              <a:t>secure SDLC. </a:t>
            </a:r>
            <a:endParaRPr lang="en-US" dirty="0" smtClean="0"/>
          </a:p>
          <a:p>
            <a:pPr algn="just"/>
            <a:endParaRPr lang="en-US" dirty="0"/>
          </a:p>
          <a:p>
            <a:pPr algn="just"/>
            <a:r>
              <a:rPr lang="en-US" dirty="0" smtClean="0"/>
              <a:t>The </a:t>
            </a:r>
            <a:r>
              <a:rPr lang="en-US" dirty="0"/>
              <a:t>immature use of </a:t>
            </a:r>
            <a:r>
              <a:rPr lang="en-US" dirty="0" smtClean="0"/>
              <a:t>mashup technology </a:t>
            </a:r>
            <a:r>
              <a:rPr lang="en-US" dirty="0"/>
              <a:t>(combinations of web services), which is fundamental to </a:t>
            </a:r>
            <a:r>
              <a:rPr lang="en-US" dirty="0" smtClean="0"/>
              <a:t>cloud applications</a:t>
            </a:r>
            <a:r>
              <a:rPr lang="en-US" dirty="0"/>
              <a:t>, is inevitably going to cause unwitting security </a:t>
            </a:r>
            <a:r>
              <a:rPr lang="en-US" dirty="0" smtClean="0"/>
              <a:t>vulnerabilities in </a:t>
            </a:r>
            <a:r>
              <a:rPr lang="en-US" dirty="0"/>
              <a:t>those applications</a:t>
            </a:r>
            <a:r>
              <a:rPr lang="en-US" dirty="0" smtClean="0"/>
              <a:t>.</a:t>
            </a:r>
            <a:endParaRPr lang="en-US" dirty="0" smtClean="0"/>
          </a:p>
          <a:p>
            <a:pPr algn="just"/>
            <a:endParaRPr lang="en-US" dirty="0"/>
          </a:p>
          <a:p>
            <a:pPr algn="just"/>
            <a:r>
              <a:rPr lang="en-US" dirty="0" smtClean="0"/>
              <a:t> </a:t>
            </a:r>
            <a:r>
              <a:rPr lang="en-US" dirty="0"/>
              <a:t>Your development tool of choice should have a </a:t>
            </a:r>
            <a:r>
              <a:rPr lang="en-US" dirty="0" smtClean="0"/>
              <a:t>security model </a:t>
            </a:r>
            <a:r>
              <a:rPr lang="en-US" dirty="0"/>
              <a:t>embedded in it to guide developers during the </a:t>
            </a:r>
            <a:r>
              <a:rPr lang="en-US" dirty="0" smtClean="0"/>
              <a:t>development phase </a:t>
            </a:r>
            <a:r>
              <a:rPr lang="en-US" dirty="0"/>
              <a:t>and restrict users only to their authorized data when the system </a:t>
            </a:r>
            <a:r>
              <a:rPr lang="en-US" dirty="0" smtClean="0"/>
              <a:t> deployed </a:t>
            </a:r>
            <a:r>
              <a:rPr lang="en-US" dirty="0"/>
              <a:t>into </a:t>
            </a:r>
            <a:r>
              <a:rPr lang="en-US" dirty="0" smtClean="0"/>
              <a:t>production.</a:t>
            </a:r>
            <a:endParaRPr 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b="1" dirty="0"/>
              <a:t>Cloud applications undergo constant feature </a:t>
            </a:r>
            <a:r>
              <a:rPr lang="en-US" dirty="0"/>
              <a:t>additions, and users </a:t>
            </a:r>
            <a:r>
              <a:rPr lang="en-US" dirty="0" smtClean="0"/>
              <a:t>must keep </a:t>
            </a:r>
            <a:r>
              <a:rPr lang="en-US" dirty="0"/>
              <a:t>up to date with application improvements to be sure they are protected</a:t>
            </a:r>
            <a:r>
              <a:rPr lang="en-US" dirty="0" smtClean="0"/>
              <a:t>.</a:t>
            </a:r>
            <a:endParaRPr lang="en-US" dirty="0" smtClean="0"/>
          </a:p>
          <a:p>
            <a:pPr algn="just"/>
            <a:endParaRPr lang="en-US" dirty="0"/>
          </a:p>
          <a:p>
            <a:pPr algn="just"/>
            <a:r>
              <a:rPr lang="en-US" dirty="0"/>
              <a:t>The speed at which applications will change in the cloud will </a:t>
            </a:r>
            <a:r>
              <a:rPr lang="en-US" dirty="0" smtClean="0"/>
              <a:t>affect both </a:t>
            </a:r>
            <a:r>
              <a:rPr lang="en-US" dirty="0"/>
              <a:t>the SDLC and security</a:t>
            </a:r>
            <a:r>
              <a:rPr lang="en-US" dirty="0" smtClean="0"/>
              <a:t>.</a:t>
            </a:r>
            <a:endParaRPr lang="en-US" dirty="0" smtClean="0"/>
          </a:p>
          <a:p>
            <a:pPr algn="just"/>
            <a:endParaRPr lang="en-US" dirty="0"/>
          </a:p>
          <a:p>
            <a:pPr algn="just"/>
            <a:r>
              <a:rPr lang="en-US" dirty="0"/>
              <a:t>Security needs to move to the data level, so that enterprises can be sure </a:t>
            </a:r>
            <a:r>
              <a:rPr lang="en-US" dirty="0" smtClean="0"/>
              <a:t>their data </a:t>
            </a:r>
            <a:r>
              <a:rPr lang="en-US" dirty="0"/>
              <a:t>is protected wherever it goes. Sensitive data is the domain of the </a:t>
            </a:r>
            <a:r>
              <a:rPr lang="en-US" dirty="0" smtClean="0"/>
              <a:t>enterprise, not </a:t>
            </a:r>
            <a:r>
              <a:rPr lang="en-US" dirty="0"/>
              <a:t>the cloud computing provider</a:t>
            </a:r>
            <a:r>
              <a:rPr lang="en-US" dirty="0" smtClean="0"/>
              <a:t>.</a:t>
            </a:r>
            <a:endParaRPr lang="en-US" dirty="0" smtClean="0"/>
          </a:p>
          <a:p>
            <a:pPr algn="just"/>
            <a:endParaRPr lang="en-US" dirty="0" smtClean="0"/>
          </a:p>
          <a:p>
            <a:pPr algn="just"/>
            <a:r>
              <a:rPr lang="en-US" dirty="0" smtClean="0"/>
              <a:t> </a:t>
            </a:r>
            <a:r>
              <a:rPr lang="en-US" dirty="0"/>
              <a:t>One of the key challenges in </a:t>
            </a:r>
            <a:r>
              <a:rPr lang="en-US" dirty="0" smtClean="0"/>
              <a:t>cloud computing </a:t>
            </a:r>
            <a:r>
              <a:rPr lang="en-US" b="1" dirty="0"/>
              <a:t>is data-level security.</a:t>
            </a:r>
            <a:endParaRPr lang="en-US" b="1"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a:t>Outsourcing means losing </a:t>
            </a:r>
            <a:r>
              <a:rPr lang="en-US" dirty="0"/>
              <a:t>significant control over data, and while </a:t>
            </a:r>
            <a:r>
              <a:rPr lang="en-US" dirty="0" smtClean="0"/>
              <a:t>this isn’t </a:t>
            </a:r>
            <a:r>
              <a:rPr lang="en-US" dirty="0"/>
              <a:t>a good idea from a security perspective, the business ease and </a:t>
            </a:r>
            <a:r>
              <a:rPr lang="en-US" dirty="0" smtClean="0"/>
              <a:t>financial savings </a:t>
            </a:r>
            <a:r>
              <a:rPr lang="en-US" dirty="0"/>
              <a:t>will continue to increase the usage of these services. </a:t>
            </a:r>
            <a:endParaRPr lang="en-US" dirty="0" smtClean="0"/>
          </a:p>
          <a:p>
            <a:pPr algn="just"/>
            <a:endParaRPr lang="en-US" dirty="0" smtClean="0"/>
          </a:p>
          <a:p>
            <a:pPr algn="just"/>
            <a:r>
              <a:rPr lang="en-US" dirty="0" smtClean="0"/>
              <a:t>Security managers will </a:t>
            </a:r>
            <a:r>
              <a:rPr lang="en-US" dirty="0"/>
              <a:t>need to work with their </a:t>
            </a:r>
            <a:r>
              <a:rPr lang="en-US" dirty="0" smtClean="0"/>
              <a:t>company’s </a:t>
            </a:r>
            <a:r>
              <a:rPr lang="en-US" dirty="0"/>
              <a:t>legal staff to ensure that </a:t>
            </a:r>
            <a:r>
              <a:rPr lang="en-US" dirty="0" smtClean="0"/>
              <a:t>appropriate contract </a:t>
            </a:r>
            <a:r>
              <a:rPr lang="en-US" dirty="0"/>
              <a:t>terms are in place to protect corporate data and provide </a:t>
            </a:r>
            <a:r>
              <a:rPr lang="en-US" dirty="0" smtClean="0"/>
              <a:t>for acceptable </a:t>
            </a:r>
            <a:r>
              <a:rPr lang="en-US" dirty="0"/>
              <a:t>service-level agreements.</a:t>
            </a:r>
            <a:endParaRPr 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D</a:t>
            </a:r>
            <a:r>
              <a:rPr lang="en-US" dirty="0" smtClean="0"/>
              <a:t>ata </a:t>
            </a:r>
            <a:r>
              <a:rPr lang="en-US" dirty="0"/>
              <a:t>center </a:t>
            </a:r>
            <a:r>
              <a:rPr lang="en-US" dirty="0" smtClean="0"/>
              <a:t>security.</a:t>
            </a:r>
            <a:endParaRPr lang="en-US" dirty="0" smtClean="0"/>
          </a:p>
          <a:p>
            <a:pPr marL="0" indent="0" algn="just">
              <a:buNone/>
            </a:pPr>
            <a:endParaRPr lang="en-US" dirty="0" smtClean="0"/>
          </a:p>
          <a:p>
            <a:pPr algn="just"/>
            <a:r>
              <a:rPr lang="en-US" dirty="0"/>
              <a:t>Localized virtual machines and physical servers use the same </a:t>
            </a:r>
            <a:r>
              <a:rPr lang="en-US" dirty="0" smtClean="0"/>
              <a:t>operating systems </a:t>
            </a:r>
            <a:r>
              <a:rPr lang="en-US" dirty="0"/>
              <a:t>as well as enterprise and web applications in a cloud server </a:t>
            </a:r>
            <a:r>
              <a:rPr lang="en-US" dirty="0" smtClean="0"/>
              <a:t>environment, increasing </a:t>
            </a:r>
            <a:r>
              <a:rPr lang="en-US" dirty="0"/>
              <a:t>the threat of an attacker or malware exploiting </a:t>
            </a:r>
            <a:r>
              <a:rPr lang="en-US" dirty="0" smtClean="0"/>
              <a:t>vulnerabilities in </a:t>
            </a:r>
            <a:r>
              <a:rPr lang="en-US" dirty="0"/>
              <a:t>these systems and applications remotely. </a:t>
            </a:r>
            <a:endParaRPr 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Software-as-a-Service Security</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Cloud computing models of the future will likely combine the use of </a:t>
            </a:r>
            <a:r>
              <a:rPr lang="en-US" dirty="0" smtClean="0"/>
              <a:t>SaaS (and </a:t>
            </a:r>
            <a:r>
              <a:rPr lang="en-US" dirty="0"/>
              <a:t>other </a:t>
            </a:r>
            <a:r>
              <a:rPr lang="en-US" dirty="0" err="1"/>
              <a:t>XaaS’s</a:t>
            </a:r>
            <a:r>
              <a:rPr lang="en-US" dirty="0"/>
              <a:t> as appropriate), utility computing, and Web 2.0 </a:t>
            </a:r>
            <a:r>
              <a:rPr lang="en-US" dirty="0" smtClean="0"/>
              <a:t>collaboration technologies </a:t>
            </a:r>
            <a:r>
              <a:rPr lang="en-US" dirty="0"/>
              <a:t>to leverage the Internet to satisfy their </a:t>
            </a:r>
            <a:r>
              <a:rPr lang="en-US" dirty="0" smtClean="0"/>
              <a:t>customers’ needs.</a:t>
            </a:r>
            <a:endParaRPr lang="en-US" dirty="0" smtClean="0"/>
          </a:p>
          <a:p>
            <a:pPr algn="just"/>
            <a:endParaRPr lang="en-US" dirty="0"/>
          </a:p>
          <a:p>
            <a:pPr algn="just"/>
            <a:r>
              <a:rPr lang="en-US" dirty="0"/>
              <a:t>Just as with an managed service provider, corporations or end users </a:t>
            </a:r>
            <a:r>
              <a:rPr lang="en-US" dirty="0" smtClean="0"/>
              <a:t>will need </a:t>
            </a:r>
            <a:r>
              <a:rPr lang="en-US" dirty="0"/>
              <a:t>to research vendors’ policies on data security before using vendor </a:t>
            </a:r>
            <a:r>
              <a:rPr lang="en-US" dirty="0" smtClean="0"/>
              <a:t>services to </a:t>
            </a:r>
            <a:r>
              <a:rPr lang="en-US" dirty="0"/>
              <a:t>avoid losing or not being able to access their data. </a:t>
            </a:r>
            <a:endParaRPr lang="en-US" dirty="0" smtClean="0"/>
          </a:p>
          <a:p>
            <a:pPr algn="just"/>
            <a:endParaRPr lang="en-US" dirty="0"/>
          </a:p>
          <a:p>
            <a:pPr algn="just"/>
            <a:r>
              <a:rPr lang="en-US" dirty="0" smtClean="0"/>
              <a:t>The technology analyst </a:t>
            </a:r>
            <a:r>
              <a:rPr lang="en-US" dirty="0"/>
              <a:t>and consulting firm Gartner lists seven security issues which </a:t>
            </a:r>
            <a:r>
              <a:rPr lang="en-US" dirty="0" smtClean="0"/>
              <a:t>one should </a:t>
            </a:r>
            <a:r>
              <a:rPr lang="en-US" dirty="0"/>
              <a:t>discuss with a cloud-computing vendor:</a:t>
            </a:r>
            <a:endParaRPr 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1. Privileged </a:t>
            </a:r>
            <a:r>
              <a:rPr lang="en-US" b="1" dirty="0"/>
              <a:t>user </a:t>
            </a:r>
            <a:r>
              <a:rPr lang="en-US" b="1" dirty="0" smtClean="0"/>
              <a:t>access </a:t>
            </a:r>
            <a:r>
              <a:rPr lang="en-US" dirty="0" smtClean="0"/>
              <a:t>—Inquire </a:t>
            </a:r>
            <a:r>
              <a:rPr lang="en-US" dirty="0"/>
              <a:t>about who has specialized </a:t>
            </a:r>
            <a:r>
              <a:rPr lang="en-US" dirty="0" smtClean="0"/>
              <a:t>access to </a:t>
            </a:r>
            <a:r>
              <a:rPr lang="en-US" dirty="0"/>
              <a:t>data, and about the hiring and management of such administrators</a:t>
            </a:r>
            <a:r>
              <a:rPr lang="en-US" dirty="0" smtClean="0"/>
              <a:t>.</a:t>
            </a:r>
            <a:endParaRPr lang="en-US" dirty="0" smtClean="0"/>
          </a:p>
          <a:p>
            <a:pPr marL="514350" indent="-514350">
              <a:buAutoNum type="arabicPeriod"/>
            </a:pPr>
            <a:endParaRPr lang="en-US" dirty="0"/>
          </a:p>
          <a:p>
            <a:pPr marL="0" indent="0">
              <a:buNone/>
            </a:pPr>
            <a:r>
              <a:rPr lang="en-US" dirty="0" smtClean="0"/>
              <a:t> 2. </a:t>
            </a:r>
            <a:r>
              <a:rPr lang="en-US" b="1" dirty="0" smtClean="0"/>
              <a:t>Regulatory compliance </a:t>
            </a:r>
            <a:r>
              <a:rPr lang="en-US" dirty="0" smtClean="0"/>
              <a:t>—Make </a:t>
            </a:r>
            <a:r>
              <a:rPr lang="en-US" dirty="0"/>
              <a:t>sure that the vendor is </a:t>
            </a:r>
            <a:r>
              <a:rPr lang="en-US" dirty="0" smtClean="0"/>
              <a:t>willing to </a:t>
            </a:r>
            <a:r>
              <a:rPr lang="en-US" dirty="0"/>
              <a:t>undergo external audits and/or security </a:t>
            </a:r>
            <a:r>
              <a:rPr lang="en-US" dirty="0" smtClean="0"/>
              <a:t>certifications. </a:t>
            </a:r>
            <a:endParaRPr lang="en-US" dirty="0" smtClean="0"/>
          </a:p>
          <a:p>
            <a:pPr marL="0" indent="0">
              <a:buNone/>
            </a:pPr>
            <a:endParaRPr lang="en-US" dirty="0"/>
          </a:p>
          <a:p>
            <a:pPr marL="0" indent="0">
              <a:buNone/>
            </a:pPr>
            <a:r>
              <a:rPr lang="en-US" dirty="0" smtClean="0"/>
              <a:t>3. </a:t>
            </a:r>
            <a:r>
              <a:rPr lang="en-US" b="1" dirty="0" smtClean="0"/>
              <a:t>Data location </a:t>
            </a:r>
            <a:r>
              <a:rPr lang="en-US" dirty="0" smtClean="0"/>
              <a:t>—Does </a:t>
            </a:r>
            <a:r>
              <a:rPr lang="en-US" dirty="0"/>
              <a:t>the provider allow for any control over </a:t>
            </a:r>
            <a:r>
              <a:rPr lang="en-US" dirty="0" smtClean="0"/>
              <a:t>the location </a:t>
            </a:r>
            <a:r>
              <a:rPr lang="en-US" dirty="0"/>
              <a:t>of data?</a:t>
            </a:r>
            <a:endParaRPr lang="en-US" dirty="0"/>
          </a:p>
          <a:p>
            <a:pPr marL="0" indent="0">
              <a:buNone/>
            </a:pPr>
            <a:endParaRPr lang="en-US" dirty="0"/>
          </a:p>
          <a:p>
            <a:pPr marL="0" indent="0">
              <a:buNone/>
            </a:pPr>
            <a:r>
              <a:rPr lang="en-US" dirty="0" smtClean="0"/>
              <a:t>4. </a:t>
            </a:r>
            <a:r>
              <a:rPr lang="en-US" b="1" dirty="0" smtClean="0"/>
              <a:t>Data segregation </a:t>
            </a:r>
            <a:r>
              <a:rPr lang="en-US" dirty="0" smtClean="0"/>
              <a:t>—Make </a:t>
            </a:r>
            <a:r>
              <a:rPr lang="en-US" dirty="0"/>
              <a:t>sure that encryption is available at </a:t>
            </a:r>
            <a:r>
              <a:rPr lang="en-US" dirty="0" smtClean="0"/>
              <a:t>all stages</a:t>
            </a:r>
            <a:r>
              <a:rPr lang="en-US" dirty="0"/>
              <a:t>, and that these encryption schemes were designed </a:t>
            </a:r>
            <a:r>
              <a:rPr lang="en-US" dirty="0" smtClean="0"/>
              <a:t>and tested </a:t>
            </a:r>
            <a:r>
              <a:rPr lang="en-US" dirty="0"/>
              <a:t>by experienced professionals.</a:t>
            </a:r>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b="1" dirty="0" smtClean="0"/>
              <a:t>5. Recovery </a:t>
            </a:r>
            <a:r>
              <a:rPr lang="en-US" dirty="0" smtClean="0"/>
              <a:t>—Find </a:t>
            </a:r>
            <a:r>
              <a:rPr lang="en-US" dirty="0"/>
              <a:t>out what will happen to data in the case of </a:t>
            </a:r>
            <a:r>
              <a:rPr lang="en-US" dirty="0" smtClean="0"/>
              <a:t>a disaster</a:t>
            </a:r>
            <a:r>
              <a:rPr lang="en-US" dirty="0"/>
              <a:t>. Do they offer complete restoration? If so, how </a:t>
            </a:r>
            <a:r>
              <a:rPr lang="en-US" dirty="0" smtClean="0"/>
              <a:t>long would </a:t>
            </a:r>
            <a:r>
              <a:rPr lang="en-US" dirty="0"/>
              <a:t>that take?</a:t>
            </a:r>
            <a:endParaRPr lang="en-US" dirty="0"/>
          </a:p>
          <a:p>
            <a:pPr marL="0" indent="0">
              <a:buNone/>
            </a:pPr>
            <a:endParaRPr lang="en-US" dirty="0" smtClean="0"/>
          </a:p>
          <a:p>
            <a:pPr marL="0" indent="0">
              <a:buNone/>
            </a:pPr>
            <a:r>
              <a:rPr lang="en-US" dirty="0" smtClean="0"/>
              <a:t>6. </a:t>
            </a:r>
            <a:r>
              <a:rPr lang="en-US" b="1" dirty="0" smtClean="0"/>
              <a:t>Investigative support 	</a:t>
            </a:r>
            <a:r>
              <a:rPr lang="en-US" b="1" dirty="0"/>
              <a:t> </a:t>
            </a:r>
            <a:r>
              <a:rPr lang="en-US" dirty="0" smtClean="0"/>
              <a:t>—</a:t>
            </a:r>
            <a:r>
              <a:rPr lang="en-US" dirty="0"/>
              <a:t>Does the vendor have the ability </a:t>
            </a:r>
            <a:r>
              <a:rPr lang="en-US" dirty="0" smtClean="0"/>
              <a:t>to investigate </a:t>
            </a:r>
            <a:r>
              <a:rPr lang="en-US" dirty="0"/>
              <a:t>any inappropriate or illegal </a:t>
            </a:r>
            <a:r>
              <a:rPr lang="en-US" dirty="0" smtClean="0"/>
              <a:t>activity? </a:t>
            </a:r>
            <a:endParaRPr lang="en-US" dirty="0" smtClean="0"/>
          </a:p>
          <a:p>
            <a:pPr marL="0" indent="0">
              <a:buNone/>
            </a:pPr>
            <a:endParaRPr lang="en-US" dirty="0"/>
          </a:p>
          <a:p>
            <a:pPr marL="0" indent="0">
              <a:buNone/>
            </a:pPr>
            <a:r>
              <a:rPr lang="en-US" dirty="0" smtClean="0"/>
              <a:t>7. </a:t>
            </a:r>
            <a:r>
              <a:rPr lang="en-US" b="1" dirty="0" smtClean="0"/>
              <a:t>Long-term viability </a:t>
            </a:r>
            <a:r>
              <a:rPr lang="en-US" dirty="0" smtClean="0"/>
              <a:t>—What </a:t>
            </a:r>
            <a:r>
              <a:rPr lang="en-US" dirty="0"/>
              <a:t>will happen to data if the </a:t>
            </a:r>
            <a:r>
              <a:rPr lang="en-US" dirty="0" smtClean="0"/>
              <a:t>company goes </a:t>
            </a:r>
            <a:r>
              <a:rPr lang="en-US" dirty="0"/>
              <a:t>out of business? How will data be returned, and </a:t>
            </a:r>
            <a:r>
              <a:rPr lang="en-US" dirty="0" smtClean="0"/>
              <a:t>in what </a:t>
            </a:r>
            <a:r>
              <a:rPr lang="en-US" dirty="0"/>
              <a:t>format?</a:t>
            </a:r>
            <a:endParaRPr lang="en-US" dirty="0"/>
          </a:p>
          <a:p>
            <a:pPr marL="0" indent="0">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Transaction processing system</a:t>
            </a:r>
            <a:endParaRPr lang="en-US" dirty="0"/>
          </a:p>
        </p:txBody>
      </p:sp>
      <p:sp>
        <p:nvSpPr>
          <p:cNvPr id="3" name="Content Placeholder 2"/>
          <p:cNvSpPr>
            <a:spLocks noGrp="1"/>
          </p:cNvSpPr>
          <p:nvPr>
            <p:ph idx="1"/>
          </p:nvPr>
        </p:nvSpPr>
        <p:spPr/>
        <p:txBody>
          <a:bodyPr/>
          <a:lstStyle/>
          <a:p>
            <a:pPr algn="just"/>
            <a:r>
              <a:rPr lang="en-US" b="1" dirty="0" smtClean="0"/>
              <a:t>Transaction processing system</a:t>
            </a:r>
            <a:r>
              <a:rPr lang="en-US" dirty="0" smtClean="0"/>
              <a:t>.</a:t>
            </a:r>
            <a:r>
              <a:rPr lang="en-US" dirty="0"/>
              <a:t> </a:t>
            </a:r>
            <a:r>
              <a:rPr lang="en-US" b="1" dirty="0"/>
              <a:t>Transaction processing</a:t>
            </a:r>
            <a:r>
              <a:rPr lang="en-US" dirty="0"/>
              <a:t> is a way of </a:t>
            </a:r>
            <a:r>
              <a:rPr lang="en-US" b="1" dirty="0"/>
              <a:t>computing</a:t>
            </a:r>
            <a:r>
              <a:rPr lang="en-US" dirty="0"/>
              <a:t> that divides work into individual, indivisible operations, called </a:t>
            </a:r>
            <a:r>
              <a:rPr lang="en-US" b="1" dirty="0"/>
              <a:t>transactions</a:t>
            </a:r>
            <a:r>
              <a:rPr lang="en-US" dirty="0"/>
              <a:t>. A </a:t>
            </a:r>
            <a:r>
              <a:rPr lang="en-US" b="1" dirty="0"/>
              <a:t>transaction processing system</a:t>
            </a:r>
            <a:r>
              <a:rPr lang="en-US" dirty="0"/>
              <a:t> (TPS) is a software </a:t>
            </a:r>
            <a:r>
              <a:rPr lang="en-US" b="1" dirty="0"/>
              <a:t>system</a:t>
            </a:r>
            <a:r>
              <a:rPr lang="en-US" dirty="0"/>
              <a:t>, or software/hardware combination, that </a:t>
            </a:r>
            <a:r>
              <a:rPr lang="en-US" dirty="0" smtClean="0"/>
              <a:t>supports </a:t>
            </a:r>
            <a:r>
              <a:rPr lang="en-US" b="1" dirty="0" smtClean="0"/>
              <a:t>transaction </a:t>
            </a:r>
            <a:r>
              <a:rPr lang="en-US" b="1" dirty="0"/>
              <a:t>processing</a:t>
            </a:r>
            <a:r>
              <a:rPr lang="en-US" dirty="0" smtClean="0"/>
              <a:t>.</a:t>
            </a:r>
            <a:endParaRPr lang="en-US" dirty="0"/>
          </a:p>
        </p:txBody>
      </p:sp>
      <p:sp>
        <p:nvSpPr>
          <p:cNvPr id="5" name="AutoShape 2" descr="Image result for transaction COMPUTING SYSTE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6" name="AutoShape 4" descr="Image result for transaction COMPUTING SYST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7" name="AutoShape 6" descr="Image result for transaction COMPUTING SYSTEM"/>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Governance</a:t>
            </a:r>
            <a:endParaRPr lang="en-US" dirty="0"/>
          </a:p>
        </p:txBody>
      </p:sp>
      <p:sp>
        <p:nvSpPr>
          <p:cNvPr id="3" name="Content Placeholder 2"/>
          <p:cNvSpPr>
            <a:spLocks noGrp="1"/>
          </p:cNvSpPr>
          <p:nvPr>
            <p:ph idx="1"/>
          </p:nvPr>
        </p:nvSpPr>
        <p:spPr/>
        <p:txBody>
          <a:bodyPr>
            <a:normAutofit lnSpcReduction="10000"/>
          </a:bodyPr>
          <a:lstStyle/>
          <a:p>
            <a:pPr algn="just"/>
            <a:r>
              <a:rPr lang="en-US" dirty="0"/>
              <a:t>A security steering committee should be developed whose objective is </a:t>
            </a:r>
            <a:r>
              <a:rPr lang="en-US" dirty="0" smtClean="0"/>
              <a:t>to focus </a:t>
            </a:r>
            <a:r>
              <a:rPr lang="en-US" dirty="0"/>
              <a:t>on providing guidance about security initiatives and alignment </a:t>
            </a:r>
            <a:r>
              <a:rPr lang="en-US" dirty="0" smtClean="0"/>
              <a:t>with business </a:t>
            </a:r>
            <a:r>
              <a:rPr lang="en-US" dirty="0"/>
              <a:t>and IT strategies</a:t>
            </a:r>
            <a:r>
              <a:rPr lang="en-US" dirty="0" smtClean="0"/>
              <a:t>.</a:t>
            </a:r>
            <a:endParaRPr lang="en-US" dirty="0" smtClean="0"/>
          </a:p>
          <a:p>
            <a:pPr algn="just"/>
            <a:endParaRPr lang="en-US" dirty="0"/>
          </a:p>
          <a:p>
            <a:pPr algn="just"/>
            <a:r>
              <a:rPr lang="en-US" dirty="0" smtClean="0"/>
              <a:t> </a:t>
            </a:r>
            <a:r>
              <a:rPr lang="en-US" dirty="0"/>
              <a:t>A charter for the security team is typically one </a:t>
            </a:r>
            <a:r>
              <a:rPr lang="en-US" dirty="0" smtClean="0"/>
              <a:t>of the </a:t>
            </a:r>
            <a:r>
              <a:rPr lang="en-US" dirty="0"/>
              <a:t>first deliverables from the steering committee. </a:t>
            </a:r>
            <a:endParaRPr lang="en-US" dirty="0" smtClean="0"/>
          </a:p>
          <a:p>
            <a:pPr algn="just"/>
            <a:endParaRPr lang="en-US" dirty="0"/>
          </a:p>
          <a:p>
            <a:pPr algn="just"/>
            <a:r>
              <a:rPr lang="en-US" dirty="0" smtClean="0"/>
              <a:t>This </a:t>
            </a:r>
            <a:r>
              <a:rPr lang="en-US" dirty="0"/>
              <a:t>charter must </a:t>
            </a:r>
            <a:r>
              <a:rPr lang="en-US" dirty="0" smtClean="0"/>
              <a:t>clearly define </a:t>
            </a:r>
            <a:r>
              <a:rPr lang="en-US" dirty="0"/>
              <a:t>the roles and responsibilities of the security team and other </a:t>
            </a:r>
            <a:r>
              <a:rPr lang="en-US" dirty="0" smtClean="0"/>
              <a:t>groups involved </a:t>
            </a:r>
            <a:r>
              <a:rPr lang="en-US" dirty="0"/>
              <a:t>in performing information security </a:t>
            </a:r>
            <a:r>
              <a:rPr lang="en-US" dirty="0" smtClean="0"/>
              <a:t>functions.</a:t>
            </a:r>
            <a:endParaRPr 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dirty="0"/>
              <a:t>Lack of a </a:t>
            </a:r>
            <a:r>
              <a:rPr lang="en-US" dirty="0" smtClean="0"/>
              <a:t>formalized strategy </a:t>
            </a:r>
            <a:r>
              <a:rPr lang="en-US" dirty="0"/>
              <a:t>can lead to an unsustainable operating model and security level as </a:t>
            </a:r>
            <a:r>
              <a:rPr lang="en-US" dirty="0" smtClean="0"/>
              <a:t>it evolves.</a:t>
            </a:r>
            <a:endParaRPr lang="en-US" dirty="0" smtClean="0"/>
          </a:p>
          <a:p>
            <a:pPr algn="just"/>
            <a:endParaRPr lang="en-US" dirty="0"/>
          </a:p>
          <a:p>
            <a:pPr algn="just"/>
            <a:r>
              <a:rPr lang="en-US" dirty="0" smtClean="0"/>
              <a:t> </a:t>
            </a:r>
            <a:r>
              <a:rPr lang="en-US" dirty="0"/>
              <a:t>In addition, lack of attention to security governance can result </a:t>
            </a:r>
            <a:r>
              <a:rPr lang="en-US" dirty="0" smtClean="0"/>
              <a:t>in key </a:t>
            </a:r>
            <a:r>
              <a:rPr lang="en-US" dirty="0"/>
              <a:t>needs of the business not being met, including but not limited to, </a:t>
            </a:r>
            <a:r>
              <a:rPr lang="en-US" dirty="0" smtClean="0"/>
              <a:t>risk management</a:t>
            </a:r>
            <a:r>
              <a:rPr lang="en-US" dirty="0"/>
              <a:t>, security monitoring, application security, and sales support</a:t>
            </a:r>
            <a:r>
              <a:rPr lang="en-US" dirty="0" smtClean="0"/>
              <a:t>.</a:t>
            </a:r>
            <a:endParaRPr lang="en-US" dirty="0" smtClean="0"/>
          </a:p>
          <a:p>
            <a:pPr algn="just"/>
            <a:endParaRPr lang="en-US" dirty="0" smtClean="0"/>
          </a:p>
          <a:p>
            <a:pPr algn="just"/>
            <a:r>
              <a:rPr lang="en-US" dirty="0"/>
              <a:t>Lack of proper governance and management of duties can also result </a:t>
            </a:r>
            <a:r>
              <a:rPr lang="en-US" dirty="0" smtClean="0"/>
              <a:t>in potential </a:t>
            </a:r>
            <a:r>
              <a:rPr lang="en-US" dirty="0"/>
              <a:t>security risks being left unaddressed and opportunities to </a:t>
            </a:r>
            <a:r>
              <a:rPr lang="en-US" dirty="0" smtClean="0"/>
              <a:t>improve the </a:t>
            </a:r>
            <a:r>
              <a:rPr lang="en-US" dirty="0"/>
              <a:t>business being missed because the security team is not focused on </a:t>
            </a:r>
            <a:r>
              <a:rPr lang="en-US" dirty="0" smtClean="0"/>
              <a:t>the key </a:t>
            </a:r>
            <a:r>
              <a:rPr lang="en-US" dirty="0"/>
              <a:t>security functions and activities that are critical to the business.</a:t>
            </a:r>
            <a:endParaRPr 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Management</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Effective risk management entails identification of technology assets; </a:t>
            </a:r>
            <a:r>
              <a:rPr lang="en-US" dirty="0" smtClean="0"/>
              <a:t>identification of </a:t>
            </a:r>
            <a:r>
              <a:rPr lang="en-US" dirty="0"/>
              <a:t>data and its links to business processes, applications, and </a:t>
            </a:r>
            <a:r>
              <a:rPr lang="en-US" dirty="0" smtClean="0"/>
              <a:t>data stores</a:t>
            </a:r>
            <a:r>
              <a:rPr lang="en-US" dirty="0"/>
              <a:t>; and assignment of ownership and custodial responsibilities. </a:t>
            </a:r>
            <a:endParaRPr lang="en-US" dirty="0" smtClean="0"/>
          </a:p>
          <a:p>
            <a:pPr algn="just"/>
            <a:endParaRPr lang="en-US" dirty="0"/>
          </a:p>
          <a:p>
            <a:pPr algn="just"/>
            <a:r>
              <a:rPr lang="en-US" dirty="0" smtClean="0"/>
              <a:t>Actions</a:t>
            </a:r>
            <a:r>
              <a:rPr lang="en-US" dirty="0"/>
              <a:t> </a:t>
            </a:r>
            <a:r>
              <a:rPr lang="en-US" dirty="0" smtClean="0"/>
              <a:t>should </a:t>
            </a:r>
            <a:r>
              <a:rPr lang="en-US" dirty="0"/>
              <a:t>also include maintaining a repository of information assets. </a:t>
            </a:r>
            <a:endParaRPr lang="en-US" dirty="0" smtClean="0"/>
          </a:p>
          <a:p>
            <a:pPr marL="0" indent="0" algn="just">
              <a:buNone/>
            </a:pPr>
            <a:endParaRPr lang="en-US" dirty="0"/>
          </a:p>
          <a:p>
            <a:pPr algn="just"/>
            <a:r>
              <a:rPr lang="en-US" dirty="0" smtClean="0"/>
              <a:t>Owners</a:t>
            </a:r>
            <a:r>
              <a:rPr lang="en-US" dirty="0"/>
              <a:t> </a:t>
            </a:r>
            <a:r>
              <a:rPr lang="en-US" dirty="0" smtClean="0"/>
              <a:t>have </a:t>
            </a:r>
            <a:r>
              <a:rPr lang="en-US" dirty="0"/>
              <a:t>authority and accountability for information assets including </a:t>
            </a:r>
            <a:r>
              <a:rPr lang="en-US" dirty="0" smtClean="0"/>
              <a:t>protection requirements</a:t>
            </a:r>
            <a:r>
              <a:rPr lang="en-US" dirty="0"/>
              <a:t>, and custodians implement confidentiality, </a:t>
            </a:r>
            <a:r>
              <a:rPr lang="en-US" dirty="0" smtClean="0"/>
              <a:t>integrity, availability</a:t>
            </a:r>
            <a:r>
              <a:rPr lang="en-US" dirty="0"/>
              <a:t>, and privacy controls. </a:t>
            </a:r>
            <a:endParaRPr lang="en-US" dirty="0" smtClean="0"/>
          </a:p>
          <a:p>
            <a:pPr algn="just"/>
            <a:endParaRPr lang="en-US" dirty="0"/>
          </a:p>
          <a:p>
            <a:pPr algn="just"/>
            <a:r>
              <a:rPr lang="en-US" dirty="0" smtClean="0"/>
              <a:t>A </a:t>
            </a:r>
            <a:r>
              <a:rPr lang="en-US" dirty="0"/>
              <a:t>formal risk assessment process should </a:t>
            </a:r>
            <a:r>
              <a:rPr lang="en-US" dirty="0" smtClean="0"/>
              <a:t>be created </a:t>
            </a:r>
            <a:r>
              <a:rPr lang="en-US" dirty="0"/>
              <a:t>that allocates security resources linked to business continuity.</a:t>
            </a:r>
            <a:endParaRPr 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Monitoring</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Centralized security information management systems should be used </a:t>
            </a:r>
            <a:r>
              <a:rPr lang="en-US" dirty="0" smtClean="0"/>
              <a:t>to provide </a:t>
            </a:r>
            <a:r>
              <a:rPr lang="en-US" dirty="0"/>
              <a:t>notification of security vulnerabilities and to monitor systems </a:t>
            </a:r>
            <a:r>
              <a:rPr lang="en-US" dirty="0" smtClean="0"/>
              <a:t>continuously through </a:t>
            </a:r>
            <a:r>
              <a:rPr lang="en-US" dirty="0"/>
              <a:t>automated technologies to identify potential issues</a:t>
            </a:r>
            <a:r>
              <a:rPr lang="en-US" dirty="0" smtClean="0"/>
              <a:t>.</a:t>
            </a:r>
            <a:endParaRPr lang="en-US" dirty="0" smtClean="0"/>
          </a:p>
          <a:p>
            <a:pPr algn="just"/>
            <a:endParaRPr lang="en-US" dirty="0" smtClean="0"/>
          </a:p>
          <a:p>
            <a:pPr algn="just"/>
            <a:r>
              <a:rPr lang="en-US" dirty="0" smtClean="0"/>
              <a:t>They should </a:t>
            </a:r>
            <a:r>
              <a:rPr lang="en-US" dirty="0"/>
              <a:t>be integrated with network and other systems monitoring </a:t>
            </a:r>
            <a:r>
              <a:rPr lang="en-US" dirty="0" smtClean="0"/>
              <a:t>processes (e.g</a:t>
            </a:r>
            <a:r>
              <a:rPr lang="en-US" dirty="0"/>
              <a:t>., security information management, security event management, </a:t>
            </a:r>
            <a:r>
              <a:rPr lang="en-US" dirty="0" smtClean="0"/>
              <a:t>security information </a:t>
            </a:r>
            <a:r>
              <a:rPr lang="en-US" dirty="0"/>
              <a:t>and event management, and security operations </a:t>
            </a:r>
            <a:r>
              <a:rPr lang="en-US" dirty="0" smtClean="0"/>
              <a:t>centers that </a:t>
            </a:r>
            <a:r>
              <a:rPr lang="en-US" dirty="0"/>
              <a:t>use these systems for dedicated 24/7/365 monitoring).</a:t>
            </a:r>
            <a:endParaRPr 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Management </a:t>
            </a:r>
            <a:r>
              <a:rPr lang="en-US" dirty="0" smtClean="0"/>
              <a:t>of periodic</a:t>
            </a:r>
            <a:r>
              <a:rPr lang="en-US" dirty="0"/>
              <a:t>, independent third-party security testing should also be </a:t>
            </a:r>
            <a:r>
              <a:rPr lang="en-US" dirty="0" smtClean="0"/>
              <a:t>included.</a:t>
            </a:r>
            <a:endParaRPr lang="en-US" dirty="0" smtClean="0"/>
          </a:p>
          <a:p>
            <a:pPr algn="just"/>
            <a:endParaRPr lang="en-US" dirty="0" smtClean="0"/>
          </a:p>
          <a:p>
            <a:pPr algn="just"/>
            <a:r>
              <a:rPr lang="en-US" dirty="0"/>
              <a:t>Many of the security threats and issues in SaaS center around </a:t>
            </a:r>
            <a:r>
              <a:rPr lang="en-US" dirty="0" smtClean="0"/>
              <a:t>application and </a:t>
            </a:r>
            <a:r>
              <a:rPr lang="en-US" dirty="0"/>
              <a:t>data layers, so the types and sophistication of threats and </a:t>
            </a:r>
            <a:r>
              <a:rPr lang="en-US" dirty="0" smtClean="0"/>
              <a:t>attacks for </a:t>
            </a:r>
            <a:r>
              <a:rPr lang="en-US" dirty="0"/>
              <a:t>a SaaS organization require a different approach to security </a:t>
            </a:r>
            <a:r>
              <a:rPr lang="en-US" dirty="0" smtClean="0"/>
              <a:t>monitoring than </a:t>
            </a:r>
            <a:r>
              <a:rPr lang="en-US" dirty="0"/>
              <a:t>traditional infrastructure and perimeter monitoring.</a:t>
            </a:r>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a:t>The </a:t>
            </a:r>
            <a:r>
              <a:rPr lang="en-US" dirty="0" smtClean="0"/>
              <a:t>organization may </a:t>
            </a:r>
            <a:r>
              <a:rPr lang="en-US" dirty="0"/>
              <a:t>thus need to expand its security monitoring capabilities to </a:t>
            </a:r>
            <a:r>
              <a:rPr lang="en-US" dirty="0" smtClean="0"/>
              <a:t>include application- </a:t>
            </a:r>
            <a:r>
              <a:rPr lang="en-US" dirty="0"/>
              <a:t>and data-level activities. </a:t>
            </a:r>
            <a:endParaRPr lang="en-US" dirty="0" smtClean="0"/>
          </a:p>
          <a:p>
            <a:pPr algn="just"/>
            <a:endParaRPr lang="en-US" dirty="0"/>
          </a:p>
          <a:p>
            <a:pPr algn="just"/>
            <a:r>
              <a:rPr lang="en-US" dirty="0" smtClean="0"/>
              <a:t>This </a:t>
            </a:r>
            <a:r>
              <a:rPr lang="en-US" dirty="0"/>
              <a:t>may also require </a:t>
            </a:r>
            <a:r>
              <a:rPr lang="en-US" dirty="0" smtClean="0"/>
              <a:t>subject-matter experts </a:t>
            </a:r>
            <a:r>
              <a:rPr lang="en-US" dirty="0"/>
              <a:t>in applications security and the unique aspects of maintaining </a:t>
            </a:r>
            <a:r>
              <a:rPr lang="en-US" dirty="0" smtClean="0"/>
              <a:t>privacy in </a:t>
            </a:r>
            <a:r>
              <a:rPr lang="en-US" dirty="0"/>
              <a:t>the cloud</a:t>
            </a:r>
            <a:r>
              <a:rPr lang="en-US" dirty="0" smtClean="0"/>
              <a:t>.</a:t>
            </a:r>
            <a:endParaRPr lang="en-US" dirty="0" smtClean="0"/>
          </a:p>
          <a:p>
            <a:pPr algn="just"/>
            <a:endParaRPr lang="en-US" dirty="0"/>
          </a:p>
          <a:p>
            <a:pPr algn="just"/>
            <a:r>
              <a:rPr lang="en-US" dirty="0" smtClean="0"/>
              <a:t> </a:t>
            </a:r>
            <a:r>
              <a:rPr lang="en-US" dirty="0"/>
              <a:t>Without this capability and expertise, a company may </a:t>
            </a:r>
            <a:r>
              <a:rPr lang="en-US" dirty="0" smtClean="0"/>
              <a:t>be unable </a:t>
            </a:r>
            <a:r>
              <a:rPr lang="en-US" dirty="0"/>
              <a:t>to detect and prevent security threats and attacks to its </a:t>
            </a:r>
            <a:r>
              <a:rPr lang="en-US" dirty="0" smtClean="0"/>
              <a:t>customer data </a:t>
            </a:r>
            <a:r>
              <a:rPr lang="en-US" dirty="0"/>
              <a:t>and service stability.</a:t>
            </a:r>
            <a:endParaRPr 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Architecture Design</a:t>
            </a:r>
            <a:endParaRPr lang="en-US" dirty="0"/>
          </a:p>
        </p:txBody>
      </p:sp>
      <p:sp>
        <p:nvSpPr>
          <p:cNvPr id="3" name="Content Placeholder 2"/>
          <p:cNvSpPr>
            <a:spLocks noGrp="1"/>
          </p:cNvSpPr>
          <p:nvPr>
            <p:ph idx="1"/>
          </p:nvPr>
        </p:nvSpPr>
        <p:spPr/>
        <p:txBody>
          <a:bodyPr/>
          <a:lstStyle/>
          <a:p>
            <a:pPr algn="just"/>
            <a:r>
              <a:rPr lang="en-US" dirty="0"/>
              <a:t>A security architecture framework should be established with </a:t>
            </a:r>
            <a:r>
              <a:rPr lang="en-US" dirty="0" smtClean="0"/>
              <a:t>consideration of processes</a:t>
            </a:r>
            <a:endParaRPr lang="en-US" dirty="0" smtClean="0"/>
          </a:p>
          <a:p>
            <a:pPr marL="0" indent="0" algn="just">
              <a:buNone/>
            </a:pPr>
            <a:endParaRPr lang="en-US" dirty="0" smtClean="0"/>
          </a:p>
          <a:p>
            <a:pPr algn="just"/>
            <a:r>
              <a:rPr lang="en-US" dirty="0" smtClean="0"/>
              <a:t> </a:t>
            </a:r>
            <a:r>
              <a:rPr lang="en-US" dirty="0"/>
              <a:t>(enterprise authentication and authorization, access </a:t>
            </a:r>
            <a:r>
              <a:rPr lang="en-US" dirty="0" smtClean="0"/>
              <a:t>control, confidentiality</a:t>
            </a:r>
            <a:r>
              <a:rPr lang="en-US" dirty="0"/>
              <a:t>, integrity, nonrepudiation, security management, etc</a:t>
            </a:r>
            <a:r>
              <a:rPr lang="en-US" dirty="0" smtClean="0"/>
              <a:t>.)</a:t>
            </a:r>
            <a:endParaRPr lang="en-US" dirty="0" smtClean="0"/>
          </a:p>
          <a:p>
            <a:pPr algn="just"/>
            <a:endParaRPr lang="en-US" dirty="0" smtClean="0"/>
          </a:p>
          <a:p>
            <a:pPr algn="just"/>
            <a:r>
              <a:rPr lang="en-US" dirty="0" smtClean="0"/>
              <a:t>Operational procedures</a:t>
            </a:r>
            <a:r>
              <a:rPr lang="en-US" dirty="0"/>
              <a:t>, technology specifications, people and </a:t>
            </a:r>
            <a:r>
              <a:rPr lang="en-US" dirty="0" smtClean="0"/>
              <a:t>organizational management</a:t>
            </a:r>
            <a:r>
              <a:rPr lang="en-US" dirty="0"/>
              <a:t>, and security program compliance and reporting.</a:t>
            </a:r>
            <a:endParaRPr 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Technology and </a:t>
            </a:r>
            <a:r>
              <a:rPr lang="en-US" dirty="0"/>
              <a:t>design methods should be included, as well as the security </a:t>
            </a:r>
            <a:r>
              <a:rPr lang="en-US" dirty="0" smtClean="0"/>
              <a:t>processes necessary </a:t>
            </a:r>
            <a:r>
              <a:rPr lang="en-US" dirty="0"/>
              <a:t>to provide the following services across all technology layers</a:t>
            </a:r>
            <a:r>
              <a:rPr lang="en-US" dirty="0" smtClean="0"/>
              <a:t>:</a:t>
            </a:r>
            <a:endParaRPr lang="en-US" dirty="0" smtClean="0"/>
          </a:p>
          <a:p>
            <a:endParaRPr lang="en-US" dirty="0"/>
          </a:p>
          <a:p>
            <a:r>
              <a:rPr lang="en-US" dirty="0"/>
              <a:t>1. Authentication</a:t>
            </a:r>
            <a:endParaRPr lang="en-US" dirty="0"/>
          </a:p>
          <a:p>
            <a:r>
              <a:rPr lang="en-US" dirty="0"/>
              <a:t>2. Authorization</a:t>
            </a:r>
            <a:endParaRPr lang="en-US" dirty="0"/>
          </a:p>
          <a:p>
            <a:r>
              <a:rPr lang="en-US" dirty="0"/>
              <a:t>3. Availability</a:t>
            </a:r>
            <a:endParaRPr lang="en-US" dirty="0"/>
          </a:p>
          <a:p>
            <a:r>
              <a:rPr lang="en-US" dirty="0"/>
              <a:t>4. Confidentiality</a:t>
            </a:r>
            <a:endParaRPr lang="en-US" dirty="0"/>
          </a:p>
          <a:p>
            <a:r>
              <a:rPr lang="en-US" dirty="0"/>
              <a:t>5. Integrity</a:t>
            </a:r>
            <a:endParaRPr lang="en-US" dirty="0"/>
          </a:p>
          <a:p>
            <a:r>
              <a:rPr lang="en-US" dirty="0"/>
              <a:t>6. Accountability</a:t>
            </a:r>
            <a:endParaRPr lang="en-US" dirty="0"/>
          </a:p>
          <a:p>
            <a:r>
              <a:rPr lang="en-US" dirty="0"/>
              <a:t>7. Privacy</a:t>
            </a:r>
            <a:endParaRPr 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dirty="0"/>
              <a:t>The creation of a secure architecture provides the engineers, data </a:t>
            </a:r>
            <a:r>
              <a:rPr lang="en-US" dirty="0" smtClean="0"/>
              <a:t>center operations </a:t>
            </a:r>
            <a:r>
              <a:rPr lang="en-US" dirty="0"/>
              <a:t>personnel, and network operations personnel a common </a:t>
            </a:r>
            <a:r>
              <a:rPr lang="en-US" dirty="0" smtClean="0"/>
              <a:t>blueprint to </a:t>
            </a:r>
            <a:r>
              <a:rPr lang="en-US" dirty="0"/>
              <a:t>design, build, and test the security of the applications and systems</a:t>
            </a:r>
            <a:r>
              <a:rPr lang="en-US" dirty="0" smtClean="0"/>
              <a:t>.</a:t>
            </a:r>
            <a:endParaRPr lang="en-US" dirty="0" smtClean="0"/>
          </a:p>
          <a:p>
            <a:pPr algn="just"/>
            <a:endParaRPr lang="en-US" dirty="0" smtClean="0"/>
          </a:p>
          <a:p>
            <a:pPr algn="just"/>
            <a:r>
              <a:rPr lang="en-US" b="1" dirty="0"/>
              <a:t>Vulnerability </a:t>
            </a:r>
            <a:r>
              <a:rPr lang="en-US" b="1" dirty="0" smtClean="0"/>
              <a:t>Assessment – system upgrades</a:t>
            </a:r>
            <a:endParaRPr lang="en-US" b="1" dirty="0" smtClean="0"/>
          </a:p>
          <a:p>
            <a:pPr algn="just"/>
            <a:r>
              <a:rPr lang="en-US" b="1" dirty="0"/>
              <a:t>Password Assurance </a:t>
            </a:r>
            <a:r>
              <a:rPr lang="en-US" b="1" dirty="0" smtClean="0"/>
              <a:t>Testing - </a:t>
            </a:r>
            <a:r>
              <a:rPr lang="en-US" dirty="0"/>
              <a:t>running password “crackers,”</a:t>
            </a:r>
            <a:endParaRPr lang="en-US" b="1" dirty="0" smtClean="0"/>
          </a:p>
          <a:p>
            <a:pPr algn="just"/>
            <a:r>
              <a:rPr lang="en-US" b="1" dirty="0"/>
              <a:t>Logging for Compliance and Security </a:t>
            </a:r>
            <a:r>
              <a:rPr lang="en-US" b="1" dirty="0" smtClean="0"/>
              <a:t>Investigations-logs in cloud</a:t>
            </a:r>
            <a:endParaRPr lang="en-US" b="1" dirty="0" smtClean="0"/>
          </a:p>
          <a:p>
            <a:pPr algn="just"/>
            <a:r>
              <a:rPr lang="en-US" b="1" dirty="0"/>
              <a:t>Security </a:t>
            </a:r>
            <a:r>
              <a:rPr lang="en-US" b="1" dirty="0" smtClean="0"/>
              <a:t>Images-</a:t>
            </a:r>
            <a:r>
              <a:rPr lang="en-US" dirty="0"/>
              <a:t>Offline VMs can</a:t>
            </a:r>
            <a:endParaRPr lang="en-US" b="1" dirty="0" smtClean="0"/>
          </a:p>
          <a:p>
            <a:r>
              <a:rPr lang="en-US" b="1" dirty="0"/>
              <a:t>Data </a:t>
            </a:r>
            <a:r>
              <a:rPr lang="en-US" b="1" dirty="0" smtClean="0"/>
              <a:t>Privacy-</a:t>
            </a:r>
            <a:r>
              <a:rPr lang="en-US" dirty="0"/>
              <a:t>Depending on the size of the organization and the scale of </a:t>
            </a:r>
            <a:r>
              <a:rPr lang="en-US" dirty="0" smtClean="0"/>
              <a:t>operations, either </a:t>
            </a:r>
            <a:r>
              <a:rPr lang="en-US" dirty="0"/>
              <a:t>an individual or a team should be assigned and given </a:t>
            </a:r>
            <a:r>
              <a:rPr lang="en-US" dirty="0" smtClean="0"/>
              <a:t>responsibility for </a:t>
            </a:r>
            <a:r>
              <a:rPr lang="en-US" dirty="0"/>
              <a:t>maintaining privacy.</a:t>
            </a:r>
            <a:endParaRPr 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dirty="0" smtClean="0"/>
              <a:t>MODULE 4</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computing</a:t>
            </a:r>
            <a:endParaRPr lang="en-US" dirty="0"/>
          </a:p>
        </p:txBody>
      </p:sp>
      <p:sp>
        <p:nvSpPr>
          <p:cNvPr id="3" name="Content Placeholder 2"/>
          <p:cNvSpPr>
            <a:spLocks noGrp="1"/>
          </p:cNvSpPr>
          <p:nvPr>
            <p:ph idx="1"/>
          </p:nvPr>
        </p:nvSpPr>
        <p:spPr/>
        <p:txBody>
          <a:bodyPr/>
          <a:lstStyle/>
          <a:p>
            <a:r>
              <a:rPr lang="en-US" dirty="0"/>
              <a:t>Grid computing is a processor architecture that combines computer resources from various domains to reach a main objective. In grid computing, the computers on the network can work on a task together, thus functioning as a supercomputer.</a:t>
            </a:r>
            <a:endParaRPr lang="en-US"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Parallel Computing and Programming Paradigms</a:t>
            </a:r>
            <a:endParaRPr lang="en-US" dirty="0"/>
          </a:p>
        </p:txBody>
      </p:sp>
      <p:sp>
        <p:nvSpPr>
          <p:cNvPr id="3" name="Content Placeholder 2"/>
          <p:cNvSpPr>
            <a:spLocks noGrp="1"/>
          </p:cNvSpPr>
          <p:nvPr>
            <p:ph idx="1"/>
          </p:nvPr>
        </p:nvSpPr>
        <p:spPr/>
        <p:txBody>
          <a:bodyPr/>
          <a:lstStyle/>
          <a:p>
            <a:pPr algn="just"/>
            <a:r>
              <a:rPr lang="en-US" dirty="0"/>
              <a:t>Consider a distributed computing system consisting of a set of networked nodes or workers. </a:t>
            </a:r>
            <a:endParaRPr lang="en-US" dirty="0" smtClean="0"/>
          </a:p>
          <a:p>
            <a:pPr algn="just"/>
            <a:endParaRPr lang="en-US" dirty="0" smtClean="0"/>
          </a:p>
          <a:p>
            <a:pPr algn="just"/>
            <a:r>
              <a:rPr lang="en-US" dirty="0" smtClean="0"/>
              <a:t>The</a:t>
            </a:r>
            <a:r>
              <a:rPr lang="en-US" dirty="0"/>
              <a:t> </a:t>
            </a:r>
            <a:r>
              <a:rPr lang="en-US" dirty="0" smtClean="0"/>
              <a:t>system </a:t>
            </a:r>
            <a:r>
              <a:rPr lang="en-US" dirty="0"/>
              <a:t>issues for running a typical parallel program in either a parallel or a distributed </a:t>
            </a:r>
            <a:r>
              <a:rPr lang="en-US" dirty="0" smtClean="0"/>
              <a:t>manner would </a:t>
            </a:r>
            <a:r>
              <a:rPr lang="en-US" dirty="0"/>
              <a:t>include the following</a:t>
            </a:r>
            <a:endParaRPr lang="en-US"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486400"/>
          </a:xfrm>
        </p:spPr>
        <p:txBody>
          <a:bodyPr>
            <a:normAutofit fontScale="77500" lnSpcReduction="20000"/>
          </a:bodyPr>
          <a:lstStyle/>
          <a:p>
            <a:endParaRPr lang="en-US" dirty="0" smtClean="0"/>
          </a:p>
          <a:p>
            <a:r>
              <a:rPr lang="en-US" dirty="0" smtClean="0"/>
              <a:t>Partitioning </a:t>
            </a:r>
            <a:r>
              <a:rPr lang="en-US" dirty="0"/>
              <a:t>This is applicable to both computation and data as follows:</a:t>
            </a:r>
            <a:endParaRPr lang="en-US" dirty="0"/>
          </a:p>
          <a:p>
            <a:pPr marL="0" indent="0">
              <a:buNone/>
            </a:pPr>
            <a:endParaRPr lang="en-US" dirty="0"/>
          </a:p>
          <a:p>
            <a:r>
              <a:rPr lang="en-US" b="1" dirty="0" smtClean="0"/>
              <a:t> </a:t>
            </a:r>
            <a:r>
              <a:rPr lang="en-US" b="1" dirty="0"/>
              <a:t>Computation partitioning</a:t>
            </a:r>
            <a:r>
              <a:rPr lang="en-US" dirty="0"/>
              <a:t> </a:t>
            </a:r>
            <a:r>
              <a:rPr lang="en-US" dirty="0" smtClean="0"/>
              <a:t>:This </a:t>
            </a:r>
            <a:r>
              <a:rPr lang="en-US" dirty="0"/>
              <a:t>splits a given job or a program into smaller tasks. </a:t>
            </a:r>
            <a:r>
              <a:rPr lang="en-US" dirty="0" smtClean="0"/>
              <a:t>Partitioning greatly </a:t>
            </a:r>
            <a:r>
              <a:rPr lang="en-US" dirty="0"/>
              <a:t>depends on correctly identifying portions of the job or program that can be </a:t>
            </a:r>
            <a:r>
              <a:rPr lang="en-US" dirty="0" smtClean="0"/>
              <a:t>performed concurrently</a:t>
            </a:r>
            <a:r>
              <a:rPr lang="en-US" dirty="0"/>
              <a:t>. </a:t>
            </a:r>
            <a:endParaRPr lang="en-US" dirty="0" smtClean="0"/>
          </a:p>
          <a:p>
            <a:endParaRPr lang="en-US" dirty="0"/>
          </a:p>
          <a:p>
            <a:r>
              <a:rPr lang="en-US" dirty="0" smtClean="0"/>
              <a:t>In </a:t>
            </a:r>
            <a:r>
              <a:rPr lang="en-US" dirty="0"/>
              <a:t>other words, upon identifying parallelism in the structure of the program, it </a:t>
            </a:r>
            <a:r>
              <a:rPr lang="en-US" dirty="0" smtClean="0"/>
              <a:t>can be </a:t>
            </a:r>
            <a:r>
              <a:rPr lang="en-US" dirty="0"/>
              <a:t>divided into parts to be run on different workers. Different parts may process different </a:t>
            </a:r>
            <a:r>
              <a:rPr lang="en-US" dirty="0" smtClean="0"/>
              <a:t>data or </a:t>
            </a:r>
            <a:r>
              <a:rPr lang="en-US" dirty="0"/>
              <a:t>a copy of the same data.</a:t>
            </a:r>
            <a:endParaRPr lang="en-US" dirty="0"/>
          </a:p>
          <a:p>
            <a:endParaRPr lang="en-US" dirty="0"/>
          </a:p>
          <a:p>
            <a:r>
              <a:rPr lang="en-US" dirty="0" smtClean="0"/>
              <a:t> </a:t>
            </a:r>
            <a:r>
              <a:rPr lang="en-US" dirty="0"/>
              <a:t>Data partitioning </a:t>
            </a:r>
            <a:r>
              <a:rPr lang="en-US" dirty="0" smtClean="0"/>
              <a:t>:This </a:t>
            </a:r>
            <a:r>
              <a:rPr lang="en-US" dirty="0"/>
              <a:t>splits the input or intermediate data into smaller pieces. </a:t>
            </a:r>
            <a:endParaRPr lang="en-US" dirty="0" smtClean="0"/>
          </a:p>
          <a:p>
            <a:endParaRPr lang="en-US" dirty="0"/>
          </a:p>
          <a:p>
            <a:r>
              <a:rPr lang="en-US" dirty="0" smtClean="0"/>
              <a:t>Similarly</a:t>
            </a:r>
            <a:r>
              <a:rPr lang="en-US" dirty="0"/>
              <a:t>, </a:t>
            </a:r>
            <a:r>
              <a:rPr lang="en-US" dirty="0" smtClean="0"/>
              <a:t>upon identification </a:t>
            </a:r>
            <a:r>
              <a:rPr lang="en-US" dirty="0"/>
              <a:t>of parallelism in the input data, it can also be divided into pieces to be </a:t>
            </a:r>
            <a:r>
              <a:rPr lang="en-US" dirty="0" smtClean="0"/>
              <a:t>processed on </a:t>
            </a:r>
            <a:r>
              <a:rPr lang="en-US" dirty="0"/>
              <a:t>different workers. </a:t>
            </a:r>
            <a:endParaRPr lang="en-US" dirty="0" smtClean="0"/>
          </a:p>
          <a:p>
            <a:endParaRPr lang="en-US" dirty="0"/>
          </a:p>
          <a:p>
            <a:r>
              <a:rPr lang="en-US" dirty="0" smtClean="0"/>
              <a:t>Data </a:t>
            </a:r>
            <a:r>
              <a:rPr lang="en-US" dirty="0"/>
              <a:t>pieces may be processed by different parts of a program or a copy </a:t>
            </a:r>
            <a:r>
              <a:rPr lang="en-US" dirty="0" smtClean="0"/>
              <a:t>of the </a:t>
            </a:r>
            <a:r>
              <a:rPr lang="en-US" dirty="0"/>
              <a:t>same program.</a:t>
            </a:r>
            <a:endParaRPr lang="en-US"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Mapping</a:t>
            </a:r>
            <a:r>
              <a:rPr lang="en-US" dirty="0" smtClean="0"/>
              <a:t>: </a:t>
            </a:r>
            <a:r>
              <a:rPr lang="en-US" dirty="0"/>
              <a:t>This assigns the either smaller parts of a program or the smaller pieces of data </a:t>
            </a:r>
            <a:r>
              <a:rPr lang="en-US" dirty="0" smtClean="0"/>
              <a:t>to underlying </a:t>
            </a:r>
            <a:r>
              <a:rPr lang="en-US" dirty="0"/>
              <a:t>resources. </a:t>
            </a:r>
            <a:endParaRPr lang="en-US" dirty="0" smtClean="0"/>
          </a:p>
          <a:p>
            <a:endParaRPr lang="en-US" dirty="0"/>
          </a:p>
          <a:p>
            <a:r>
              <a:rPr lang="en-US" dirty="0" smtClean="0"/>
              <a:t>This </a:t>
            </a:r>
            <a:r>
              <a:rPr lang="en-US" dirty="0"/>
              <a:t>process aims to appropriately assign such parts or pieces to be </a:t>
            </a:r>
            <a:r>
              <a:rPr lang="en-US" dirty="0" smtClean="0"/>
              <a:t>run simultaneously </a:t>
            </a:r>
            <a:r>
              <a:rPr lang="en-US" dirty="0"/>
              <a:t>on different workers and is usually handled by resource allocators in the system.</a:t>
            </a:r>
            <a:endParaRPr 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b="1" dirty="0" smtClean="0"/>
              <a:t>Synchronization:</a:t>
            </a:r>
            <a:r>
              <a:rPr lang="en-US" dirty="0" smtClean="0"/>
              <a:t> </a:t>
            </a:r>
            <a:r>
              <a:rPr lang="en-US" dirty="0"/>
              <a:t>Because different workers may perform different tasks, synchronization </a:t>
            </a:r>
            <a:r>
              <a:rPr lang="en-US" dirty="0" smtClean="0"/>
              <a:t>and coordination </a:t>
            </a:r>
            <a:r>
              <a:rPr lang="en-US" dirty="0"/>
              <a:t>among workers is necessary so that race conditions are prevented and </a:t>
            </a:r>
            <a:r>
              <a:rPr lang="en-US" dirty="0" smtClean="0"/>
              <a:t>data dependency </a:t>
            </a:r>
            <a:r>
              <a:rPr lang="en-US" dirty="0"/>
              <a:t>among different workers is properly managed. </a:t>
            </a:r>
            <a:endParaRPr lang="en-US" dirty="0" smtClean="0"/>
          </a:p>
          <a:p>
            <a:pPr algn="just"/>
            <a:endParaRPr lang="en-US" dirty="0"/>
          </a:p>
          <a:p>
            <a:pPr algn="just"/>
            <a:r>
              <a:rPr lang="en-US" dirty="0" smtClean="0"/>
              <a:t>Multiple </a:t>
            </a:r>
            <a:r>
              <a:rPr lang="en-US" dirty="0"/>
              <a:t>accesses to a </a:t>
            </a:r>
            <a:r>
              <a:rPr lang="en-US" dirty="0" smtClean="0"/>
              <a:t>shared resource </a:t>
            </a:r>
            <a:r>
              <a:rPr lang="en-US" dirty="0"/>
              <a:t>by different workers may raise race conditions, whereas data dependency </a:t>
            </a:r>
            <a:r>
              <a:rPr lang="en-US" dirty="0" smtClean="0"/>
              <a:t>happens when </a:t>
            </a:r>
            <a:r>
              <a:rPr lang="en-US" dirty="0"/>
              <a:t>a worker needs the processed data of other workers</a:t>
            </a:r>
            <a:r>
              <a:rPr lang="en-US" dirty="0" smtClean="0"/>
              <a:t>.</a:t>
            </a:r>
            <a:endParaRPr lang="en-US" dirty="0" smtClean="0"/>
          </a:p>
          <a:p>
            <a:pPr algn="just"/>
            <a:endParaRPr lang="en-US" b="1" dirty="0"/>
          </a:p>
          <a:p>
            <a:r>
              <a:rPr lang="en-US" b="1" dirty="0" smtClean="0"/>
              <a:t>Communication:</a:t>
            </a:r>
            <a:r>
              <a:rPr lang="en-US" dirty="0" smtClean="0"/>
              <a:t> </a:t>
            </a:r>
            <a:r>
              <a:rPr lang="en-US" dirty="0"/>
              <a:t>Because data dependency is one of the main reasons for communication </a:t>
            </a:r>
            <a:r>
              <a:rPr lang="en-US" dirty="0" smtClean="0"/>
              <a:t>among workers</a:t>
            </a:r>
            <a:r>
              <a:rPr lang="en-US" dirty="0"/>
              <a:t>, communication is always triggered when the intermediate data is sent to workers.</a:t>
            </a:r>
            <a:endParaRPr 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just"/>
            <a:r>
              <a:rPr lang="en-US" b="1" dirty="0" smtClean="0"/>
              <a:t>Scheduling:</a:t>
            </a:r>
            <a:r>
              <a:rPr lang="en-US" dirty="0" smtClean="0"/>
              <a:t> </a:t>
            </a:r>
            <a:r>
              <a:rPr lang="en-US" dirty="0"/>
              <a:t>For a job or program, when the number of computation parts (tasks) or data </a:t>
            </a:r>
            <a:r>
              <a:rPr lang="en-US" dirty="0" smtClean="0"/>
              <a:t>pieces is </a:t>
            </a:r>
            <a:r>
              <a:rPr lang="en-US" dirty="0"/>
              <a:t>more than the number of available workers, a scheduler selects a sequence of tasks or </a:t>
            </a:r>
            <a:r>
              <a:rPr lang="en-US" dirty="0" smtClean="0"/>
              <a:t>data pieces </a:t>
            </a:r>
            <a:r>
              <a:rPr lang="en-US" dirty="0"/>
              <a:t>to be assigned to the workers. </a:t>
            </a:r>
            <a:endParaRPr lang="en-US" dirty="0" smtClean="0"/>
          </a:p>
          <a:p>
            <a:pPr algn="just"/>
            <a:endParaRPr lang="en-US" dirty="0"/>
          </a:p>
          <a:p>
            <a:pPr algn="just"/>
            <a:r>
              <a:rPr lang="en-US" dirty="0" smtClean="0"/>
              <a:t>It </a:t>
            </a:r>
            <a:r>
              <a:rPr lang="en-US" dirty="0"/>
              <a:t>is worth noting that the resource allocator performs </a:t>
            </a:r>
            <a:r>
              <a:rPr lang="en-US" dirty="0" smtClean="0"/>
              <a:t>the actual </a:t>
            </a:r>
            <a:r>
              <a:rPr lang="en-US" dirty="0"/>
              <a:t>mapping of the computation or data pieces to workers, while the scheduler only picks </a:t>
            </a:r>
            <a:r>
              <a:rPr lang="en-US" dirty="0" smtClean="0"/>
              <a:t>the next </a:t>
            </a:r>
            <a:r>
              <a:rPr lang="en-US" dirty="0"/>
              <a:t>part from the queue of unassigned tasks based on a set of rules called the </a:t>
            </a:r>
            <a:r>
              <a:rPr lang="en-US" dirty="0" smtClean="0"/>
              <a:t>scheduling policy</a:t>
            </a:r>
            <a:r>
              <a:rPr lang="en-US" dirty="0"/>
              <a:t>. </a:t>
            </a:r>
            <a:endParaRPr lang="en-US" dirty="0" smtClean="0"/>
          </a:p>
          <a:p>
            <a:pPr algn="just"/>
            <a:endParaRPr lang="en-US" dirty="0"/>
          </a:p>
          <a:p>
            <a:pPr algn="just"/>
            <a:r>
              <a:rPr lang="en-US" dirty="0" smtClean="0"/>
              <a:t>For </a:t>
            </a:r>
            <a:r>
              <a:rPr lang="en-US" dirty="0"/>
              <a:t>multiple jobs or programs, a scheduler selects a sequence of jobs </a:t>
            </a:r>
            <a:r>
              <a:rPr lang="en-US" dirty="0" smtClean="0"/>
              <a:t>or programs </a:t>
            </a:r>
            <a:r>
              <a:rPr lang="en-US" dirty="0"/>
              <a:t>to </a:t>
            </a:r>
            <a:r>
              <a:rPr lang="en-US" dirty="0" smtClean="0"/>
              <a:t>be run </a:t>
            </a:r>
            <a:r>
              <a:rPr lang="en-US" dirty="0"/>
              <a:t>on the distributed computing system</a:t>
            </a:r>
            <a:r>
              <a:rPr lang="en-US" dirty="0" smtClean="0"/>
              <a:t>.</a:t>
            </a:r>
            <a:endParaRPr lang="en-US" dirty="0" smtClean="0"/>
          </a:p>
          <a:p>
            <a:pPr algn="just"/>
            <a:endParaRPr lang="en-US" dirty="0"/>
          </a:p>
          <a:p>
            <a:pPr algn="just"/>
            <a:r>
              <a:rPr lang="en-US" dirty="0" smtClean="0"/>
              <a:t> </a:t>
            </a:r>
            <a:r>
              <a:rPr lang="en-US" dirty="0"/>
              <a:t>In this case, scheduling is also necessary when </a:t>
            </a:r>
            <a:r>
              <a:rPr lang="en-US" dirty="0" smtClean="0"/>
              <a:t>system resources </a:t>
            </a:r>
            <a:r>
              <a:rPr lang="en-US" dirty="0"/>
              <a:t>are not sufficient to simultaneously run multiple jobs or programs.</a:t>
            </a:r>
            <a:endParaRPr lang="en-US"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dirty="0"/>
              <a:t>Because handling the whole data flow of parallel and distributed programming is very </a:t>
            </a:r>
            <a:r>
              <a:rPr lang="en-US" dirty="0" err="1" smtClean="0"/>
              <a:t>timeconsuming</a:t>
            </a:r>
            <a:r>
              <a:rPr lang="en-US" dirty="0"/>
              <a:t> </a:t>
            </a:r>
            <a:r>
              <a:rPr lang="en-US" dirty="0" smtClean="0"/>
              <a:t>and </a:t>
            </a:r>
            <a:r>
              <a:rPr lang="en-US" dirty="0"/>
              <a:t>requires specialized knowledge of </a:t>
            </a:r>
            <a:r>
              <a:rPr lang="en-US" dirty="0" smtClean="0"/>
              <a:t>programming.</a:t>
            </a:r>
            <a:endParaRPr lang="en-US" dirty="0" smtClean="0"/>
          </a:p>
          <a:p>
            <a:pPr algn="just"/>
            <a:endParaRPr lang="en-US" dirty="0"/>
          </a:p>
          <a:p>
            <a:pPr algn="just"/>
            <a:r>
              <a:rPr lang="en-US" dirty="0"/>
              <a:t>D</a:t>
            </a:r>
            <a:r>
              <a:rPr lang="en-US" dirty="0" smtClean="0"/>
              <a:t>ealing </a:t>
            </a:r>
            <a:r>
              <a:rPr lang="en-US" dirty="0"/>
              <a:t>with these issues may </a:t>
            </a:r>
            <a:r>
              <a:rPr lang="en-US" dirty="0" smtClean="0"/>
              <a:t>affect the </a:t>
            </a:r>
            <a:r>
              <a:rPr lang="en-US" dirty="0"/>
              <a:t>productivity of the programmer and may even result in affecting the program’s time to market</a:t>
            </a:r>
            <a:r>
              <a:rPr lang="en-US" dirty="0" smtClean="0"/>
              <a:t>.</a:t>
            </a:r>
            <a:endParaRPr lang="en-US" dirty="0" smtClean="0"/>
          </a:p>
          <a:p>
            <a:pPr algn="just"/>
            <a:endParaRPr lang="en-US" dirty="0"/>
          </a:p>
          <a:p>
            <a:pPr algn="just"/>
            <a:r>
              <a:rPr lang="en-US" dirty="0"/>
              <a:t>MapReduce, Hadoop, and Dryad are three of the most recently proposed parallel and </a:t>
            </a:r>
            <a:r>
              <a:rPr lang="en-US" dirty="0" smtClean="0"/>
              <a:t>distributed programming </a:t>
            </a:r>
            <a:r>
              <a:rPr lang="en-US" dirty="0"/>
              <a:t>models. </a:t>
            </a:r>
            <a:endParaRPr lang="en-US" dirty="0" smtClean="0"/>
          </a:p>
          <a:p>
            <a:pPr algn="just"/>
            <a:endParaRPr lang="en-US" dirty="0"/>
          </a:p>
          <a:p>
            <a:pPr algn="just"/>
            <a:r>
              <a:rPr lang="en-US" dirty="0" smtClean="0"/>
              <a:t>They </a:t>
            </a:r>
            <a:r>
              <a:rPr lang="en-US" dirty="0"/>
              <a:t>were developed for information retrieval applications but have </a:t>
            </a:r>
            <a:r>
              <a:rPr lang="en-US" dirty="0" smtClean="0"/>
              <a:t>been shown </a:t>
            </a:r>
            <a:r>
              <a:rPr lang="en-US" dirty="0"/>
              <a:t>to be applicable for a variety of important </a:t>
            </a:r>
            <a:r>
              <a:rPr lang="en-US" dirty="0" smtClean="0"/>
              <a:t>applications.</a:t>
            </a:r>
            <a:endParaRPr lang="en-US"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79579"/>
            <a:ext cx="8839200" cy="4278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914400"/>
            <a:ext cx="8153400" cy="578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799" y="528638"/>
            <a:ext cx="7315201" cy="602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199" y="376238"/>
            <a:ext cx="7086601" cy="610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066800"/>
            <a:ext cx="8153399" cy="5333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457199"/>
            <a:ext cx="8077201" cy="6262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Actual Data and Control Flow</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1. Data </a:t>
            </a:r>
            <a:r>
              <a:rPr lang="en-US" dirty="0"/>
              <a:t>partitioning The MapReduce library splits the input data (files), already stored in </a:t>
            </a:r>
            <a:r>
              <a:rPr lang="en-US" dirty="0" smtClean="0"/>
              <a:t>GFS, into </a:t>
            </a:r>
            <a:r>
              <a:rPr lang="en-US" dirty="0"/>
              <a:t>M pieces that also correspond to the number of map tasks</a:t>
            </a:r>
            <a:r>
              <a:rPr lang="en-US" dirty="0" smtClean="0"/>
              <a:t>.</a:t>
            </a:r>
            <a:endParaRPr lang="en-US" dirty="0" smtClean="0"/>
          </a:p>
          <a:p>
            <a:pPr algn="just"/>
            <a:endParaRPr lang="en-US" dirty="0" smtClean="0"/>
          </a:p>
          <a:p>
            <a:pPr algn="just"/>
            <a:r>
              <a:rPr lang="en-US" dirty="0"/>
              <a:t>2. Computation partitioning This is implicitly handled (in the MapReduce framework) </a:t>
            </a:r>
            <a:r>
              <a:rPr lang="en-US" dirty="0" smtClean="0"/>
              <a:t>by obliging </a:t>
            </a:r>
            <a:r>
              <a:rPr lang="en-US" dirty="0"/>
              <a:t>users to write their programs in the form of the Map and Reduce functions. </a:t>
            </a:r>
            <a:endParaRPr lang="en-US" dirty="0" smtClean="0"/>
          </a:p>
          <a:p>
            <a:pPr algn="just"/>
            <a:endParaRPr lang="en-US" dirty="0"/>
          </a:p>
          <a:p>
            <a:pPr algn="just"/>
            <a:r>
              <a:rPr lang="en-US" dirty="0" smtClean="0"/>
              <a:t>Therefore, the </a:t>
            </a:r>
            <a:r>
              <a:rPr lang="en-US" dirty="0"/>
              <a:t>MapReduce library only generates copies of a user program (e.g., by a fork system </a:t>
            </a:r>
            <a:r>
              <a:rPr lang="en-US" dirty="0" smtClean="0"/>
              <a:t>call) containing </a:t>
            </a:r>
            <a:r>
              <a:rPr lang="en-US" dirty="0"/>
              <a:t>the Map and the Reduce functions, distributes them, and starts them up on a </a:t>
            </a:r>
            <a:r>
              <a:rPr lang="en-US" dirty="0" smtClean="0"/>
              <a:t>number of </a:t>
            </a:r>
            <a:r>
              <a:rPr lang="en-US" dirty="0"/>
              <a:t>available computation engines.</a:t>
            </a:r>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marL="0" indent="0">
              <a:buNone/>
            </a:pPr>
            <a:r>
              <a:rPr lang="en-US" dirty="0"/>
              <a:t>3. Determining the master and workers The MapReduce architecture is based on a </a:t>
            </a:r>
            <a:r>
              <a:rPr lang="en-US" dirty="0" err="1" smtClean="0"/>
              <a:t>masterworker</a:t>
            </a:r>
            <a:r>
              <a:rPr lang="en-US" dirty="0"/>
              <a:t> </a:t>
            </a:r>
            <a:r>
              <a:rPr lang="en-US" dirty="0" smtClean="0"/>
              <a:t>model</a:t>
            </a:r>
            <a:r>
              <a:rPr lang="en-US" dirty="0"/>
              <a:t>. </a:t>
            </a:r>
            <a:endParaRPr lang="en-US" dirty="0" smtClean="0"/>
          </a:p>
          <a:p>
            <a:r>
              <a:rPr lang="en-US" dirty="0" smtClean="0"/>
              <a:t>Therefore</a:t>
            </a:r>
            <a:r>
              <a:rPr lang="en-US" dirty="0"/>
              <a:t>, one of the copies of the user program becomes the master and the </a:t>
            </a:r>
            <a:r>
              <a:rPr lang="en-US" dirty="0" smtClean="0"/>
              <a:t>rest become </a:t>
            </a:r>
            <a:r>
              <a:rPr lang="en-US" dirty="0"/>
              <a:t>workers. </a:t>
            </a:r>
            <a:endParaRPr lang="en-US" dirty="0" smtClean="0"/>
          </a:p>
          <a:p>
            <a:r>
              <a:rPr lang="en-US" dirty="0" smtClean="0"/>
              <a:t>The </a:t>
            </a:r>
            <a:r>
              <a:rPr lang="en-US" dirty="0"/>
              <a:t>master picks idle workers, and assigns the map and reduce tasks to them.</a:t>
            </a:r>
            <a:endParaRPr lang="en-US" dirty="0"/>
          </a:p>
          <a:p>
            <a:r>
              <a:rPr lang="en-US" dirty="0"/>
              <a:t>A map/reduce worker is typically a computation engine such as a cluster node to run </a:t>
            </a:r>
            <a:r>
              <a:rPr lang="en-US" dirty="0" smtClean="0"/>
              <a:t>map/ reduce </a:t>
            </a:r>
            <a:r>
              <a:rPr lang="en-US" dirty="0"/>
              <a:t>tasks by executing Map/Reduce functions. Steps 4–7 describe the map workers.</a:t>
            </a:r>
            <a:endParaRPr lang="en-US" dirty="0"/>
          </a:p>
          <a:p>
            <a:pPr marL="0" indent="0">
              <a:buNone/>
            </a:pPr>
            <a:endParaRPr lang="en-US" dirty="0" smtClean="0"/>
          </a:p>
          <a:p>
            <a:pPr marL="0" indent="0">
              <a:buNone/>
            </a:pPr>
            <a:r>
              <a:rPr lang="en-US" dirty="0" smtClean="0"/>
              <a:t>4</a:t>
            </a:r>
            <a:r>
              <a:rPr lang="en-US" dirty="0"/>
              <a:t>. Reading the input data (data distribution) Each map worker reads its corresponding </a:t>
            </a:r>
            <a:r>
              <a:rPr lang="en-US" dirty="0" smtClean="0"/>
              <a:t>portion of </a:t>
            </a:r>
            <a:r>
              <a:rPr lang="en-US" dirty="0"/>
              <a:t>the input data, namely the input data split, and sends it to its Map </a:t>
            </a:r>
            <a:r>
              <a:rPr lang="en-US" dirty="0" smtClean="0"/>
              <a:t>function.</a:t>
            </a:r>
            <a:endParaRPr lang="en-US" dirty="0" smtClean="0"/>
          </a:p>
          <a:p>
            <a:pPr marL="0" indent="0">
              <a:buNone/>
            </a:pPr>
            <a:r>
              <a:rPr lang="en-US" dirty="0" smtClean="0"/>
              <a:t>Although </a:t>
            </a:r>
            <a:r>
              <a:rPr lang="en-US" dirty="0"/>
              <a:t>a </a:t>
            </a:r>
            <a:r>
              <a:rPr lang="en-US" dirty="0" smtClean="0"/>
              <a:t>map worker </a:t>
            </a:r>
            <a:r>
              <a:rPr lang="en-US" dirty="0"/>
              <a:t>may run more than one Map function, which means it has been assigned more than </a:t>
            </a:r>
            <a:r>
              <a:rPr lang="en-US" dirty="0" smtClean="0"/>
              <a:t>one input </a:t>
            </a:r>
            <a:r>
              <a:rPr lang="en-US" dirty="0"/>
              <a:t>data split, each worker is usually assigned one input split only.</a:t>
            </a:r>
            <a:endParaRPr lang="en-US" dirty="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5. Map function Each Map function receives the input data split as a set of (key, value) pairs </a:t>
            </a:r>
            <a:r>
              <a:rPr lang="en-US" dirty="0" smtClean="0"/>
              <a:t>to process </a:t>
            </a:r>
            <a:r>
              <a:rPr lang="en-US" dirty="0"/>
              <a:t>and produce the intermediated (key, value) pairs</a:t>
            </a:r>
            <a:r>
              <a:rPr lang="en-US" dirty="0" smtClean="0"/>
              <a:t>.</a:t>
            </a:r>
            <a:endParaRPr lang="en-US" dirty="0" smtClean="0"/>
          </a:p>
          <a:p>
            <a:pPr marL="0" indent="0">
              <a:buNone/>
            </a:pPr>
            <a:endParaRPr lang="en-US" dirty="0"/>
          </a:p>
          <a:p>
            <a:r>
              <a:rPr lang="en-US" dirty="0"/>
              <a:t>6. Combiner function This is an optional local function within the map worker which applies </a:t>
            </a:r>
            <a:r>
              <a:rPr lang="en-US" dirty="0" smtClean="0"/>
              <a:t>to intermediate </a:t>
            </a:r>
            <a:r>
              <a:rPr lang="en-US" dirty="0"/>
              <a:t>(key, value) pairs. The user can invoke the Combiner function inside the </a:t>
            </a:r>
            <a:r>
              <a:rPr lang="en-US" dirty="0" smtClean="0"/>
              <a:t>user program.</a:t>
            </a:r>
            <a:endParaRPr lang="en-US" dirty="0" smtClean="0"/>
          </a:p>
          <a:p>
            <a:endParaRPr lang="en-US" dirty="0"/>
          </a:p>
          <a:p>
            <a:r>
              <a:rPr lang="en-US" dirty="0" smtClean="0"/>
              <a:t> </a:t>
            </a:r>
            <a:r>
              <a:rPr lang="en-US" dirty="0"/>
              <a:t>The Combiner function runs the same code written by users for the Reduce function as </a:t>
            </a:r>
            <a:r>
              <a:rPr lang="en-US" dirty="0" smtClean="0"/>
              <a:t>its functionality </a:t>
            </a:r>
            <a:r>
              <a:rPr lang="en-US" dirty="0"/>
              <a:t>is identical to it. </a:t>
            </a:r>
            <a:endParaRPr lang="en-US" dirty="0" smtClean="0"/>
          </a:p>
          <a:p>
            <a:endParaRPr lang="en-US" dirty="0"/>
          </a:p>
          <a:p>
            <a:r>
              <a:rPr lang="en-US" dirty="0" smtClean="0"/>
              <a:t>The </a:t>
            </a:r>
            <a:r>
              <a:rPr lang="en-US" dirty="0"/>
              <a:t>Combiner function merges the local data of each map </a:t>
            </a:r>
            <a:r>
              <a:rPr lang="en-US" dirty="0" smtClean="0"/>
              <a:t>worker before </a:t>
            </a:r>
            <a:r>
              <a:rPr lang="en-US" dirty="0"/>
              <a:t>sending it over the network to effectively reduce its communication costs</a:t>
            </a:r>
            <a:r>
              <a:rPr lang="en-US" dirty="0" smtClean="0"/>
              <a:t>.</a:t>
            </a:r>
            <a:endParaRPr lang="en-US" dirty="0" smtClean="0"/>
          </a:p>
          <a:p>
            <a:endParaRPr lang="en-US" dirty="0" smtClean="0"/>
          </a:p>
          <a:p>
            <a:r>
              <a:rPr lang="en-US" dirty="0" smtClean="0"/>
              <a:t> </a:t>
            </a:r>
            <a:r>
              <a:rPr lang="en-US" dirty="0"/>
              <a:t>As mentioned </a:t>
            </a:r>
            <a:r>
              <a:rPr lang="en-US" dirty="0" smtClean="0"/>
              <a:t>in our </a:t>
            </a:r>
            <a:r>
              <a:rPr lang="en-US" dirty="0"/>
              <a:t>discussion of logical data flow, the MapReduce framework sorts and groups the data before </a:t>
            </a:r>
            <a:r>
              <a:rPr lang="en-US" dirty="0" smtClean="0"/>
              <a:t>it is </a:t>
            </a:r>
            <a:r>
              <a:rPr lang="en-US" dirty="0"/>
              <a:t>processed by the Reduce function. Similarly, the MapReduce framework will also sort and </a:t>
            </a:r>
            <a:r>
              <a:rPr lang="en-US" dirty="0" smtClean="0"/>
              <a:t>group the </a:t>
            </a:r>
            <a:r>
              <a:rPr lang="en-US" dirty="0"/>
              <a:t>local data on each map worker if the user invokes the Combiner function.</a:t>
            </a:r>
            <a:endParaRPr lang="en-US" dirty="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lgn="just">
              <a:buNone/>
            </a:pPr>
            <a:r>
              <a:rPr lang="en-US" dirty="0" smtClean="0"/>
              <a:t>7. Partitioning </a:t>
            </a:r>
            <a:r>
              <a:rPr lang="en-US" dirty="0"/>
              <a:t>function As mentioned in our discussion of the MapReduce data flow, </a:t>
            </a:r>
            <a:r>
              <a:rPr lang="en-US" dirty="0" smtClean="0"/>
              <a:t>the intermediate </a:t>
            </a:r>
            <a:r>
              <a:rPr lang="en-US" dirty="0"/>
              <a:t>(key, value) pairs with identical keys are grouped together because all </a:t>
            </a:r>
            <a:r>
              <a:rPr lang="en-US" dirty="0" smtClean="0"/>
              <a:t>values inside </a:t>
            </a:r>
            <a:r>
              <a:rPr lang="en-US" dirty="0"/>
              <a:t>each group should be processed by only one Reduce function to generate the final result</a:t>
            </a:r>
            <a:r>
              <a:rPr lang="en-US" dirty="0" smtClean="0"/>
              <a:t>.</a:t>
            </a:r>
            <a:endParaRPr lang="en-US" dirty="0" smtClean="0"/>
          </a:p>
          <a:p>
            <a:pPr algn="just"/>
            <a:endParaRPr lang="en-US" dirty="0"/>
          </a:p>
          <a:p>
            <a:pPr algn="just"/>
            <a:r>
              <a:rPr lang="en-US" dirty="0"/>
              <a:t>However, in real implementations, since there are M map and R reduce tasks, </a:t>
            </a:r>
            <a:r>
              <a:rPr lang="en-US" dirty="0" smtClean="0"/>
              <a:t>intermediate (key</a:t>
            </a:r>
            <a:r>
              <a:rPr lang="en-US" dirty="0"/>
              <a:t>, value) pairs with the same key might be produced by different map tasks, although </a:t>
            </a:r>
            <a:r>
              <a:rPr lang="en-US" dirty="0" smtClean="0"/>
              <a:t>they should </a:t>
            </a:r>
            <a:r>
              <a:rPr lang="en-US" dirty="0"/>
              <a:t>be grouped and processed together by one Reduce function only</a:t>
            </a:r>
            <a:endParaRPr lang="en-US" dirty="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dirty="0" smtClean="0"/>
              <a:t>9. Synchronization </a:t>
            </a:r>
            <a:r>
              <a:rPr lang="en-US" dirty="0"/>
              <a:t>MapReduce applies a simple synchronization policy to coordinate </a:t>
            </a:r>
            <a:r>
              <a:rPr lang="en-US" dirty="0" smtClean="0"/>
              <a:t>map workers </a:t>
            </a:r>
            <a:r>
              <a:rPr lang="en-US" dirty="0"/>
              <a:t>with reduce workers, in which the communication between them starts when all </a:t>
            </a:r>
            <a:r>
              <a:rPr lang="en-US" dirty="0" err="1" smtClean="0"/>
              <a:t>maptasks</a:t>
            </a:r>
            <a:r>
              <a:rPr lang="en-US" dirty="0" smtClean="0"/>
              <a:t> </a:t>
            </a:r>
            <a:r>
              <a:rPr lang="en-US" dirty="0"/>
              <a:t>finish</a:t>
            </a:r>
            <a:r>
              <a:rPr lang="en-US" dirty="0" smtClean="0"/>
              <a:t>.</a:t>
            </a:r>
            <a:endParaRPr lang="en-US" dirty="0" smtClean="0"/>
          </a:p>
          <a:p>
            <a:pPr marL="0" indent="0">
              <a:buNone/>
            </a:pPr>
            <a:r>
              <a:rPr lang="en-US" dirty="0" smtClean="0"/>
              <a:t>8. Communication </a:t>
            </a:r>
            <a:r>
              <a:rPr lang="en-US" dirty="0"/>
              <a:t>Reduce worker </a:t>
            </a:r>
            <a:r>
              <a:rPr lang="en-US" dirty="0" err="1"/>
              <a:t>i</a:t>
            </a:r>
            <a:r>
              <a:rPr lang="en-US" dirty="0"/>
              <a:t>, already notified of the location of region </a:t>
            </a:r>
            <a:r>
              <a:rPr lang="en-US" dirty="0" err="1"/>
              <a:t>i</a:t>
            </a:r>
            <a:r>
              <a:rPr lang="en-US" dirty="0"/>
              <a:t> of all map </a:t>
            </a:r>
            <a:r>
              <a:rPr lang="en-US" dirty="0" smtClean="0"/>
              <a:t>workers, uses </a:t>
            </a:r>
            <a:r>
              <a:rPr lang="en-US" dirty="0"/>
              <a:t>a remote procedure call to read the data from the respective region of all map workers. </a:t>
            </a:r>
            <a:r>
              <a:rPr lang="en-US" dirty="0" smtClean="0"/>
              <a:t>Since all </a:t>
            </a:r>
            <a:r>
              <a:rPr lang="en-US" dirty="0"/>
              <a:t>reduce workers read the data from all map workers, all-to-all communication among all </a:t>
            </a:r>
            <a:r>
              <a:rPr lang="en-US" dirty="0" smtClean="0"/>
              <a:t>map and </a:t>
            </a:r>
            <a:r>
              <a:rPr lang="en-US" dirty="0"/>
              <a:t>reduce workers, which incurs network congestion, occurs in the network.</a:t>
            </a:r>
            <a:endParaRPr lang="en-US"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lgn="just">
              <a:buNone/>
            </a:pPr>
            <a:r>
              <a:rPr lang="en-US" dirty="0" smtClean="0"/>
              <a:t>10. Sorting </a:t>
            </a:r>
            <a:r>
              <a:rPr lang="en-US" dirty="0"/>
              <a:t>and Grouping When the process of reading the input data is finalized by a </a:t>
            </a:r>
            <a:r>
              <a:rPr lang="en-US" dirty="0" smtClean="0"/>
              <a:t>reduce worker</a:t>
            </a:r>
            <a:r>
              <a:rPr lang="en-US" dirty="0"/>
              <a:t>, the data is initially buffered in the local disk of the reduce worker. </a:t>
            </a:r>
            <a:endParaRPr lang="en-US" dirty="0" smtClean="0"/>
          </a:p>
          <a:p>
            <a:pPr marL="0" indent="0" algn="just">
              <a:buNone/>
            </a:pPr>
            <a:r>
              <a:rPr lang="en-US" dirty="0" smtClean="0"/>
              <a:t>Then </a:t>
            </a:r>
            <a:r>
              <a:rPr lang="en-US" dirty="0"/>
              <a:t>the </a:t>
            </a:r>
            <a:r>
              <a:rPr lang="en-US" dirty="0" smtClean="0"/>
              <a:t>reduce worker </a:t>
            </a:r>
            <a:r>
              <a:rPr lang="en-US" dirty="0"/>
              <a:t>groups intermediate (key, value) pairs by sorting the data based on their </a:t>
            </a:r>
            <a:r>
              <a:rPr lang="en-US" dirty="0" smtClean="0"/>
              <a:t>keys, followed </a:t>
            </a:r>
            <a:r>
              <a:rPr lang="en-US" dirty="0"/>
              <a:t>by grouping all occurrences of identical keys. Note that the buffered data is </a:t>
            </a:r>
            <a:r>
              <a:rPr lang="en-US" dirty="0" smtClean="0"/>
              <a:t>sorted and </a:t>
            </a:r>
            <a:r>
              <a:rPr lang="en-US" dirty="0"/>
              <a:t>grouped because the number of unique keys produced by a map worker may be </a:t>
            </a:r>
            <a:r>
              <a:rPr lang="en-US" dirty="0" smtClean="0"/>
              <a:t>more than </a:t>
            </a:r>
            <a:r>
              <a:rPr lang="en-US" dirty="0"/>
              <a:t>R regions in which more than one key exists in each region of a map </a:t>
            </a:r>
            <a:r>
              <a:rPr lang="en-US" dirty="0" smtClean="0"/>
              <a:t>worker</a:t>
            </a:r>
            <a:endParaRPr lang="en-US" dirty="0"/>
          </a:p>
          <a:p>
            <a:pPr marL="0" indent="0" algn="just">
              <a:buNone/>
            </a:pPr>
            <a:endParaRPr lang="en-US" dirty="0" smtClean="0"/>
          </a:p>
          <a:p>
            <a:pPr marL="0" indent="0" algn="just">
              <a:buNone/>
            </a:pPr>
            <a:r>
              <a:rPr lang="en-US" dirty="0" smtClean="0"/>
              <a:t>11</a:t>
            </a:r>
            <a:r>
              <a:rPr lang="en-US" dirty="0"/>
              <a:t>. Reduce function The reduce worker iterates over the grouped (key, value) pairs, and for </a:t>
            </a:r>
            <a:r>
              <a:rPr lang="en-US" dirty="0" smtClean="0"/>
              <a:t>each unique </a:t>
            </a:r>
            <a:r>
              <a:rPr lang="en-US" dirty="0"/>
              <a:t>key, it sends the key and corresponding values to the Reduce function. Then this </a:t>
            </a:r>
            <a:r>
              <a:rPr lang="en-US" dirty="0" smtClean="0"/>
              <a:t>function processes </a:t>
            </a:r>
            <a:r>
              <a:rPr lang="en-US" dirty="0"/>
              <a:t>its input data and stores the output results in predetermined files in the user’s program.</a:t>
            </a:r>
            <a:endParaRPr lang="en-US" dirty="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Library from Apache</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Hadoop is an open source implementation of MapReduce coded and released in Java (rather than </a:t>
            </a:r>
            <a:r>
              <a:rPr lang="en-US" dirty="0" smtClean="0"/>
              <a:t>C) by </a:t>
            </a:r>
            <a:r>
              <a:rPr lang="en-US" dirty="0"/>
              <a:t>Apache</a:t>
            </a:r>
            <a:r>
              <a:rPr lang="en-US" dirty="0" smtClean="0"/>
              <a:t>.</a:t>
            </a:r>
            <a:endParaRPr lang="en-US" dirty="0" smtClean="0"/>
          </a:p>
          <a:p>
            <a:pPr algn="just"/>
            <a:endParaRPr lang="en-US" dirty="0"/>
          </a:p>
          <a:p>
            <a:pPr algn="just"/>
            <a:r>
              <a:rPr lang="en-US" dirty="0" smtClean="0"/>
              <a:t> </a:t>
            </a:r>
            <a:r>
              <a:rPr lang="en-US" dirty="0"/>
              <a:t>The Hadoop implementation of MapReduce uses the Hadoop Distributed File </a:t>
            </a:r>
            <a:r>
              <a:rPr lang="en-US" dirty="0" smtClean="0"/>
              <a:t>System (HDFS</a:t>
            </a:r>
            <a:r>
              <a:rPr lang="en-US" dirty="0"/>
              <a:t>) as its underlying layer </a:t>
            </a:r>
            <a:r>
              <a:rPr lang="en-US" dirty="0" smtClean="0"/>
              <a:t>. </a:t>
            </a:r>
            <a:endParaRPr lang="en-US" dirty="0" smtClean="0"/>
          </a:p>
          <a:p>
            <a:pPr algn="just"/>
            <a:endParaRPr lang="en-US" dirty="0"/>
          </a:p>
          <a:p>
            <a:pPr algn="just"/>
            <a:r>
              <a:rPr lang="en-US" dirty="0" smtClean="0"/>
              <a:t>The </a:t>
            </a:r>
            <a:r>
              <a:rPr lang="en-US" dirty="0"/>
              <a:t>Hadoop core is divided into two </a:t>
            </a:r>
            <a:r>
              <a:rPr lang="en-US" dirty="0" smtClean="0"/>
              <a:t>fundamental layers</a:t>
            </a:r>
            <a:r>
              <a:rPr lang="en-US" dirty="0"/>
              <a:t>: the MapReduce engine and HDFS. </a:t>
            </a:r>
            <a:endParaRPr lang="en-US" dirty="0" smtClean="0"/>
          </a:p>
          <a:p>
            <a:pPr algn="just"/>
            <a:endParaRPr lang="en-US" dirty="0"/>
          </a:p>
          <a:p>
            <a:pPr algn="just"/>
            <a:r>
              <a:rPr lang="en-US" dirty="0" smtClean="0"/>
              <a:t>The </a:t>
            </a:r>
            <a:r>
              <a:rPr lang="en-US" dirty="0"/>
              <a:t>MapReduce engine is the computation engine </a:t>
            </a:r>
            <a:r>
              <a:rPr lang="en-US" dirty="0" smtClean="0"/>
              <a:t>running on </a:t>
            </a:r>
            <a:r>
              <a:rPr lang="en-US" dirty="0"/>
              <a:t>top of HDFS as its data storage manager. </a:t>
            </a:r>
            <a:endParaRPr lang="en-US" dirty="0" smtClean="0"/>
          </a:p>
          <a:p>
            <a:pPr algn="just"/>
            <a:endParaRPr lang="en-US" dirty="0"/>
          </a:p>
          <a:p>
            <a:pPr algn="just"/>
            <a:r>
              <a:rPr lang="en-US" dirty="0" smtClean="0"/>
              <a:t>The </a:t>
            </a:r>
            <a:r>
              <a:rPr lang="en-US" dirty="0"/>
              <a:t>following two sections cover the details </a:t>
            </a:r>
            <a:r>
              <a:rPr lang="en-US" dirty="0" smtClean="0"/>
              <a:t>of these </a:t>
            </a:r>
            <a:r>
              <a:rPr lang="en-US" dirty="0"/>
              <a:t>two fundamental layers.</a:t>
            </a:r>
            <a:endParaRPr lang="en-US"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Library from Apache</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a:t>HDFS: HDFS is a distributed file system inspired by GFS that organizes files and stores </a:t>
            </a:r>
            <a:r>
              <a:rPr lang="en-US" dirty="0" smtClean="0"/>
              <a:t>their data </a:t>
            </a:r>
            <a:r>
              <a:rPr lang="en-US" dirty="0"/>
              <a:t>on a distributed computing system</a:t>
            </a:r>
            <a:r>
              <a:rPr lang="en-US" dirty="0" smtClean="0"/>
              <a:t>.</a:t>
            </a:r>
            <a:endParaRPr lang="en-US" dirty="0" smtClean="0"/>
          </a:p>
          <a:p>
            <a:pPr algn="just"/>
            <a:endParaRPr lang="en-US" dirty="0" smtClean="0"/>
          </a:p>
          <a:p>
            <a:pPr algn="just"/>
            <a:r>
              <a:rPr lang="en-US" dirty="0"/>
              <a:t>HDFS Architecture: HDFS has a master/slave architecture containing a single </a:t>
            </a:r>
            <a:r>
              <a:rPr lang="en-US" dirty="0" err="1"/>
              <a:t>NameNode</a:t>
            </a:r>
            <a:r>
              <a:rPr lang="en-US" dirty="0"/>
              <a:t> </a:t>
            </a:r>
            <a:r>
              <a:rPr lang="en-US" dirty="0" smtClean="0"/>
              <a:t>as the </a:t>
            </a:r>
            <a:r>
              <a:rPr lang="en-US" dirty="0"/>
              <a:t>master and a number of </a:t>
            </a:r>
            <a:r>
              <a:rPr lang="en-US" dirty="0" err="1"/>
              <a:t>DataNodes</a:t>
            </a:r>
            <a:r>
              <a:rPr lang="en-US" dirty="0"/>
              <a:t> as workers (slaves). </a:t>
            </a:r>
            <a:endParaRPr lang="en-US" dirty="0" smtClean="0"/>
          </a:p>
          <a:p>
            <a:pPr algn="just"/>
            <a:endParaRPr lang="en-US" dirty="0"/>
          </a:p>
          <a:p>
            <a:pPr algn="just"/>
            <a:r>
              <a:rPr lang="en-US" dirty="0" smtClean="0"/>
              <a:t>To </a:t>
            </a:r>
            <a:r>
              <a:rPr lang="en-US" dirty="0"/>
              <a:t>store a file in this </a:t>
            </a:r>
            <a:r>
              <a:rPr lang="en-US" dirty="0" smtClean="0"/>
              <a:t>architecture, HDFS </a:t>
            </a:r>
            <a:r>
              <a:rPr lang="en-US" dirty="0"/>
              <a:t>splits the file into fixed-size blocks (e.g., 64 MB) and stores them on </a:t>
            </a:r>
            <a:r>
              <a:rPr lang="en-US" dirty="0" smtClean="0"/>
              <a:t>workers (</a:t>
            </a:r>
            <a:r>
              <a:rPr lang="en-US" dirty="0" err="1" smtClean="0"/>
              <a:t>DataNodes</a:t>
            </a:r>
            <a:r>
              <a:rPr lang="en-US" dirty="0"/>
              <a:t>). </a:t>
            </a:r>
            <a:endParaRPr lang="en-US" dirty="0" smtClean="0"/>
          </a:p>
          <a:p>
            <a:pPr algn="just"/>
            <a:endParaRPr lang="en-US" dirty="0"/>
          </a:p>
          <a:p>
            <a:pPr algn="just"/>
            <a:r>
              <a:rPr lang="en-US" dirty="0" smtClean="0"/>
              <a:t>The </a:t>
            </a:r>
            <a:r>
              <a:rPr lang="en-US" dirty="0"/>
              <a:t>mapping of blocks to </a:t>
            </a:r>
            <a:r>
              <a:rPr lang="en-US" dirty="0" err="1"/>
              <a:t>DataNodes</a:t>
            </a:r>
            <a:r>
              <a:rPr lang="en-US" dirty="0"/>
              <a:t> is determined by the </a:t>
            </a:r>
            <a:r>
              <a:rPr lang="en-US" dirty="0" err="1"/>
              <a:t>NameNode</a:t>
            </a:r>
            <a:r>
              <a:rPr lang="en-US" dirty="0" smtClean="0"/>
              <a:t>.</a:t>
            </a:r>
            <a:endParaRPr lang="en-US" dirty="0" smtClean="0"/>
          </a:p>
          <a:p>
            <a:pPr algn="just"/>
            <a:endParaRPr lang="en-US" dirty="0"/>
          </a:p>
          <a:p>
            <a:pPr algn="just"/>
            <a:r>
              <a:rPr lang="en-US" dirty="0" smtClean="0"/>
              <a:t> The </a:t>
            </a:r>
            <a:r>
              <a:rPr lang="en-US" dirty="0" err="1" smtClean="0"/>
              <a:t>NameNode</a:t>
            </a:r>
            <a:r>
              <a:rPr lang="en-US" dirty="0" smtClean="0"/>
              <a:t> </a:t>
            </a:r>
            <a:r>
              <a:rPr lang="en-US" dirty="0"/>
              <a:t>(master) also manages the file system’s metadata and namespace.</a:t>
            </a:r>
            <a:endParaRPr lang="en-US" dirty="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dirty="0"/>
              <a:t>In such </a:t>
            </a:r>
            <a:r>
              <a:rPr lang="en-US" dirty="0" smtClean="0"/>
              <a:t>systems, the </a:t>
            </a:r>
            <a:r>
              <a:rPr lang="en-US" dirty="0"/>
              <a:t>namespace is the area maintaining the metadata, and metadata refers to all the </a:t>
            </a:r>
            <a:r>
              <a:rPr lang="en-US" dirty="0" smtClean="0"/>
              <a:t>information stored </a:t>
            </a:r>
            <a:r>
              <a:rPr lang="en-US" dirty="0"/>
              <a:t>by a file system that is needed for overall management of all files. </a:t>
            </a:r>
            <a:endParaRPr lang="en-US" dirty="0" smtClean="0"/>
          </a:p>
          <a:p>
            <a:pPr algn="just"/>
            <a:endParaRPr lang="en-US" dirty="0" smtClean="0"/>
          </a:p>
          <a:p>
            <a:pPr algn="just"/>
            <a:r>
              <a:rPr lang="en-US" dirty="0" smtClean="0"/>
              <a:t>For example, </a:t>
            </a:r>
            <a:r>
              <a:rPr lang="en-US" dirty="0" err="1" smtClean="0"/>
              <a:t>NameNode</a:t>
            </a:r>
            <a:r>
              <a:rPr lang="en-US" dirty="0" smtClean="0"/>
              <a:t> </a:t>
            </a:r>
            <a:r>
              <a:rPr lang="en-US" dirty="0"/>
              <a:t>in the metadata stores all information regarding the location of </a:t>
            </a:r>
            <a:r>
              <a:rPr lang="en-US" dirty="0" err="1" smtClean="0"/>
              <a:t>inpu</a:t>
            </a:r>
            <a:r>
              <a:rPr lang="en-US" dirty="0" smtClean="0"/>
              <a:t> splits/blocks in </a:t>
            </a:r>
            <a:r>
              <a:rPr lang="en-US" dirty="0"/>
              <a:t>all </a:t>
            </a:r>
            <a:r>
              <a:rPr lang="en-US" dirty="0" err="1"/>
              <a:t>DataNodes</a:t>
            </a:r>
            <a:r>
              <a:rPr lang="en-US" dirty="0" smtClean="0"/>
              <a:t>.</a:t>
            </a:r>
            <a:endParaRPr lang="en-US" dirty="0" smtClean="0"/>
          </a:p>
          <a:p>
            <a:pPr algn="just"/>
            <a:endParaRPr lang="en-US" dirty="0"/>
          </a:p>
          <a:p>
            <a:pPr algn="just"/>
            <a:r>
              <a:rPr lang="en-US" dirty="0" smtClean="0"/>
              <a:t> </a:t>
            </a:r>
            <a:r>
              <a:rPr lang="en-US" dirty="0"/>
              <a:t>Each </a:t>
            </a:r>
            <a:r>
              <a:rPr lang="en-US" dirty="0" err="1"/>
              <a:t>DataNode</a:t>
            </a:r>
            <a:r>
              <a:rPr lang="en-US" dirty="0"/>
              <a:t>, usually one per node in a cluster, manages the storage </a:t>
            </a:r>
            <a:r>
              <a:rPr lang="en-US" dirty="0" smtClean="0"/>
              <a:t>attached to </a:t>
            </a:r>
            <a:r>
              <a:rPr lang="en-US" dirty="0"/>
              <a:t>the node. </a:t>
            </a:r>
            <a:endParaRPr lang="en-US" dirty="0" smtClean="0"/>
          </a:p>
          <a:p>
            <a:pPr algn="just"/>
            <a:endParaRPr lang="en-US" dirty="0"/>
          </a:p>
          <a:p>
            <a:pPr algn="just"/>
            <a:r>
              <a:rPr lang="en-US" dirty="0" smtClean="0"/>
              <a:t>Each </a:t>
            </a:r>
            <a:r>
              <a:rPr lang="en-US" dirty="0" err="1"/>
              <a:t>DataNode</a:t>
            </a:r>
            <a:r>
              <a:rPr lang="en-US" dirty="0"/>
              <a:t> is responsible for storing and retrieving its file blocks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3838" y="1109663"/>
            <a:ext cx="8696325"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dirty="0"/>
              <a:t>HDFS Features: Distributed file systems have special requirements, such as </a:t>
            </a:r>
            <a:r>
              <a:rPr lang="en-US" dirty="0" smtClean="0"/>
              <a:t>performance, scalability</a:t>
            </a:r>
            <a:r>
              <a:rPr lang="en-US" dirty="0"/>
              <a:t>, concurrency control, fault tolerance, and security requirements </a:t>
            </a:r>
            <a:r>
              <a:rPr lang="en-US" dirty="0" smtClean="0"/>
              <a:t> </a:t>
            </a:r>
            <a:r>
              <a:rPr lang="en-US" dirty="0"/>
              <a:t>to </a:t>
            </a:r>
            <a:r>
              <a:rPr lang="en-US" dirty="0" smtClean="0"/>
              <a:t>operate efficiently.</a:t>
            </a:r>
            <a:endParaRPr lang="en-US" dirty="0" smtClean="0"/>
          </a:p>
          <a:p>
            <a:pPr algn="just"/>
            <a:endParaRPr lang="en-US" dirty="0"/>
          </a:p>
          <a:p>
            <a:pPr algn="just"/>
            <a:r>
              <a:rPr lang="en-US" b="1" dirty="0"/>
              <a:t>HDFS Fault Tolerance: </a:t>
            </a:r>
            <a:r>
              <a:rPr lang="en-US" dirty="0"/>
              <a:t>One of the main aspects of HDFS is its fault tolerance characteristic.</a:t>
            </a:r>
            <a:endParaRPr lang="en-US" dirty="0"/>
          </a:p>
          <a:p>
            <a:pPr algn="just"/>
            <a:endParaRPr lang="en-US" dirty="0" smtClean="0"/>
          </a:p>
          <a:p>
            <a:pPr algn="just"/>
            <a:r>
              <a:rPr lang="en-US" dirty="0" smtClean="0"/>
              <a:t>Since </a:t>
            </a:r>
            <a:r>
              <a:rPr lang="en-US" dirty="0"/>
              <a:t>Hadoop is designed to be deployed on low-cost hardware by default, a hardware failure </a:t>
            </a:r>
            <a:r>
              <a:rPr lang="en-US" dirty="0" smtClean="0"/>
              <a:t>in this </a:t>
            </a:r>
            <a:r>
              <a:rPr lang="en-US" dirty="0"/>
              <a:t>system is considered to be common rather than an exception. </a:t>
            </a:r>
            <a:endParaRPr lang="en-US" dirty="0" smtClean="0"/>
          </a:p>
          <a:p>
            <a:pPr algn="just"/>
            <a:endParaRPr lang="en-US" dirty="0"/>
          </a:p>
          <a:p>
            <a:pPr algn="just"/>
            <a:r>
              <a:rPr lang="en-US" dirty="0" smtClean="0"/>
              <a:t>Therefore</a:t>
            </a:r>
            <a:r>
              <a:rPr lang="en-US" dirty="0"/>
              <a:t>, Hadoop </a:t>
            </a:r>
            <a:r>
              <a:rPr lang="en-US" dirty="0" smtClean="0"/>
              <a:t>considers the </a:t>
            </a:r>
            <a:r>
              <a:rPr lang="en-US" dirty="0"/>
              <a:t>following issues to fulfill reliability requirements of the file system</a:t>
            </a:r>
            <a:endParaRPr lang="en-US" dirty="0"/>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b="1" dirty="0"/>
              <a:t>Block replication </a:t>
            </a:r>
            <a:r>
              <a:rPr lang="en-US" dirty="0"/>
              <a:t>To reliably store data in HDFS, file blocks are replicated in this </a:t>
            </a:r>
            <a:r>
              <a:rPr lang="en-US" dirty="0" smtClean="0"/>
              <a:t>system.</a:t>
            </a:r>
            <a:endParaRPr lang="en-US" dirty="0" smtClean="0"/>
          </a:p>
          <a:p>
            <a:pPr algn="just"/>
            <a:endParaRPr lang="en-US" dirty="0"/>
          </a:p>
          <a:p>
            <a:pPr algn="just"/>
            <a:r>
              <a:rPr lang="en-US" dirty="0" smtClean="0"/>
              <a:t>In </a:t>
            </a:r>
            <a:r>
              <a:rPr lang="en-US" dirty="0"/>
              <a:t>other words, HDFS stores a file as a set of blocks and each block is replicated </a:t>
            </a:r>
            <a:r>
              <a:rPr lang="en-US" dirty="0" smtClean="0"/>
              <a:t>and distributed </a:t>
            </a:r>
            <a:r>
              <a:rPr lang="en-US" dirty="0"/>
              <a:t>across the whole cluster</a:t>
            </a:r>
            <a:r>
              <a:rPr lang="en-US" dirty="0" smtClean="0"/>
              <a:t>.</a:t>
            </a:r>
            <a:endParaRPr lang="en-US" dirty="0" smtClean="0"/>
          </a:p>
          <a:p>
            <a:pPr algn="just"/>
            <a:endParaRPr lang="en-US" dirty="0"/>
          </a:p>
          <a:p>
            <a:pPr algn="just"/>
            <a:r>
              <a:rPr lang="en-US" dirty="0" smtClean="0"/>
              <a:t> </a:t>
            </a:r>
            <a:r>
              <a:rPr lang="en-US" dirty="0"/>
              <a:t>The replication factor is set by the user and is three by</a:t>
            </a:r>
            <a:endParaRPr lang="en-US" dirty="0"/>
          </a:p>
          <a:p>
            <a:pPr algn="just"/>
            <a:r>
              <a:rPr lang="en-US" dirty="0"/>
              <a:t>default.</a:t>
            </a:r>
            <a:endParaRPr lang="en-US" dirty="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b="1" dirty="0"/>
              <a:t>Replica placement </a:t>
            </a:r>
            <a:r>
              <a:rPr lang="en-US" dirty="0"/>
              <a:t>The placement of replicas is another factor to fulfill the desired </a:t>
            </a:r>
            <a:r>
              <a:rPr lang="en-US" dirty="0" smtClean="0"/>
              <a:t>fault tolerance </a:t>
            </a:r>
            <a:r>
              <a:rPr lang="en-US" dirty="0"/>
              <a:t>in HDFS. </a:t>
            </a:r>
            <a:endParaRPr lang="en-US" dirty="0" smtClean="0"/>
          </a:p>
          <a:p>
            <a:pPr algn="just"/>
            <a:endParaRPr lang="en-US" dirty="0"/>
          </a:p>
          <a:p>
            <a:pPr algn="just"/>
            <a:r>
              <a:rPr lang="en-US" dirty="0" smtClean="0"/>
              <a:t>Although </a:t>
            </a:r>
            <a:r>
              <a:rPr lang="en-US" dirty="0"/>
              <a:t>storing replicas on different nodes (</a:t>
            </a:r>
            <a:r>
              <a:rPr lang="en-US" dirty="0" err="1"/>
              <a:t>DataNodes</a:t>
            </a:r>
            <a:r>
              <a:rPr lang="en-US" dirty="0"/>
              <a:t>) located </a:t>
            </a:r>
            <a:r>
              <a:rPr lang="en-US" dirty="0" smtClean="0"/>
              <a:t>in different </a:t>
            </a:r>
            <a:r>
              <a:rPr lang="en-US" dirty="0"/>
              <a:t>racks across the whole cluster provides more reliability, it is sometimes ignored </a:t>
            </a:r>
            <a:r>
              <a:rPr lang="en-US" dirty="0" smtClean="0"/>
              <a:t>as the </a:t>
            </a:r>
            <a:r>
              <a:rPr lang="en-US" dirty="0"/>
              <a:t>cost of communication between two nodes in different racks is relatively high </a:t>
            </a:r>
            <a:r>
              <a:rPr lang="en-US" dirty="0" smtClean="0"/>
              <a:t>in comparison </a:t>
            </a:r>
            <a:r>
              <a:rPr lang="en-US" dirty="0"/>
              <a:t>with that of different nodes located in the same rack. </a:t>
            </a:r>
            <a:endParaRPr lang="en-US" dirty="0" smtClean="0"/>
          </a:p>
          <a:p>
            <a:pPr algn="just"/>
            <a:endParaRPr lang="en-US" dirty="0"/>
          </a:p>
          <a:p>
            <a:pPr algn="just"/>
            <a:r>
              <a:rPr lang="en-US" dirty="0" smtClean="0"/>
              <a:t>Therefore</a:t>
            </a:r>
            <a:r>
              <a:rPr lang="en-US" dirty="0"/>
              <a:t>, </a:t>
            </a:r>
            <a:r>
              <a:rPr lang="en-US" dirty="0" smtClean="0"/>
              <a:t>sometimes HDFS </a:t>
            </a:r>
            <a:r>
              <a:rPr lang="en-US" dirty="0"/>
              <a:t>compromises its reliability to achieve lower communication costs.</a:t>
            </a:r>
            <a:endParaRPr lang="en-US" dirty="0"/>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a:t>Heartbeat</a:t>
            </a:r>
            <a:r>
              <a:rPr lang="en-US" dirty="0"/>
              <a:t> and </a:t>
            </a:r>
            <a:r>
              <a:rPr lang="en-US" b="1" dirty="0" err="1"/>
              <a:t>Blockreport</a:t>
            </a:r>
            <a:r>
              <a:rPr lang="en-US" b="1" dirty="0"/>
              <a:t> </a:t>
            </a:r>
            <a:r>
              <a:rPr lang="en-US" dirty="0"/>
              <a:t>messages Heartbeats and </a:t>
            </a:r>
            <a:r>
              <a:rPr lang="en-US" dirty="0" err="1"/>
              <a:t>Blockreports</a:t>
            </a:r>
            <a:r>
              <a:rPr lang="en-US" dirty="0"/>
              <a:t> are periodic </a:t>
            </a:r>
            <a:r>
              <a:rPr lang="en-US" dirty="0" smtClean="0"/>
              <a:t>messages sent </a:t>
            </a:r>
            <a:r>
              <a:rPr lang="en-US" dirty="0"/>
              <a:t>to the </a:t>
            </a:r>
            <a:r>
              <a:rPr lang="en-US" dirty="0" err="1"/>
              <a:t>NameNode</a:t>
            </a:r>
            <a:r>
              <a:rPr lang="en-US" dirty="0"/>
              <a:t> by each </a:t>
            </a:r>
            <a:r>
              <a:rPr lang="en-US" dirty="0" err="1"/>
              <a:t>DataNode</a:t>
            </a:r>
            <a:r>
              <a:rPr lang="en-US" dirty="0"/>
              <a:t> in a cluster. </a:t>
            </a:r>
            <a:endParaRPr lang="en-US" dirty="0" smtClean="0"/>
          </a:p>
          <a:p>
            <a:pPr algn="just"/>
            <a:endParaRPr lang="en-US" dirty="0"/>
          </a:p>
          <a:p>
            <a:pPr algn="just"/>
            <a:r>
              <a:rPr lang="en-US" dirty="0" smtClean="0"/>
              <a:t>Receipt </a:t>
            </a:r>
            <a:r>
              <a:rPr lang="en-US" dirty="0"/>
              <a:t>of a Heartbeat implies that </a:t>
            </a:r>
            <a:r>
              <a:rPr lang="en-US" dirty="0" smtClean="0"/>
              <a:t>the </a:t>
            </a:r>
            <a:r>
              <a:rPr lang="en-US" dirty="0" err="1" smtClean="0"/>
              <a:t>DataNode</a:t>
            </a:r>
            <a:r>
              <a:rPr lang="en-US" dirty="0" smtClean="0"/>
              <a:t> </a:t>
            </a:r>
            <a:r>
              <a:rPr lang="en-US" dirty="0"/>
              <a:t>is functioning properly, while each </a:t>
            </a:r>
            <a:r>
              <a:rPr lang="en-US" dirty="0" err="1"/>
              <a:t>Blockreport</a:t>
            </a:r>
            <a:r>
              <a:rPr lang="en-US" dirty="0"/>
              <a:t> contains a list of all blocks on </a:t>
            </a:r>
            <a:r>
              <a:rPr lang="en-US" dirty="0" smtClean="0"/>
              <a:t>a </a:t>
            </a:r>
            <a:r>
              <a:rPr lang="en-US" dirty="0" err="1" smtClean="0"/>
              <a:t>DataNode</a:t>
            </a:r>
            <a:r>
              <a:rPr lang="en-US" dirty="0" smtClean="0"/>
              <a:t> . </a:t>
            </a:r>
            <a:endParaRPr lang="en-US" dirty="0" smtClean="0"/>
          </a:p>
          <a:p>
            <a:pPr algn="just"/>
            <a:endParaRPr lang="en-US" dirty="0"/>
          </a:p>
          <a:p>
            <a:pPr algn="just"/>
            <a:r>
              <a:rPr lang="en-US" dirty="0" smtClean="0"/>
              <a:t>The </a:t>
            </a:r>
            <a:r>
              <a:rPr lang="en-US" dirty="0" err="1"/>
              <a:t>NameNode</a:t>
            </a:r>
            <a:r>
              <a:rPr lang="en-US" dirty="0"/>
              <a:t> receives such messages because it is the sole decision </a:t>
            </a:r>
            <a:r>
              <a:rPr lang="en-US" dirty="0" smtClean="0"/>
              <a:t>maker of </a:t>
            </a:r>
            <a:r>
              <a:rPr lang="en-US" dirty="0"/>
              <a:t>all replicas in the system.</a:t>
            </a:r>
            <a:endParaRPr lang="en-US" dirty="0"/>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b="1" dirty="0"/>
              <a:t>HDFS High-Throughput Access </a:t>
            </a:r>
            <a:r>
              <a:rPr lang="en-US" dirty="0"/>
              <a:t>to Large Data Sets (Files): Because HDFS is </a:t>
            </a:r>
            <a:r>
              <a:rPr lang="en-US" dirty="0" smtClean="0"/>
              <a:t>primarily designed </a:t>
            </a:r>
            <a:r>
              <a:rPr lang="en-US" dirty="0"/>
              <a:t>for batch processing rather than interactive processing, data access throughput </a:t>
            </a:r>
            <a:r>
              <a:rPr lang="en-US" dirty="0" smtClean="0"/>
              <a:t>in HDFS </a:t>
            </a:r>
            <a:r>
              <a:rPr lang="en-US" dirty="0"/>
              <a:t>is more important than latency. </a:t>
            </a:r>
            <a:endParaRPr lang="en-US" dirty="0" smtClean="0"/>
          </a:p>
          <a:p>
            <a:pPr algn="just"/>
            <a:endParaRPr lang="en-US" dirty="0"/>
          </a:p>
          <a:p>
            <a:pPr algn="just"/>
            <a:r>
              <a:rPr lang="en-US" dirty="0" smtClean="0"/>
              <a:t>Also</a:t>
            </a:r>
            <a:r>
              <a:rPr lang="en-US" dirty="0"/>
              <a:t>, because applications run on HDFS typically </a:t>
            </a:r>
            <a:r>
              <a:rPr lang="en-US" dirty="0" smtClean="0"/>
              <a:t>have large </a:t>
            </a:r>
            <a:r>
              <a:rPr lang="en-US" dirty="0"/>
              <a:t>data sets, individual files are broken into large blocks (e.g., 64MB) to allow HDFS </a:t>
            </a:r>
            <a:r>
              <a:rPr lang="en-US" dirty="0" smtClean="0"/>
              <a:t>to decrease </a:t>
            </a:r>
            <a:r>
              <a:rPr lang="en-US" dirty="0"/>
              <a:t>the amount of metadata storage required per file.</a:t>
            </a:r>
            <a:endParaRPr 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just"/>
            <a:r>
              <a:rPr lang="en-US" dirty="0"/>
              <a:t>Reading a file To read a file in HDFS, a user sends an “open” request to the </a:t>
            </a:r>
            <a:r>
              <a:rPr lang="en-US" dirty="0" err="1"/>
              <a:t>NameNode</a:t>
            </a:r>
            <a:r>
              <a:rPr lang="en-US" dirty="0"/>
              <a:t> </a:t>
            </a:r>
            <a:r>
              <a:rPr lang="en-US" dirty="0" smtClean="0"/>
              <a:t>to get </a:t>
            </a:r>
            <a:r>
              <a:rPr lang="en-US" dirty="0"/>
              <a:t>the location of file blocks. For each file block, the </a:t>
            </a:r>
            <a:r>
              <a:rPr lang="en-US" dirty="0" err="1"/>
              <a:t>NameNode</a:t>
            </a:r>
            <a:r>
              <a:rPr lang="en-US" dirty="0"/>
              <a:t> returns the address of </a:t>
            </a:r>
            <a:r>
              <a:rPr lang="en-US" dirty="0" smtClean="0"/>
              <a:t>a set </a:t>
            </a:r>
            <a:r>
              <a:rPr lang="en-US" dirty="0"/>
              <a:t>of </a:t>
            </a:r>
            <a:r>
              <a:rPr lang="en-US" dirty="0" err="1"/>
              <a:t>DataNodes</a:t>
            </a:r>
            <a:r>
              <a:rPr lang="en-US" dirty="0"/>
              <a:t> containing replica information for the requested file. </a:t>
            </a:r>
            <a:endParaRPr lang="en-US" dirty="0" smtClean="0"/>
          </a:p>
          <a:p>
            <a:pPr algn="just"/>
            <a:endParaRPr lang="en-US" dirty="0" smtClean="0"/>
          </a:p>
          <a:p>
            <a:pPr algn="just"/>
            <a:r>
              <a:rPr lang="en-US" dirty="0" smtClean="0"/>
              <a:t>The </a:t>
            </a:r>
            <a:r>
              <a:rPr lang="en-US" dirty="0"/>
              <a:t>number </a:t>
            </a:r>
            <a:r>
              <a:rPr lang="en-US" dirty="0" smtClean="0"/>
              <a:t>of addresses </a:t>
            </a:r>
            <a:r>
              <a:rPr lang="en-US" dirty="0"/>
              <a:t>depends on the number of block replicas. </a:t>
            </a:r>
            <a:endParaRPr lang="en-US" dirty="0" smtClean="0"/>
          </a:p>
          <a:p>
            <a:pPr algn="just"/>
            <a:endParaRPr lang="en-US" dirty="0" smtClean="0"/>
          </a:p>
          <a:p>
            <a:pPr algn="just"/>
            <a:r>
              <a:rPr lang="en-US" dirty="0" smtClean="0"/>
              <a:t>Upon </a:t>
            </a:r>
            <a:r>
              <a:rPr lang="en-US" dirty="0"/>
              <a:t>receiving such information, </a:t>
            </a:r>
            <a:r>
              <a:rPr lang="en-US" dirty="0" smtClean="0"/>
              <a:t>the user </a:t>
            </a:r>
            <a:r>
              <a:rPr lang="en-US" dirty="0"/>
              <a:t>calls the read function to connect to the closest </a:t>
            </a:r>
            <a:r>
              <a:rPr lang="en-US" dirty="0" err="1"/>
              <a:t>DataNode</a:t>
            </a:r>
            <a:r>
              <a:rPr lang="en-US" dirty="0"/>
              <a:t> containing the first block </a:t>
            </a:r>
            <a:r>
              <a:rPr lang="en-US" dirty="0" smtClean="0"/>
              <a:t>of the </a:t>
            </a:r>
            <a:r>
              <a:rPr lang="en-US" dirty="0"/>
              <a:t>file. </a:t>
            </a:r>
            <a:endParaRPr lang="en-US" dirty="0" smtClean="0"/>
          </a:p>
          <a:p>
            <a:pPr algn="just"/>
            <a:endParaRPr lang="en-US" dirty="0" smtClean="0"/>
          </a:p>
          <a:p>
            <a:pPr algn="just"/>
            <a:r>
              <a:rPr lang="en-US" dirty="0" smtClean="0"/>
              <a:t>After </a:t>
            </a:r>
            <a:r>
              <a:rPr lang="en-US" dirty="0"/>
              <a:t>the first block is streamed from the respective </a:t>
            </a:r>
            <a:r>
              <a:rPr lang="en-US" dirty="0" err="1"/>
              <a:t>DataNode</a:t>
            </a:r>
            <a:r>
              <a:rPr lang="en-US" dirty="0"/>
              <a:t> to the user, </a:t>
            </a:r>
            <a:r>
              <a:rPr lang="en-US" dirty="0" smtClean="0"/>
              <a:t>the established </a:t>
            </a:r>
            <a:r>
              <a:rPr lang="en-US" dirty="0"/>
              <a:t>connection is terminated and the same process is repeated for all blocks of </a:t>
            </a:r>
            <a:r>
              <a:rPr lang="en-US" dirty="0" smtClean="0"/>
              <a:t>the requested </a:t>
            </a:r>
            <a:r>
              <a:rPr lang="en-US" dirty="0"/>
              <a:t>file until the whole file is streamed to the user.</a:t>
            </a:r>
            <a:endParaRPr lang="en-US"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endParaRPr lang="en-US" dirty="0"/>
          </a:p>
        </p:txBody>
      </p:sp>
      <p:sp>
        <p:nvSpPr>
          <p:cNvPr id="3" name="Content Placeholder 2"/>
          <p:cNvSpPr>
            <a:spLocks noGrp="1"/>
          </p:cNvSpPr>
          <p:nvPr>
            <p:ph idx="1"/>
          </p:nvPr>
        </p:nvSpPr>
        <p:spPr>
          <a:xfrm>
            <a:off x="457200" y="1143000"/>
            <a:ext cx="8229600" cy="5410200"/>
          </a:xfrm>
        </p:spPr>
        <p:txBody>
          <a:bodyPr>
            <a:normAutofit fontScale="62500" lnSpcReduction="20000"/>
          </a:bodyPr>
          <a:lstStyle/>
          <a:p>
            <a:pPr algn="just"/>
            <a:endParaRPr lang="en-US" dirty="0" smtClean="0"/>
          </a:p>
          <a:p>
            <a:pPr algn="just"/>
            <a:endParaRPr lang="en-US" dirty="0"/>
          </a:p>
          <a:p>
            <a:pPr algn="just"/>
            <a:r>
              <a:rPr lang="en-US" dirty="0" smtClean="0"/>
              <a:t>Writing </a:t>
            </a:r>
            <a:r>
              <a:rPr lang="en-US" dirty="0"/>
              <a:t>to a file To write a file in HDFS, a user sends a “create” request to the </a:t>
            </a:r>
            <a:r>
              <a:rPr lang="en-US" dirty="0" err="1" smtClean="0"/>
              <a:t>NameNode</a:t>
            </a:r>
            <a:r>
              <a:rPr lang="en-US" dirty="0"/>
              <a:t> </a:t>
            </a:r>
            <a:r>
              <a:rPr lang="en-US" dirty="0" smtClean="0"/>
              <a:t>to </a:t>
            </a:r>
            <a:r>
              <a:rPr lang="en-US" dirty="0"/>
              <a:t>create a new file in the file system namespace</a:t>
            </a:r>
            <a:r>
              <a:rPr lang="en-US" dirty="0" smtClean="0"/>
              <a:t>.</a:t>
            </a:r>
            <a:endParaRPr lang="en-US" dirty="0" smtClean="0"/>
          </a:p>
          <a:p>
            <a:pPr algn="just"/>
            <a:endParaRPr lang="en-US" dirty="0"/>
          </a:p>
          <a:p>
            <a:pPr algn="just"/>
            <a:r>
              <a:rPr lang="en-US" dirty="0" smtClean="0"/>
              <a:t> </a:t>
            </a:r>
            <a:r>
              <a:rPr lang="en-US" dirty="0"/>
              <a:t>If the file does not exist, the </a:t>
            </a:r>
            <a:r>
              <a:rPr lang="en-US" dirty="0" err="1" smtClean="0"/>
              <a:t>NameNode</a:t>
            </a:r>
            <a:r>
              <a:rPr lang="en-US" dirty="0"/>
              <a:t> </a:t>
            </a:r>
            <a:r>
              <a:rPr lang="en-US" dirty="0" smtClean="0"/>
              <a:t>notifies </a:t>
            </a:r>
            <a:r>
              <a:rPr lang="en-US" dirty="0"/>
              <a:t>the user and allows him to start writing data to the file by calling the write function.</a:t>
            </a:r>
            <a:endParaRPr lang="en-US" dirty="0"/>
          </a:p>
          <a:p>
            <a:pPr algn="just"/>
            <a:endParaRPr lang="en-US" dirty="0" smtClean="0"/>
          </a:p>
          <a:p>
            <a:pPr algn="just"/>
            <a:r>
              <a:rPr lang="en-US" dirty="0" smtClean="0"/>
              <a:t>The </a:t>
            </a:r>
            <a:r>
              <a:rPr lang="en-US" dirty="0"/>
              <a:t>first block of the file is written to an internal queue termed the data queue while a </a:t>
            </a:r>
            <a:r>
              <a:rPr lang="en-US" dirty="0" smtClean="0"/>
              <a:t>data streamer </a:t>
            </a:r>
            <a:r>
              <a:rPr lang="en-US" dirty="0"/>
              <a:t>monitors its writing into a </a:t>
            </a:r>
            <a:r>
              <a:rPr lang="en-US" dirty="0" err="1"/>
              <a:t>DataNode</a:t>
            </a:r>
            <a:r>
              <a:rPr lang="en-US" dirty="0"/>
              <a:t>. </a:t>
            </a:r>
            <a:endParaRPr lang="en-US" dirty="0" smtClean="0"/>
          </a:p>
          <a:p>
            <a:pPr algn="just"/>
            <a:endParaRPr lang="en-US" dirty="0"/>
          </a:p>
          <a:p>
            <a:pPr algn="just"/>
            <a:r>
              <a:rPr lang="en-US" dirty="0" smtClean="0"/>
              <a:t>Since </a:t>
            </a:r>
            <a:r>
              <a:rPr lang="en-US" dirty="0"/>
              <a:t>each file block needs to be </a:t>
            </a:r>
            <a:r>
              <a:rPr lang="en-US" dirty="0" smtClean="0"/>
              <a:t>replicated by </a:t>
            </a:r>
            <a:r>
              <a:rPr lang="en-US" dirty="0"/>
              <a:t>a predefined factor, the data streamer first sends a request to the </a:t>
            </a:r>
            <a:r>
              <a:rPr lang="en-US" dirty="0" err="1"/>
              <a:t>NameNode</a:t>
            </a:r>
            <a:r>
              <a:rPr lang="en-US" dirty="0"/>
              <a:t> to get a </a:t>
            </a:r>
            <a:r>
              <a:rPr lang="en-US" dirty="0" smtClean="0"/>
              <a:t>list of </a:t>
            </a:r>
            <a:r>
              <a:rPr lang="en-US" dirty="0"/>
              <a:t>suitable </a:t>
            </a:r>
            <a:r>
              <a:rPr lang="en-US" dirty="0" err="1"/>
              <a:t>DataNodes</a:t>
            </a:r>
            <a:r>
              <a:rPr lang="en-US" dirty="0"/>
              <a:t> to store replicas of the first block</a:t>
            </a:r>
            <a:r>
              <a:rPr lang="en-US" dirty="0" smtClean="0"/>
              <a:t>.</a:t>
            </a:r>
            <a:endParaRPr lang="en-US" dirty="0" smtClean="0"/>
          </a:p>
          <a:p>
            <a:pPr algn="just"/>
            <a:endParaRPr lang="en-US" dirty="0"/>
          </a:p>
          <a:p>
            <a:r>
              <a:rPr lang="en-US" dirty="0"/>
              <a:t>The steamer then stores the block in the first allocated </a:t>
            </a:r>
            <a:r>
              <a:rPr lang="en-US" dirty="0" err="1"/>
              <a:t>DataNode</a:t>
            </a:r>
            <a:r>
              <a:rPr lang="en-US" dirty="0"/>
              <a:t>. Afterward, the block is </a:t>
            </a:r>
            <a:r>
              <a:rPr lang="en-US" dirty="0" smtClean="0"/>
              <a:t>forwarded to </a:t>
            </a:r>
            <a:r>
              <a:rPr lang="en-US" dirty="0"/>
              <a:t>the second </a:t>
            </a:r>
            <a:r>
              <a:rPr lang="en-US" dirty="0" err="1"/>
              <a:t>DataNode</a:t>
            </a:r>
            <a:r>
              <a:rPr lang="en-US" dirty="0"/>
              <a:t> by the first </a:t>
            </a:r>
            <a:r>
              <a:rPr lang="en-US" dirty="0" err="1"/>
              <a:t>DataNode</a:t>
            </a:r>
            <a:r>
              <a:rPr lang="en-US" dirty="0"/>
              <a:t>. </a:t>
            </a:r>
            <a:endParaRPr lang="en-US" dirty="0" smtClean="0"/>
          </a:p>
          <a:p>
            <a:endParaRPr lang="en-US" dirty="0"/>
          </a:p>
          <a:p>
            <a:r>
              <a:rPr lang="en-US" dirty="0" smtClean="0"/>
              <a:t>The </a:t>
            </a:r>
            <a:r>
              <a:rPr lang="en-US" dirty="0"/>
              <a:t>process continues until all </a:t>
            </a:r>
            <a:r>
              <a:rPr lang="en-US" dirty="0" smtClean="0"/>
              <a:t>allocated </a:t>
            </a:r>
            <a:r>
              <a:rPr lang="en-US" dirty="0" err="1" smtClean="0"/>
              <a:t>DataNodes</a:t>
            </a:r>
            <a:r>
              <a:rPr lang="en-US" dirty="0" smtClean="0"/>
              <a:t> </a:t>
            </a:r>
            <a:r>
              <a:rPr lang="en-US" dirty="0"/>
              <a:t>receive a replica of the first block from the previous </a:t>
            </a:r>
            <a:r>
              <a:rPr lang="en-US" dirty="0" err="1"/>
              <a:t>DataNode</a:t>
            </a:r>
            <a:r>
              <a:rPr lang="en-US" dirty="0"/>
              <a:t>. </a:t>
            </a:r>
            <a:endParaRPr lang="en-US" dirty="0" smtClean="0"/>
          </a:p>
          <a:p>
            <a:endParaRPr lang="en-US" dirty="0"/>
          </a:p>
          <a:p>
            <a:r>
              <a:rPr lang="en-US" dirty="0" smtClean="0"/>
              <a:t>Once </a:t>
            </a:r>
            <a:r>
              <a:rPr lang="en-US" dirty="0"/>
              <a:t>this </a:t>
            </a:r>
            <a:r>
              <a:rPr lang="en-US" dirty="0" smtClean="0"/>
              <a:t>replication process </a:t>
            </a:r>
            <a:r>
              <a:rPr lang="en-US" dirty="0"/>
              <a:t>is finalized, the same process starts for the second block and continues until all blocks </a:t>
            </a:r>
            <a:r>
              <a:rPr lang="en-US" dirty="0" smtClean="0"/>
              <a:t>of the </a:t>
            </a:r>
            <a:r>
              <a:rPr lang="en-US" dirty="0"/>
              <a:t>file are stored and replicated on the file system.</a:t>
            </a:r>
            <a:endParaRPr 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Architecture of MapReduce in Hadoop</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Similar to HDFS, the MapReduce engine </a:t>
            </a:r>
            <a:r>
              <a:rPr lang="en-US" dirty="0" smtClean="0"/>
              <a:t>also </a:t>
            </a:r>
            <a:r>
              <a:rPr lang="en-US" dirty="0"/>
              <a:t>has a master/slave architecture consisting of a single </a:t>
            </a:r>
            <a:r>
              <a:rPr lang="en-US" dirty="0" err="1"/>
              <a:t>JobTracker</a:t>
            </a:r>
            <a:r>
              <a:rPr lang="en-US" dirty="0"/>
              <a:t> as the master and a number </a:t>
            </a:r>
            <a:r>
              <a:rPr lang="en-US" dirty="0" smtClean="0"/>
              <a:t>of </a:t>
            </a:r>
            <a:r>
              <a:rPr lang="en-US" dirty="0" err="1" smtClean="0"/>
              <a:t>TaskTrackers</a:t>
            </a:r>
            <a:r>
              <a:rPr lang="en-US" dirty="0" smtClean="0"/>
              <a:t> </a:t>
            </a:r>
            <a:r>
              <a:rPr lang="en-US" dirty="0"/>
              <a:t>as the slaves (workers). </a:t>
            </a:r>
            <a:endParaRPr lang="en-US" dirty="0" smtClean="0"/>
          </a:p>
          <a:p>
            <a:pPr algn="just"/>
            <a:endParaRPr lang="en-US" dirty="0"/>
          </a:p>
          <a:p>
            <a:pPr algn="just"/>
            <a:r>
              <a:rPr lang="en-US" dirty="0" smtClean="0"/>
              <a:t>The </a:t>
            </a:r>
            <a:r>
              <a:rPr lang="en-US" dirty="0" err="1"/>
              <a:t>JobTracker</a:t>
            </a:r>
            <a:r>
              <a:rPr lang="en-US" dirty="0"/>
              <a:t> manages the MapReduce job over a </a:t>
            </a:r>
            <a:r>
              <a:rPr lang="en-US" dirty="0" smtClean="0"/>
              <a:t>cluster and </a:t>
            </a:r>
            <a:r>
              <a:rPr lang="en-US" dirty="0"/>
              <a:t>is responsible for monitoring jobs and assigning tasks to </a:t>
            </a:r>
            <a:r>
              <a:rPr lang="en-US" dirty="0" err="1"/>
              <a:t>TaskTrackers</a:t>
            </a:r>
            <a:r>
              <a:rPr lang="en-US" dirty="0"/>
              <a:t>. </a:t>
            </a:r>
            <a:endParaRPr lang="en-US" dirty="0" smtClean="0"/>
          </a:p>
          <a:p>
            <a:pPr algn="just"/>
            <a:endParaRPr lang="en-US" dirty="0"/>
          </a:p>
          <a:p>
            <a:pPr algn="just"/>
            <a:r>
              <a:rPr lang="en-US" dirty="0" smtClean="0"/>
              <a:t>The </a:t>
            </a:r>
            <a:r>
              <a:rPr lang="en-US" dirty="0" err="1"/>
              <a:t>TaskTracker</a:t>
            </a:r>
            <a:r>
              <a:rPr lang="en-US" dirty="0"/>
              <a:t> </a:t>
            </a:r>
            <a:r>
              <a:rPr lang="en-US" dirty="0" smtClean="0"/>
              <a:t>manage the </a:t>
            </a:r>
            <a:r>
              <a:rPr lang="en-US" dirty="0"/>
              <a:t>execution of the map and/or reduce tasks on a single computation node in the cluster.</a:t>
            </a:r>
            <a:endParaRPr lang="en-US"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488" y="1976438"/>
            <a:ext cx="8201025" cy="419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just"/>
            <a:r>
              <a:rPr lang="en-US" dirty="0"/>
              <a:t>Each </a:t>
            </a:r>
            <a:r>
              <a:rPr lang="en-US" dirty="0" err="1"/>
              <a:t>TaskTracker</a:t>
            </a:r>
            <a:r>
              <a:rPr lang="en-US" dirty="0"/>
              <a:t> node has a number of simultaneous execution slots, each executing either </a:t>
            </a:r>
            <a:r>
              <a:rPr lang="en-US" dirty="0" smtClean="0"/>
              <a:t>a map </a:t>
            </a:r>
            <a:r>
              <a:rPr lang="en-US" dirty="0"/>
              <a:t>or a reduce task. </a:t>
            </a:r>
            <a:endParaRPr lang="en-US" dirty="0" smtClean="0"/>
          </a:p>
          <a:p>
            <a:pPr algn="just"/>
            <a:endParaRPr lang="en-US" dirty="0"/>
          </a:p>
          <a:p>
            <a:pPr algn="just"/>
            <a:r>
              <a:rPr lang="en-US" dirty="0" smtClean="0"/>
              <a:t>Slots </a:t>
            </a:r>
            <a:r>
              <a:rPr lang="en-US" dirty="0"/>
              <a:t>are defined as the number of simultaneous threads supported by </a:t>
            </a:r>
            <a:r>
              <a:rPr lang="en-US" dirty="0" smtClean="0"/>
              <a:t>CPUs of </a:t>
            </a:r>
            <a:r>
              <a:rPr lang="en-US" dirty="0"/>
              <a:t>the </a:t>
            </a:r>
            <a:r>
              <a:rPr lang="en-US" dirty="0" err="1"/>
              <a:t>TaskTracker</a:t>
            </a:r>
            <a:r>
              <a:rPr lang="en-US" dirty="0"/>
              <a:t> node. </a:t>
            </a:r>
            <a:endParaRPr lang="en-US" dirty="0" smtClean="0"/>
          </a:p>
          <a:p>
            <a:pPr algn="just"/>
            <a:endParaRPr lang="en-US" dirty="0"/>
          </a:p>
          <a:p>
            <a:pPr algn="just"/>
            <a:r>
              <a:rPr lang="en-US" dirty="0" smtClean="0"/>
              <a:t>For </a:t>
            </a:r>
            <a:r>
              <a:rPr lang="en-US" dirty="0"/>
              <a:t>example, a </a:t>
            </a:r>
            <a:r>
              <a:rPr lang="en-US" dirty="0" err="1"/>
              <a:t>TaskTracker</a:t>
            </a:r>
            <a:r>
              <a:rPr lang="en-US" dirty="0"/>
              <a:t> node with N CPUs, each supporting </a:t>
            </a:r>
            <a:r>
              <a:rPr lang="en-US" dirty="0" smtClean="0"/>
              <a:t>M threads, has M * N simultaneous execution slots . </a:t>
            </a:r>
            <a:endParaRPr lang="en-US" dirty="0" smtClean="0"/>
          </a:p>
          <a:p>
            <a:pPr algn="just"/>
            <a:endParaRPr lang="en-US" dirty="0"/>
          </a:p>
          <a:p>
            <a:pPr algn="just"/>
            <a:r>
              <a:rPr lang="en-US" dirty="0" smtClean="0"/>
              <a:t>It is worth noting that each data block is processed by </a:t>
            </a:r>
            <a:r>
              <a:rPr lang="en-US" dirty="0"/>
              <a:t>one map task running on a single slot. </a:t>
            </a:r>
            <a:endParaRPr lang="en-US" dirty="0" smtClean="0"/>
          </a:p>
          <a:p>
            <a:pPr algn="just"/>
            <a:endParaRPr lang="en-US" dirty="0"/>
          </a:p>
          <a:p>
            <a:pPr algn="just"/>
            <a:r>
              <a:rPr lang="en-US" dirty="0" smtClean="0"/>
              <a:t>Therefore</a:t>
            </a:r>
            <a:r>
              <a:rPr lang="en-US" dirty="0"/>
              <a:t>, there is a one-to-one </a:t>
            </a:r>
            <a:r>
              <a:rPr lang="en-US" dirty="0" smtClean="0"/>
              <a:t>correspondence between </a:t>
            </a:r>
            <a:r>
              <a:rPr lang="en-US" dirty="0"/>
              <a:t>map tasks in a </a:t>
            </a:r>
            <a:r>
              <a:rPr lang="en-US" dirty="0" err="1"/>
              <a:t>TaskTracker</a:t>
            </a:r>
            <a:r>
              <a:rPr lang="en-US" dirty="0"/>
              <a:t> and data blocks in the respective </a:t>
            </a:r>
            <a:r>
              <a:rPr lang="en-US" dirty="0" err="1"/>
              <a:t>DataNode</a:t>
            </a:r>
            <a:r>
              <a:rPr lang="en-US" dirty="0"/>
              <a: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7275" y="1300163"/>
            <a:ext cx="7029450" cy="425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endParaRPr lang="en-US" dirty="0"/>
          </a:p>
        </p:txBody>
      </p:sp>
      <p:sp>
        <p:nvSpPr>
          <p:cNvPr id="3" name="Content Placeholder 2"/>
          <p:cNvSpPr>
            <a:spLocks noGrp="1"/>
          </p:cNvSpPr>
          <p:nvPr>
            <p:ph idx="1"/>
          </p:nvPr>
        </p:nvSpPr>
        <p:spPr>
          <a:xfrm>
            <a:off x="457200" y="1295400"/>
            <a:ext cx="8229600" cy="5029200"/>
          </a:xfrm>
        </p:spPr>
        <p:txBody>
          <a:bodyPr>
            <a:noAutofit/>
          </a:bodyPr>
          <a:lstStyle/>
          <a:p>
            <a:pPr algn="just"/>
            <a:r>
              <a:rPr lang="en-US" sz="1400" dirty="0"/>
              <a:t>Running a Job in </a:t>
            </a:r>
            <a:r>
              <a:rPr lang="en-US" sz="1400" dirty="0" smtClean="0"/>
              <a:t>Hadoop</a:t>
            </a:r>
            <a:endParaRPr lang="en-US" sz="1400" dirty="0" smtClean="0"/>
          </a:p>
          <a:p>
            <a:pPr algn="just"/>
            <a:endParaRPr lang="en-US" sz="1400" dirty="0"/>
          </a:p>
          <a:p>
            <a:pPr algn="just"/>
            <a:r>
              <a:rPr lang="en-US" sz="1400" dirty="0"/>
              <a:t>Job Submission Each job is submitted from a user node to the </a:t>
            </a:r>
            <a:r>
              <a:rPr lang="en-US" sz="1400" dirty="0" err="1"/>
              <a:t>JobTracker</a:t>
            </a:r>
            <a:r>
              <a:rPr lang="en-US" sz="1400" dirty="0"/>
              <a:t> node that might </a:t>
            </a:r>
            <a:r>
              <a:rPr lang="en-US" sz="1400" dirty="0" smtClean="0"/>
              <a:t>be situated </a:t>
            </a:r>
            <a:r>
              <a:rPr lang="en-US" sz="1400" dirty="0"/>
              <a:t>in a different node within the cluster through the following procedure</a:t>
            </a:r>
            <a:r>
              <a:rPr lang="en-US" sz="1400" dirty="0" smtClean="0"/>
              <a:t>:</a:t>
            </a:r>
            <a:endParaRPr lang="en-US" sz="1400" dirty="0" smtClean="0"/>
          </a:p>
          <a:p>
            <a:pPr algn="just"/>
            <a:endParaRPr lang="en-US" sz="1400" dirty="0"/>
          </a:p>
          <a:p>
            <a:pPr algn="just"/>
            <a:r>
              <a:rPr lang="en-US" sz="1400" dirty="0"/>
              <a:t>• A user node asks for a new job ID from the </a:t>
            </a:r>
            <a:r>
              <a:rPr lang="en-US" sz="1400" dirty="0" err="1"/>
              <a:t>JobTracker</a:t>
            </a:r>
            <a:r>
              <a:rPr lang="en-US" sz="1400" dirty="0"/>
              <a:t> and computes input file splits</a:t>
            </a:r>
            <a:r>
              <a:rPr lang="en-US" sz="1400" dirty="0" smtClean="0"/>
              <a:t>.</a:t>
            </a:r>
            <a:endParaRPr lang="en-US" sz="1400" dirty="0" smtClean="0"/>
          </a:p>
          <a:p>
            <a:pPr algn="just"/>
            <a:endParaRPr lang="en-US" sz="1400" dirty="0"/>
          </a:p>
          <a:p>
            <a:pPr algn="just"/>
            <a:r>
              <a:rPr lang="en-US" sz="1400" dirty="0"/>
              <a:t>• The user node copies some resources, such as the job’s JAR file, configuration file, </a:t>
            </a:r>
            <a:r>
              <a:rPr lang="en-US" sz="1400" dirty="0" smtClean="0"/>
              <a:t>and computed </a:t>
            </a:r>
            <a:r>
              <a:rPr lang="en-US" sz="1400" dirty="0"/>
              <a:t>input splits, to the </a:t>
            </a:r>
            <a:r>
              <a:rPr lang="en-US" sz="1400" dirty="0" err="1"/>
              <a:t>JobTracker’s</a:t>
            </a:r>
            <a:r>
              <a:rPr lang="en-US" sz="1400" dirty="0"/>
              <a:t> file system</a:t>
            </a:r>
            <a:r>
              <a:rPr lang="en-US" sz="1400" dirty="0" smtClean="0"/>
              <a:t>.</a:t>
            </a:r>
            <a:endParaRPr lang="en-US" sz="1400" dirty="0" smtClean="0"/>
          </a:p>
          <a:p>
            <a:pPr algn="just"/>
            <a:endParaRPr lang="en-US" sz="1400" dirty="0"/>
          </a:p>
          <a:p>
            <a:pPr algn="just"/>
            <a:r>
              <a:rPr lang="en-US" sz="1400" dirty="0"/>
              <a:t>• The user node submits the job to the </a:t>
            </a:r>
            <a:r>
              <a:rPr lang="en-US" sz="1400" dirty="0" err="1"/>
              <a:t>JobTracker</a:t>
            </a:r>
            <a:r>
              <a:rPr lang="en-US" sz="1400" dirty="0"/>
              <a:t> by calling the </a:t>
            </a:r>
            <a:r>
              <a:rPr lang="en-US" sz="1400" dirty="0" err="1"/>
              <a:t>submitJob</a:t>
            </a:r>
            <a:r>
              <a:rPr lang="en-US" sz="1400" dirty="0"/>
              <a:t>() function</a:t>
            </a:r>
            <a:r>
              <a:rPr lang="en-US" sz="1400" dirty="0" smtClean="0"/>
              <a:t>.</a:t>
            </a:r>
            <a:endParaRPr lang="en-US" sz="1400" dirty="0" smtClean="0"/>
          </a:p>
          <a:p>
            <a:pPr algn="just"/>
            <a:endParaRPr lang="en-US" sz="1400" dirty="0"/>
          </a:p>
          <a:p>
            <a:pPr algn="just"/>
            <a:r>
              <a:rPr lang="en-US" sz="1400" dirty="0"/>
              <a:t>• Task assignment The </a:t>
            </a:r>
            <a:r>
              <a:rPr lang="en-US" sz="1400" dirty="0" err="1"/>
              <a:t>JobTracker</a:t>
            </a:r>
            <a:r>
              <a:rPr lang="en-US" sz="1400" dirty="0"/>
              <a:t> creates one map task for each computed input split by the </a:t>
            </a:r>
            <a:r>
              <a:rPr lang="en-US" sz="1400" dirty="0" smtClean="0"/>
              <a:t>user node </a:t>
            </a:r>
            <a:r>
              <a:rPr lang="en-US" sz="1400" dirty="0"/>
              <a:t>and assigns the map tasks to the execution slots of the </a:t>
            </a:r>
            <a:r>
              <a:rPr lang="en-US" sz="1400" dirty="0" err="1"/>
              <a:t>TaskTrackers</a:t>
            </a:r>
            <a:r>
              <a:rPr lang="en-US" sz="1400" dirty="0"/>
              <a:t>. </a:t>
            </a:r>
            <a:endParaRPr lang="en-US" sz="1400" dirty="0" smtClean="0"/>
          </a:p>
          <a:p>
            <a:pPr algn="just"/>
            <a:endParaRPr lang="en-US" sz="1400" dirty="0"/>
          </a:p>
          <a:p>
            <a:r>
              <a:rPr lang="en-US" sz="1400" dirty="0" smtClean="0"/>
              <a:t>The </a:t>
            </a:r>
            <a:r>
              <a:rPr lang="en-US" sz="1400" dirty="0" err="1"/>
              <a:t>JobTracker</a:t>
            </a:r>
            <a:r>
              <a:rPr lang="en-US" sz="1400" dirty="0"/>
              <a:t> </a:t>
            </a:r>
            <a:r>
              <a:rPr lang="en-US" sz="1400" dirty="0" smtClean="0"/>
              <a:t>considers the </a:t>
            </a:r>
            <a:r>
              <a:rPr lang="en-US" sz="1400" dirty="0"/>
              <a:t>localization of the data when assigning the map tasks to the </a:t>
            </a:r>
            <a:r>
              <a:rPr lang="en-US" sz="1400" dirty="0" err="1"/>
              <a:t>TaskTrackers</a:t>
            </a:r>
            <a:r>
              <a:rPr lang="en-US" sz="1400" dirty="0"/>
              <a:t>. </a:t>
            </a:r>
            <a:endParaRPr lang="en-US" sz="1400" dirty="0" smtClean="0"/>
          </a:p>
          <a:p>
            <a:endParaRPr lang="en-US" sz="1400" dirty="0"/>
          </a:p>
          <a:p>
            <a:r>
              <a:rPr lang="en-US" sz="1400" dirty="0" smtClean="0"/>
              <a:t>The </a:t>
            </a:r>
            <a:r>
              <a:rPr lang="en-US" sz="1400" dirty="0" err="1" smtClean="0"/>
              <a:t>JobTracker</a:t>
            </a:r>
            <a:r>
              <a:rPr lang="en-US" sz="1400" dirty="0" smtClean="0"/>
              <a:t> </a:t>
            </a:r>
            <a:r>
              <a:rPr lang="en-US" sz="1400" dirty="0"/>
              <a:t>also creates reduce tasks and assigns them to the </a:t>
            </a:r>
            <a:r>
              <a:rPr lang="en-US" sz="1400" dirty="0" err="1"/>
              <a:t>TaskTrackers</a:t>
            </a:r>
            <a:r>
              <a:rPr lang="en-US" sz="1400" dirty="0"/>
              <a:t>. The number of reduce tasks </a:t>
            </a:r>
            <a:r>
              <a:rPr lang="en-US" sz="1400" dirty="0" smtClean="0"/>
              <a:t>is predetermined </a:t>
            </a:r>
            <a:r>
              <a:rPr lang="en-US" sz="1400" dirty="0"/>
              <a:t>by the user, and there is no locality consideration in assigning them.</a:t>
            </a:r>
            <a:endParaRPr lang="en-US" sz="1400"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Task execution The control flow to execute a task (either map or reduce) starts inside </a:t>
            </a:r>
            <a:r>
              <a:rPr lang="en-US" dirty="0" smtClean="0"/>
              <a:t>the </a:t>
            </a:r>
            <a:r>
              <a:rPr lang="en-US" dirty="0" err="1" smtClean="0"/>
              <a:t>TaskTracker</a:t>
            </a:r>
            <a:r>
              <a:rPr lang="en-US" dirty="0" smtClean="0"/>
              <a:t> </a:t>
            </a:r>
            <a:r>
              <a:rPr lang="en-US" dirty="0"/>
              <a:t>by copying the job JAR file to its file system. Instructions inside the job JAR </a:t>
            </a:r>
            <a:r>
              <a:rPr lang="en-US" dirty="0" smtClean="0"/>
              <a:t>file are </a:t>
            </a:r>
            <a:r>
              <a:rPr lang="en-US" dirty="0"/>
              <a:t>executed after launching a Java Virtual Machine (JVM) to run its map or reduce task.</a:t>
            </a:r>
            <a:endParaRPr lang="en-US" dirty="0"/>
          </a:p>
          <a:p>
            <a:r>
              <a:rPr lang="en-US" dirty="0" smtClean="0"/>
              <a:t>•</a:t>
            </a:r>
            <a:endParaRPr lang="en-US" dirty="0" smtClean="0"/>
          </a:p>
          <a:p>
            <a:r>
              <a:rPr lang="en-US" dirty="0" smtClean="0"/>
              <a:t> </a:t>
            </a:r>
            <a:r>
              <a:rPr lang="en-US" dirty="0"/>
              <a:t>Task running check A task running check is performed by receiving periodic heartbeat </a:t>
            </a:r>
            <a:r>
              <a:rPr lang="en-US" dirty="0" smtClean="0"/>
              <a:t>messages to </a:t>
            </a:r>
            <a:r>
              <a:rPr lang="en-US" dirty="0"/>
              <a:t>the </a:t>
            </a:r>
            <a:r>
              <a:rPr lang="en-US" dirty="0" err="1"/>
              <a:t>JobTracker</a:t>
            </a:r>
            <a:r>
              <a:rPr lang="en-US" dirty="0"/>
              <a:t> from the </a:t>
            </a:r>
            <a:r>
              <a:rPr lang="en-US" dirty="0" err="1"/>
              <a:t>TaskTrackers</a:t>
            </a:r>
            <a:r>
              <a:rPr lang="en-US" dirty="0"/>
              <a:t>. </a:t>
            </a:r>
            <a:endParaRPr lang="en-US" dirty="0" smtClean="0"/>
          </a:p>
          <a:p>
            <a:endParaRPr lang="en-US" dirty="0"/>
          </a:p>
          <a:p>
            <a:r>
              <a:rPr lang="en-US" dirty="0" smtClean="0"/>
              <a:t>Each </a:t>
            </a:r>
            <a:r>
              <a:rPr lang="en-US" dirty="0"/>
              <a:t>heartbeat notifies the </a:t>
            </a:r>
            <a:r>
              <a:rPr lang="en-US" dirty="0" err="1"/>
              <a:t>JobTracker</a:t>
            </a:r>
            <a:r>
              <a:rPr lang="en-US" dirty="0"/>
              <a:t> that the sending</a:t>
            </a:r>
            <a:endParaRPr lang="en-US" dirty="0"/>
          </a:p>
          <a:p>
            <a:pPr marL="0" indent="0">
              <a:buNone/>
            </a:pPr>
            <a:r>
              <a:rPr lang="en-US" dirty="0" err="1" smtClean="0"/>
              <a:t>TaskTracker</a:t>
            </a:r>
            <a:r>
              <a:rPr lang="en-US" dirty="0" smtClean="0"/>
              <a:t> </a:t>
            </a:r>
            <a:r>
              <a:rPr lang="en-US" dirty="0"/>
              <a:t>is alive, and whether the sending </a:t>
            </a:r>
            <a:r>
              <a:rPr lang="en-US" dirty="0" err="1"/>
              <a:t>TaskTracker</a:t>
            </a:r>
            <a:r>
              <a:rPr lang="en-US" dirty="0"/>
              <a:t> is ready to run a new task.</a:t>
            </a:r>
            <a:endParaRPr lang="en-US"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Mapping Applications to Parallel and Distributed Systems</a:t>
            </a:r>
            <a:endParaRPr lang="en-US" dirty="0"/>
          </a:p>
        </p:txBody>
      </p:sp>
      <p:sp>
        <p:nvSpPr>
          <p:cNvPr id="3" name="Content Placeholder 2"/>
          <p:cNvSpPr>
            <a:spLocks noGrp="1"/>
          </p:cNvSpPr>
          <p:nvPr>
            <p:ph idx="1"/>
          </p:nvPr>
        </p:nvSpPr>
        <p:spPr/>
        <p:txBody>
          <a:bodyPr>
            <a:normAutofit lnSpcReduction="10000"/>
          </a:bodyPr>
          <a:lstStyle/>
          <a:p>
            <a:pPr algn="just"/>
            <a:r>
              <a:rPr lang="en-US" dirty="0"/>
              <a:t>Category </a:t>
            </a:r>
            <a:r>
              <a:rPr lang="en-US" dirty="0" smtClean="0"/>
              <a:t>1(</a:t>
            </a:r>
            <a:r>
              <a:rPr lang="en-US" dirty="0"/>
              <a:t>Synchronous</a:t>
            </a:r>
            <a:r>
              <a:rPr lang="en-US" dirty="0" smtClean="0"/>
              <a:t>) </a:t>
            </a:r>
            <a:r>
              <a:rPr lang="en-US" dirty="0"/>
              <a:t>was popular 20 years ago, but </a:t>
            </a:r>
            <a:r>
              <a:rPr lang="en-US" dirty="0" smtClean="0"/>
              <a:t>is no </a:t>
            </a:r>
            <a:r>
              <a:rPr lang="en-US" dirty="0"/>
              <a:t>longer significant. It describes applications that can be parallelized with lock-step </a:t>
            </a:r>
            <a:r>
              <a:rPr lang="en-US" dirty="0" smtClean="0"/>
              <a:t>operations controlled </a:t>
            </a:r>
            <a:r>
              <a:rPr lang="en-US" dirty="0"/>
              <a:t>by hardware</a:t>
            </a:r>
            <a:r>
              <a:rPr lang="en-US" dirty="0" smtClean="0"/>
              <a:t>.</a:t>
            </a:r>
            <a:endParaRPr lang="en-US" dirty="0" smtClean="0"/>
          </a:p>
          <a:p>
            <a:pPr algn="just"/>
            <a:endParaRPr lang="en-US" dirty="0"/>
          </a:p>
          <a:p>
            <a:pPr algn="just"/>
            <a:r>
              <a:rPr lang="en-US" dirty="0"/>
              <a:t>Single Instruction, Single Data (SISD) refers to an Instruction Set Architecture in which a single processor (one CPU) executes exactly one instruction stream at a time and also fetches or stores one item of data at a time to operate on data stored in a single memory unit. </a:t>
            </a:r>
            <a:endParaRPr lang="en-US"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descr="SISD.sv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600" y="2362200"/>
            <a:ext cx="51054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category </a:t>
            </a:r>
            <a:r>
              <a:rPr lang="en-US" dirty="0" smtClean="0"/>
              <a:t>2(Loosely synchronous) </a:t>
            </a:r>
            <a:r>
              <a:rPr lang="en-US" dirty="0"/>
              <a:t>is now much more important and corresponds to a SPMD (single-program </a:t>
            </a:r>
            <a:r>
              <a:rPr lang="en-US" dirty="0" smtClean="0"/>
              <a:t>an </a:t>
            </a:r>
            <a:r>
              <a:rPr lang="en-US" dirty="0" err="1" smtClean="0"/>
              <a:t>multipledata</a:t>
            </a:r>
            <a:r>
              <a:rPr lang="en-US" dirty="0" smtClean="0"/>
              <a:t>) model </a:t>
            </a:r>
            <a:r>
              <a:rPr lang="en-US" dirty="0"/>
              <a:t>running on MIMD (multiple instruction multiple data) machines. Here, each </a:t>
            </a:r>
            <a:r>
              <a:rPr lang="en-US" dirty="0" smtClean="0"/>
              <a:t>decomposed </a:t>
            </a:r>
            <a:r>
              <a:rPr lang="en-US" dirty="0"/>
              <a:t>unit executes the same program, but at any given time, there is no requirement that the same </a:t>
            </a:r>
            <a:r>
              <a:rPr lang="en-US" dirty="0" smtClean="0"/>
              <a:t>instruction be </a:t>
            </a:r>
            <a:r>
              <a:rPr lang="en-US" dirty="0"/>
              <a:t>executed.</a:t>
            </a:r>
            <a:endParaRPr lang="en-US"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b="1" dirty="0"/>
              <a:t>MIMD(Multiple Instruction, Multiple Data streams)</a:t>
            </a:r>
            <a:endParaRPr lang="en-US" dirty="0"/>
          </a:p>
          <a:p>
            <a:pPr algn="just"/>
            <a:r>
              <a:rPr lang="en-US" dirty="0" smtClean="0"/>
              <a:t>is </a:t>
            </a:r>
            <a:r>
              <a:rPr lang="en-US" dirty="0"/>
              <a:t>an Instruction Set Architecture for parallel computing that is typical of the computers with multiprocessors. Using the MIMD, </a:t>
            </a:r>
            <a:endParaRPr lang="en-US" dirty="0" smtClean="0"/>
          </a:p>
          <a:p>
            <a:pPr algn="just"/>
            <a:endParaRPr lang="en-US" dirty="0"/>
          </a:p>
          <a:p>
            <a:pPr algn="just"/>
            <a:r>
              <a:rPr lang="en-US" dirty="0" smtClean="0"/>
              <a:t>each </a:t>
            </a:r>
            <a:r>
              <a:rPr lang="en-US" dirty="0"/>
              <a:t>processor in a multiprocessor system can execute asynchronously different set of the instructions independently on the different set of data units. </a:t>
            </a:r>
            <a:endParaRPr lang="en-US" dirty="0" smtClean="0"/>
          </a:p>
          <a:p>
            <a:pPr algn="just"/>
            <a:endParaRPr lang="en-US" dirty="0"/>
          </a:p>
          <a:p>
            <a:pPr algn="just"/>
            <a:r>
              <a:rPr lang="en-US" dirty="0" smtClean="0"/>
              <a:t>The </a:t>
            </a:r>
            <a:r>
              <a:rPr lang="en-US" dirty="0"/>
              <a:t>MIMD based computer systems can used the shared memory in a memory pool or work using </a:t>
            </a:r>
            <a:r>
              <a:rPr lang="en-US" dirty="0" err="1"/>
              <a:t>distrbuted</a:t>
            </a:r>
            <a:r>
              <a:rPr lang="en-US" dirty="0"/>
              <a:t> memory across </a:t>
            </a:r>
            <a:r>
              <a:rPr lang="en-US" dirty="0" err="1"/>
              <a:t>hetrogeneous</a:t>
            </a:r>
            <a:r>
              <a:rPr lang="en-US" dirty="0"/>
              <a:t> network computers in a distributed environment</a:t>
            </a:r>
            <a:endParaRPr lang="en-US" dirty="0"/>
          </a:p>
          <a:p>
            <a:pPr algn="just"/>
            <a:endParaRPr 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AutoShape 2" descr="Image result for mimd exam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 name="AutoShape 4" descr="Image result for mimd examp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6" name="AutoShape 6" descr="Image result for mimd examp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4104" name="Picture 8" descr="Image result for mimd examp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0200" y="15240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Category 3 consists of asynchronously interacting objects and is often considered the </a:t>
            </a:r>
            <a:r>
              <a:rPr lang="en-US" dirty="0" smtClean="0"/>
              <a:t>people’s view </a:t>
            </a:r>
            <a:r>
              <a:rPr lang="en-US" dirty="0"/>
              <a:t>of a typical parallel problem.</a:t>
            </a:r>
            <a:endParaRPr lang="en-US" dirty="0"/>
          </a:p>
        </p:txBody>
      </p:sp>
      <p:pic>
        <p:nvPicPr>
          <p:cNvPr id="5122" name="Picture 2" descr="Image result for shared memory architectu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0" y="3352800"/>
            <a:ext cx="5200650" cy="2476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Category </a:t>
            </a:r>
            <a:r>
              <a:rPr lang="en-US" dirty="0" smtClean="0"/>
              <a:t>4(</a:t>
            </a:r>
            <a:r>
              <a:rPr lang="en-US" dirty="0"/>
              <a:t>Grids </a:t>
            </a:r>
            <a:r>
              <a:rPr lang="en-US" dirty="0" smtClean="0"/>
              <a:t>moving to </a:t>
            </a:r>
            <a:r>
              <a:rPr lang="en-US" dirty="0"/>
              <a:t>clouds</a:t>
            </a:r>
            <a:r>
              <a:rPr lang="en-US" dirty="0" smtClean="0"/>
              <a:t>) </a:t>
            </a:r>
            <a:r>
              <a:rPr lang="en-US" dirty="0"/>
              <a:t>is the simplest algorithmically, with disconnected parallel components. </a:t>
            </a:r>
            <a:endParaRPr lang="en-US" dirty="0" smtClean="0"/>
          </a:p>
          <a:p>
            <a:pPr algn="just"/>
            <a:endParaRPr lang="en-US" dirty="0"/>
          </a:p>
          <a:p>
            <a:pPr algn="just"/>
            <a:r>
              <a:rPr lang="en-US" dirty="0" smtClean="0"/>
              <a:t>However</a:t>
            </a:r>
            <a:r>
              <a:rPr lang="en-US" dirty="0"/>
              <a:t>, </a:t>
            </a:r>
            <a:r>
              <a:rPr lang="en-US" dirty="0" smtClean="0"/>
              <a:t>the importance </a:t>
            </a:r>
            <a:r>
              <a:rPr lang="en-US" dirty="0"/>
              <a:t>of this category has probably grown since the original 1988 analysis when it was </a:t>
            </a:r>
            <a:r>
              <a:rPr lang="en-US" dirty="0" smtClean="0"/>
              <a:t>estimated to </a:t>
            </a:r>
            <a:r>
              <a:rPr lang="en-US" dirty="0"/>
              <a:t>account for 20 percent of all parallel computing. Both grids and clouds are very natural </a:t>
            </a:r>
            <a:r>
              <a:rPr lang="en-US" dirty="0" smtClean="0"/>
              <a:t>for this </a:t>
            </a:r>
            <a:r>
              <a:rPr lang="en-US" dirty="0"/>
              <a:t>class, which does not need high-performance communication between different nodes</a:t>
            </a:r>
            <a:endParaRPr lang="en-US"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Category 5 refers to the coarse-grained linkage of different “atomic” </a:t>
            </a:r>
            <a:r>
              <a:rPr lang="en-US" dirty="0" smtClean="0"/>
              <a:t>problems. </a:t>
            </a:r>
            <a:endParaRPr lang="en-US" dirty="0" smtClean="0"/>
          </a:p>
          <a:p>
            <a:endParaRPr lang="en-US" dirty="0"/>
          </a:p>
          <a:p>
            <a:r>
              <a:rPr lang="en-US" dirty="0" smtClean="0"/>
              <a:t>Grids </a:t>
            </a:r>
            <a:r>
              <a:rPr lang="en-US" dirty="0"/>
              <a:t>or clouds are suitable for </a:t>
            </a:r>
            <a:r>
              <a:rPr lang="en-US" dirty="0" err="1"/>
              <a:t>metaproblems</a:t>
            </a:r>
            <a:r>
              <a:rPr lang="en-US" dirty="0"/>
              <a:t> as </a:t>
            </a:r>
            <a:r>
              <a:rPr lang="en-US" dirty="0" err="1" smtClean="0"/>
              <a:t>coarsegrained</a:t>
            </a:r>
            <a:r>
              <a:rPr lang="en-US" dirty="0"/>
              <a:t> </a:t>
            </a:r>
            <a:r>
              <a:rPr lang="en-US" dirty="0" smtClean="0"/>
              <a:t>decomposition </a:t>
            </a:r>
            <a:r>
              <a:rPr lang="en-US" dirty="0"/>
              <a:t>does not usually require stringent performance.</a:t>
            </a:r>
            <a:endParaRPr lang="en-US" dirty="0" smtClean="0"/>
          </a:p>
          <a:p>
            <a:endParaRPr lang="en-US" dirty="0"/>
          </a:p>
          <a:p>
            <a:pPr marL="0" indent="0">
              <a:buNone/>
            </a:pPr>
            <a:endParaRPr lang="en-US" dirty="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6225" y="642938"/>
            <a:ext cx="8591550"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Category 6: </a:t>
            </a:r>
            <a:r>
              <a:rPr lang="en-US" dirty="0" smtClean="0"/>
              <a:t> cover </a:t>
            </a:r>
            <a:r>
              <a:rPr lang="en-US" dirty="0"/>
              <a:t>data-intensive applications motivated by the</a:t>
            </a:r>
            <a:endParaRPr lang="en-US" dirty="0"/>
          </a:p>
          <a:p>
            <a:r>
              <a:rPr lang="en-US" dirty="0"/>
              <a:t>clear importance of MapReduce as a new programming model. </a:t>
            </a:r>
            <a:endParaRPr lang="en-US" dirty="0" smtClean="0"/>
          </a:p>
          <a:p>
            <a:endParaRPr lang="en-US" dirty="0"/>
          </a:p>
          <a:p>
            <a:r>
              <a:rPr lang="en-US" dirty="0" smtClean="0"/>
              <a:t>We </a:t>
            </a:r>
            <a:r>
              <a:rPr lang="en-US" dirty="0"/>
              <a:t>call this category MapReduce</a:t>
            </a:r>
            <a:r>
              <a:rPr lang="en-US" dirty="0" smtClean="0"/>
              <a:t>++, and </a:t>
            </a:r>
            <a:r>
              <a:rPr lang="en-US" dirty="0"/>
              <a:t>it has three subcategories: “map only” applications similar to pleasingly parallel category </a:t>
            </a:r>
            <a:r>
              <a:rPr lang="en-US" dirty="0" smtClean="0"/>
              <a:t>4</a:t>
            </a:r>
            <a:endParaRPr lang="en-US" dirty="0" smtClean="0"/>
          </a:p>
          <a:p>
            <a:endParaRPr lang="en-US" dirty="0"/>
          </a:p>
          <a:p>
            <a:r>
              <a:rPr lang="en-US" dirty="0" smtClean="0"/>
              <a:t>the </a:t>
            </a:r>
            <a:r>
              <a:rPr lang="en-US" dirty="0"/>
              <a:t>classic MapReduce with file-to-file operations consisting of parallel maps </a:t>
            </a:r>
            <a:r>
              <a:rPr lang="en-US" dirty="0" smtClean="0"/>
              <a:t>followed by </a:t>
            </a:r>
            <a:r>
              <a:rPr lang="en-US" dirty="0"/>
              <a:t>parallel reduce operations; </a:t>
            </a:r>
            <a:endParaRPr lang="en-US" dirty="0" smtClean="0"/>
          </a:p>
          <a:p>
            <a:endParaRPr lang="en-US" dirty="0"/>
          </a:p>
          <a:p>
            <a:r>
              <a:rPr lang="en-US" dirty="0" smtClean="0"/>
              <a:t>and </a:t>
            </a:r>
            <a:r>
              <a:rPr lang="en-US" dirty="0"/>
              <a:t>a subcategory that captures the extended </a:t>
            </a:r>
            <a:r>
              <a:rPr lang="en-US" dirty="0" smtClean="0"/>
              <a:t>MapReduce .</a:t>
            </a:r>
            <a:endParaRPr lang="en-US" dirty="0" smtClean="0"/>
          </a:p>
          <a:p>
            <a:endParaRPr lang="en-US" dirty="0"/>
          </a:p>
          <a:p>
            <a:r>
              <a:rPr lang="en-US" dirty="0" smtClean="0"/>
              <a:t>Note </a:t>
            </a:r>
            <a:r>
              <a:rPr lang="en-US" dirty="0"/>
              <a:t>that category 6 is a subset of categories 2 and 4 with additional </a:t>
            </a:r>
            <a:r>
              <a:rPr lang="en-US" dirty="0" smtClean="0"/>
              <a:t>reading and </a:t>
            </a:r>
            <a:r>
              <a:rPr lang="en-US" dirty="0"/>
              <a:t>writing of data and a specialized, loosely synchronous structure compared to that used in </a:t>
            </a:r>
            <a:r>
              <a:rPr lang="en-US" dirty="0" smtClean="0"/>
              <a:t>data analysis</a:t>
            </a:r>
            <a:r>
              <a:rPr lang="en-US" dirty="0"/>
              <a:t>.</a:t>
            </a:r>
            <a:endParaRPr lang="en-US" dirty="0"/>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File System (GFS)</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GFS was built primarily as the fundamental storage service for Google’s search engine. </a:t>
            </a:r>
            <a:endParaRPr lang="en-US" dirty="0" smtClean="0"/>
          </a:p>
          <a:p>
            <a:pPr algn="just"/>
            <a:endParaRPr lang="en-US" dirty="0" smtClean="0"/>
          </a:p>
          <a:p>
            <a:pPr algn="just"/>
            <a:r>
              <a:rPr lang="en-US" dirty="0" smtClean="0"/>
              <a:t>As the size </a:t>
            </a:r>
            <a:r>
              <a:rPr lang="en-US" dirty="0"/>
              <a:t>of the web data that was crawled and saved was quite substantial, Google needed a </a:t>
            </a:r>
            <a:r>
              <a:rPr lang="en-US" dirty="0" smtClean="0"/>
              <a:t>distributed file </a:t>
            </a:r>
            <a:r>
              <a:rPr lang="en-US" dirty="0"/>
              <a:t>system to redundantly store massive amounts of data on cheap and unreliable computers</a:t>
            </a:r>
            <a:r>
              <a:rPr lang="en-US" dirty="0" smtClean="0"/>
              <a:t>.</a:t>
            </a:r>
            <a:endParaRPr lang="en-US" dirty="0" smtClean="0"/>
          </a:p>
          <a:p>
            <a:pPr algn="just"/>
            <a:endParaRPr lang="en-US" dirty="0"/>
          </a:p>
          <a:p>
            <a:pPr algn="just"/>
            <a:r>
              <a:rPr lang="en-US" dirty="0"/>
              <a:t>None of the traditional distributed file systems can provide such functions and hold such </a:t>
            </a:r>
            <a:r>
              <a:rPr lang="en-US" dirty="0" smtClean="0"/>
              <a:t>large amounts </a:t>
            </a:r>
            <a:r>
              <a:rPr lang="en-US" dirty="0"/>
              <a:t>of data. </a:t>
            </a:r>
            <a:endParaRPr lang="en-US" dirty="0" smtClean="0"/>
          </a:p>
          <a:p>
            <a:pPr algn="just"/>
            <a:endParaRPr lang="en-US" dirty="0"/>
          </a:p>
          <a:p>
            <a:pPr algn="just"/>
            <a:r>
              <a:rPr lang="en-US" dirty="0" smtClean="0"/>
              <a:t>In </a:t>
            </a:r>
            <a:r>
              <a:rPr lang="en-US" dirty="0"/>
              <a:t>addition, GFS was designed for Google applications, and Google </a:t>
            </a:r>
            <a:r>
              <a:rPr lang="en-US" dirty="0" smtClean="0"/>
              <a:t>applications were </a:t>
            </a:r>
            <a:r>
              <a:rPr lang="en-US" dirty="0"/>
              <a:t>built for GFS</a:t>
            </a:r>
            <a:r>
              <a:rPr lang="en-US" dirty="0" smtClean="0"/>
              <a:t>.</a:t>
            </a:r>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dirty="0"/>
              <a:t>There are several assumptions concerning GFS. </a:t>
            </a:r>
            <a:endParaRPr lang="en-US" dirty="0" smtClean="0"/>
          </a:p>
          <a:p>
            <a:pPr algn="just"/>
            <a:endParaRPr lang="en-US" dirty="0"/>
          </a:p>
          <a:p>
            <a:pPr algn="just"/>
            <a:r>
              <a:rPr lang="en-US" dirty="0" smtClean="0"/>
              <a:t>One </a:t>
            </a:r>
            <a:r>
              <a:rPr lang="en-US" dirty="0"/>
              <a:t>is related to the characteristic of the </a:t>
            </a:r>
            <a:r>
              <a:rPr lang="en-US" dirty="0" smtClean="0"/>
              <a:t>cloud computing </a:t>
            </a:r>
            <a:r>
              <a:rPr lang="en-US" dirty="0"/>
              <a:t>hardware infrastructure (i.e., the high component failure rate). </a:t>
            </a:r>
            <a:endParaRPr lang="en-US" dirty="0" smtClean="0"/>
          </a:p>
          <a:p>
            <a:pPr algn="just"/>
            <a:endParaRPr lang="en-US" dirty="0"/>
          </a:p>
          <a:p>
            <a:pPr algn="just"/>
            <a:r>
              <a:rPr lang="en-US" dirty="0" smtClean="0"/>
              <a:t>As </a:t>
            </a:r>
            <a:r>
              <a:rPr lang="en-US" dirty="0"/>
              <a:t>servers are </a:t>
            </a:r>
            <a:r>
              <a:rPr lang="en-US" dirty="0" smtClean="0"/>
              <a:t>composed of </a:t>
            </a:r>
            <a:r>
              <a:rPr lang="en-US" dirty="0"/>
              <a:t>inexpensive commodity components, it is the norm rather than the exception that concurrent </a:t>
            </a:r>
            <a:r>
              <a:rPr lang="en-US" dirty="0" smtClean="0"/>
              <a:t>failures will </a:t>
            </a:r>
            <a:r>
              <a:rPr lang="en-US" dirty="0"/>
              <a:t>occur all the time. Another concerns the file size in GFS. </a:t>
            </a:r>
            <a:endParaRPr lang="en-US" dirty="0" smtClean="0"/>
          </a:p>
          <a:p>
            <a:pPr algn="just"/>
            <a:endParaRPr lang="en-US" dirty="0"/>
          </a:p>
          <a:p>
            <a:pPr algn="just"/>
            <a:r>
              <a:rPr lang="en-US" dirty="0" smtClean="0"/>
              <a:t>GFS </a:t>
            </a:r>
            <a:r>
              <a:rPr lang="en-US" dirty="0"/>
              <a:t>typically will hold a </a:t>
            </a:r>
            <a:r>
              <a:rPr lang="en-US" dirty="0" smtClean="0"/>
              <a:t>large number </a:t>
            </a:r>
            <a:r>
              <a:rPr lang="en-US" dirty="0"/>
              <a:t>of huge files, each 100MB or larger, with files that are multiple GB in size quite common.</a:t>
            </a:r>
            <a:endParaRPr lang="en-US" dirty="0"/>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dirty="0"/>
              <a:t>Thus, Google has chosen its file data block size to be 64MB instead of the 4 KB in typical </a:t>
            </a:r>
            <a:r>
              <a:rPr lang="en-US" dirty="0" smtClean="0"/>
              <a:t>traditional file </a:t>
            </a:r>
            <a:r>
              <a:rPr lang="en-US" dirty="0"/>
              <a:t>systems</a:t>
            </a:r>
            <a:r>
              <a:rPr lang="en-US" dirty="0" smtClean="0"/>
              <a:t>.</a:t>
            </a:r>
            <a:endParaRPr lang="en-US" dirty="0" smtClean="0"/>
          </a:p>
          <a:p>
            <a:pPr algn="just"/>
            <a:endParaRPr lang="en-US" dirty="0"/>
          </a:p>
          <a:p>
            <a:pPr algn="just"/>
            <a:r>
              <a:rPr lang="en-US" dirty="0" smtClean="0"/>
              <a:t> </a:t>
            </a:r>
            <a:r>
              <a:rPr lang="en-US" dirty="0"/>
              <a:t>The I/O pattern in the Google application is also special. Files are typically </a:t>
            </a:r>
            <a:r>
              <a:rPr lang="en-US" dirty="0" smtClean="0"/>
              <a:t>written once</a:t>
            </a:r>
            <a:r>
              <a:rPr lang="en-US" dirty="0"/>
              <a:t>, and the write operations are often the appending data blocks to the end of files. </a:t>
            </a:r>
            <a:endParaRPr lang="en-US" dirty="0" smtClean="0"/>
          </a:p>
          <a:p>
            <a:pPr algn="just"/>
            <a:endParaRPr lang="en-US" dirty="0" smtClean="0"/>
          </a:p>
          <a:p>
            <a:pPr algn="just"/>
            <a:r>
              <a:rPr lang="en-US" dirty="0" smtClean="0"/>
              <a:t>Multiple</a:t>
            </a:r>
            <a:r>
              <a:rPr lang="en-US" dirty="0"/>
              <a:t> </a:t>
            </a:r>
            <a:r>
              <a:rPr lang="en-US" dirty="0" smtClean="0"/>
              <a:t>appending </a:t>
            </a:r>
            <a:r>
              <a:rPr lang="en-US" dirty="0"/>
              <a:t>operations might be concurrent. There will be a lot of large streaming reads and only </a:t>
            </a:r>
            <a:r>
              <a:rPr lang="en-US" dirty="0" smtClean="0"/>
              <a:t>a little </a:t>
            </a:r>
            <a:r>
              <a:rPr lang="en-US" dirty="0"/>
              <a:t>random access. </a:t>
            </a:r>
            <a:endParaRPr lang="en-US" dirty="0" smtClean="0"/>
          </a:p>
          <a:p>
            <a:pPr algn="just"/>
            <a:endParaRPr lang="en-US" dirty="0"/>
          </a:p>
          <a:p>
            <a:pPr algn="just"/>
            <a:r>
              <a:rPr lang="en-US" dirty="0" smtClean="0"/>
              <a:t>As </a:t>
            </a:r>
            <a:r>
              <a:rPr lang="en-US" dirty="0"/>
              <a:t>for large streaming reads, highly sustained throughput is much more </a:t>
            </a:r>
            <a:r>
              <a:rPr lang="en-US" dirty="0" smtClean="0"/>
              <a:t>important than </a:t>
            </a:r>
            <a:r>
              <a:rPr lang="en-US" dirty="0"/>
              <a:t>low </a:t>
            </a:r>
            <a:r>
              <a:rPr lang="en-US" dirty="0" smtClean="0"/>
              <a:t>latency.</a:t>
            </a:r>
            <a:endParaRPr lang="en-US" dirty="0"/>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just"/>
            <a:r>
              <a:rPr lang="en-US" dirty="0"/>
              <a:t>Thus, Google made some special decisions regarding the design of GFS. </a:t>
            </a:r>
            <a:endParaRPr lang="en-US" dirty="0" smtClean="0"/>
          </a:p>
          <a:p>
            <a:pPr algn="just"/>
            <a:endParaRPr lang="en-US" dirty="0"/>
          </a:p>
          <a:p>
            <a:pPr algn="just"/>
            <a:r>
              <a:rPr lang="en-US" dirty="0" smtClean="0"/>
              <a:t>As </a:t>
            </a:r>
            <a:r>
              <a:rPr lang="en-US" dirty="0"/>
              <a:t>noted earlier, </a:t>
            </a:r>
            <a:r>
              <a:rPr lang="en-US" dirty="0" smtClean="0"/>
              <a:t>a 64 </a:t>
            </a:r>
            <a:r>
              <a:rPr lang="en-US" dirty="0"/>
              <a:t>MB block size was chosen</a:t>
            </a:r>
            <a:r>
              <a:rPr lang="en-US" dirty="0" smtClean="0"/>
              <a:t>.</a:t>
            </a:r>
            <a:endParaRPr lang="en-US" dirty="0" smtClean="0"/>
          </a:p>
          <a:p>
            <a:pPr algn="just"/>
            <a:endParaRPr lang="en-US" dirty="0" smtClean="0"/>
          </a:p>
          <a:p>
            <a:pPr algn="just"/>
            <a:r>
              <a:rPr lang="en-US" dirty="0" smtClean="0"/>
              <a:t> </a:t>
            </a:r>
            <a:r>
              <a:rPr lang="en-US" dirty="0"/>
              <a:t>Reliability is achieved by using replications (i.e., each chunk </a:t>
            </a:r>
            <a:r>
              <a:rPr lang="en-US" dirty="0" smtClean="0"/>
              <a:t>or data </a:t>
            </a:r>
            <a:r>
              <a:rPr lang="en-US" dirty="0"/>
              <a:t>block of a file is replicated across more than three chunk servers). </a:t>
            </a:r>
            <a:endParaRPr lang="en-US" dirty="0" smtClean="0"/>
          </a:p>
          <a:p>
            <a:pPr algn="just"/>
            <a:endParaRPr lang="en-US" dirty="0"/>
          </a:p>
          <a:p>
            <a:pPr algn="just"/>
            <a:r>
              <a:rPr lang="en-US" dirty="0" smtClean="0"/>
              <a:t>A </a:t>
            </a:r>
            <a:r>
              <a:rPr lang="en-US" dirty="0"/>
              <a:t>single </a:t>
            </a:r>
            <a:r>
              <a:rPr lang="en-US" dirty="0" smtClean="0"/>
              <a:t>master coordinates </a:t>
            </a:r>
            <a:r>
              <a:rPr lang="en-US" dirty="0"/>
              <a:t>access as well as keeps the metadata</a:t>
            </a:r>
            <a:r>
              <a:rPr lang="en-US" dirty="0" smtClean="0"/>
              <a:t>.</a:t>
            </a:r>
            <a:endParaRPr lang="en-US" dirty="0" smtClean="0"/>
          </a:p>
          <a:p>
            <a:pPr algn="just"/>
            <a:endParaRPr lang="en-US" dirty="0"/>
          </a:p>
          <a:p>
            <a:pPr algn="just"/>
            <a:r>
              <a:rPr lang="en-US" dirty="0" smtClean="0"/>
              <a:t> </a:t>
            </a:r>
            <a:r>
              <a:rPr lang="en-US" dirty="0"/>
              <a:t>This decision simplified the design </a:t>
            </a:r>
            <a:r>
              <a:rPr lang="en-US" dirty="0" smtClean="0"/>
              <a:t>and management of the whole cluster. </a:t>
            </a:r>
            <a:endParaRPr lang="en-US" dirty="0" smtClean="0"/>
          </a:p>
          <a:p>
            <a:pPr algn="just"/>
            <a:endParaRPr lang="en-US" dirty="0"/>
          </a:p>
          <a:p>
            <a:pPr algn="just"/>
            <a:r>
              <a:rPr lang="en-US" dirty="0" smtClean="0"/>
              <a:t>Developers do not need to consider many difficult issues in distributed </a:t>
            </a:r>
            <a:r>
              <a:rPr lang="en-US" dirty="0"/>
              <a:t>systems, such as distributed consensus</a:t>
            </a:r>
            <a:endParaRPr lang="en-US" dirty="0"/>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dirty="0"/>
              <a:t>There is no data cache in GFS as </a:t>
            </a:r>
            <a:r>
              <a:rPr lang="en-US" dirty="0" smtClean="0"/>
              <a:t>large streaming </a:t>
            </a:r>
            <a:r>
              <a:rPr lang="en-US" dirty="0"/>
              <a:t>reads and writes represent neither time nor space locality. </a:t>
            </a:r>
            <a:endParaRPr lang="en-US" dirty="0" smtClean="0"/>
          </a:p>
          <a:p>
            <a:pPr algn="just"/>
            <a:endParaRPr lang="en-US" dirty="0"/>
          </a:p>
          <a:p>
            <a:pPr algn="just"/>
            <a:r>
              <a:rPr lang="en-US" dirty="0" smtClean="0"/>
              <a:t>GFS </a:t>
            </a:r>
            <a:r>
              <a:rPr lang="en-US" dirty="0"/>
              <a:t>provides a similar, </a:t>
            </a:r>
            <a:r>
              <a:rPr lang="en-US" dirty="0" smtClean="0"/>
              <a:t>but not </a:t>
            </a:r>
            <a:r>
              <a:rPr lang="en-US" dirty="0"/>
              <a:t>identical, POSIX file system accessing interface. </a:t>
            </a:r>
            <a:endParaRPr lang="en-US" dirty="0" smtClean="0"/>
          </a:p>
          <a:p>
            <a:pPr algn="just"/>
            <a:endParaRPr lang="en-US" dirty="0"/>
          </a:p>
          <a:p>
            <a:pPr algn="just"/>
            <a:r>
              <a:rPr lang="en-US" dirty="0" smtClean="0"/>
              <a:t>The </a:t>
            </a:r>
            <a:r>
              <a:rPr lang="en-US" dirty="0"/>
              <a:t>distinct difference is that the </a:t>
            </a:r>
            <a:r>
              <a:rPr lang="en-US" dirty="0" smtClean="0"/>
              <a:t>application can </a:t>
            </a:r>
            <a:r>
              <a:rPr lang="en-US" dirty="0"/>
              <a:t>even see the physical location of file blocks. </a:t>
            </a:r>
            <a:endParaRPr lang="en-US" dirty="0" smtClean="0"/>
          </a:p>
          <a:p>
            <a:pPr algn="just"/>
            <a:endParaRPr lang="en-US" dirty="0"/>
          </a:p>
          <a:p>
            <a:pPr algn="just"/>
            <a:r>
              <a:rPr lang="en-US" dirty="0" smtClean="0"/>
              <a:t>Such </a:t>
            </a:r>
            <a:r>
              <a:rPr lang="en-US" dirty="0"/>
              <a:t>a scheme can improve the </a:t>
            </a:r>
            <a:r>
              <a:rPr lang="en-US" dirty="0" smtClean="0"/>
              <a:t>upper-layer applications</a:t>
            </a:r>
            <a:r>
              <a:rPr lang="en-US" dirty="0"/>
              <a:t>. The customized API can simplify the problem and focus on Google applications.</a:t>
            </a:r>
            <a:endParaRPr lang="en-US" dirty="0"/>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Architecture of Google File System (GFS</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828800"/>
            <a:ext cx="80010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dirty="0"/>
              <a:t>It is quite obvious that there is a single master in the</a:t>
            </a:r>
            <a:endParaRPr lang="en-US" dirty="0"/>
          </a:p>
          <a:p>
            <a:pPr algn="just"/>
            <a:r>
              <a:rPr lang="en-US" dirty="0"/>
              <a:t>whole cluster. </a:t>
            </a:r>
            <a:endParaRPr lang="en-US" dirty="0" smtClean="0"/>
          </a:p>
          <a:p>
            <a:pPr algn="just"/>
            <a:endParaRPr lang="en-US" dirty="0"/>
          </a:p>
          <a:p>
            <a:pPr algn="just"/>
            <a:r>
              <a:rPr lang="en-US" dirty="0" smtClean="0"/>
              <a:t>Other </a:t>
            </a:r>
            <a:r>
              <a:rPr lang="en-US" dirty="0"/>
              <a:t>nodes act as the chunk servers for storing data, while the single </a:t>
            </a:r>
            <a:r>
              <a:rPr lang="en-US" dirty="0" smtClean="0"/>
              <a:t>master stores </a:t>
            </a:r>
            <a:r>
              <a:rPr lang="en-US" dirty="0"/>
              <a:t>the metadata. </a:t>
            </a:r>
            <a:endParaRPr lang="en-US" dirty="0" smtClean="0"/>
          </a:p>
          <a:p>
            <a:pPr algn="just"/>
            <a:endParaRPr lang="en-US" dirty="0"/>
          </a:p>
          <a:p>
            <a:pPr algn="just"/>
            <a:r>
              <a:rPr lang="en-US" dirty="0" smtClean="0"/>
              <a:t>The </a:t>
            </a:r>
            <a:r>
              <a:rPr lang="en-US" dirty="0"/>
              <a:t>file system namespace and locking facilities are managed by the master.</a:t>
            </a:r>
            <a:endParaRPr lang="en-US" dirty="0"/>
          </a:p>
          <a:p>
            <a:pPr algn="just"/>
            <a:endParaRPr lang="en-US" dirty="0" smtClean="0"/>
          </a:p>
          <a:p>
            <a:pPr algn="just"/>
            <a:r>
              <a:rPr lang="en-US" dirty="0" smtClean="0"/>
              <a:t>The </a:t>
            </a:r>
            <a:r>
              <a:rPr lang="en-US" dirty="0"/>
              <a:t>master periodically communicates with the chunk servers to collect management </a:t>
            </a:r>
            <a:r>
              <a:rPr lang="en-US" dirty="0" smtClean="0"/>
              <a:t>information as </a:t>
            </a:r>
            <a:r>
              <a:rPr lang="en-US" dirty="0"/>
              <a:t>well as give instructions to the chunk servers to do work such as load balancing or </a:t>
            </a:r>
            <a:r>
              <a:rPr lang="en-US" dirty="0" smtClean="0"/>
              <a:t>fail recovery</a:t>
            </a:r>
            <a:endParaRPr lang="en-US" dirty="0"/>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a:t>The master has enough information to keep </a:t>
            </a:r>
            <a:r>
              <a:rPr lang="en-US" dirty="0" smtClean="0"/>
              <a:t>the whole </a:t>
            </a:r>
            <a:r>
              <a:rPr lang="en-US" dirty="0"/>
              <a:t>cluster in a healthy state. </a:t>
            </a:r>
            <a:endParaRPr lang="en-US" dirty="0" smtClean="0"/>
          </a:p>
          <a:p>
            <a:pPr algn="just"/>
            <a:endParaRPr lang="en-US" dirty="0"/>
          </a:p>
          <a:p>
            <a:pPr algn="just"/>
            <a:r>
              <a:rPr lang="en-US" dirty="0" smtClean="0"/>
              <a:t>With </a:t>
            </a:r>
            <a:r>
              <a:rPr lang="en-US" dirty="0"/>
              <a:t>a single </a:t>
            </a:r>
            <a:r>
              <a:rPr lang="en-US" dirty="0" smtClean="0"/>
              <a:t>master, many </a:t>
            </a:r>
            <a:r>
              <a:rPr lang="en-US" dirty="0"/>
              <a:t>complicated distributed algorithms can </a:t>
            </a:r>
            <a:r>
              <a:rPr lang="en-US" dirty="0" smtClean="0"/>
              <a:t>be avoided </a:t>
            </a:r>
            <a:r>
              <a:rPr lang="en-US" dirty="0"/>
              <a:t>and the design of the system can be simplified.</a:t>
            </a:r>
            <a:endParaRPr lang="en-US" dirty="0"/>
          </a:p>
          <a:p>
            <a:pPr algn="just"/>
            <a:endParaRPr lang="en-US" dirty="0" smtClean="0"/>
          </a:p>
          <a:p>
            <a:pPr algn="just"/>
            <a:r>
              <a:rPr lang="en-US" dirty="0" smtClean="0"/>
              <a:t>However</a:t>
            </a:r>
            <a:r>
              <a:rPr lang="en-US" dirty="0"/>
              <a:t>, this design does have a potential </a:t>
            </a:r>
            <a:r>
              <a:rPr lang="en-US" dirty="0" err="1" smtClean="0"/>
              <a:t>weakness,as</a:t>
            </a:r>
            <a:r>
              <a:rPr lang="en-US" dirty="0" smtClean="0"/>
              <a:t> </a:t>
            </a:r>
            <a:r>
              <a:rPr lang="en-US" dirty="0"/>
              <a:t>the single GFS master could be the performance </a:t>
            </a:r>
            <a:r>
              <a:rPr lang="en-US" dirty="0" smtClean="0"/>
              <a:t>bottleneck and </a:t>
            </a:r>
            <a:r>
              <a:rPr lang="en-US" dirty="0"/>
              <a:t>the single point of failure.</a:t>
            </a:r>
            <a:endParaRPr lang="en-US" dirty="0"/>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lgn="just"/>
            <a:r>
              <a:rPr lang="en-US" dirty="0"/>
              <a:t>To mitigate </a:t>
            </a:r>
            <a:r>
              <a:rPr lang="en-US" dirty="0" smtClean="0"/>
              <a:t>this, Google </a:t>
            </a:r>
            <a:r>
              <a:rPr lang="en-US" dirty="0"/>
              <a:t>uses a shadow master to replicate all the data </a:t>
            </a:r>
            <a:r>
              <a:rPr lang="en-US" dirty="0" smtClean="0"/>
              <a:t>on the </a:t>
            </a:r>
            <a:r>
              <a:rPr lang="en-US" dirty="0"/>
              <a:t>master, and the design guarantees that all the </a:t>
            </a:r>
            <a:r>
              <a:rPr lang="en-US" dirty="0" smtClean="0"/>
              <a:t>data operations </a:t>
            </a:r>
            <a:r>
              <a:rPr lang="en-US" dirty="0"/>
              <a:t>are performed directly between the </a:t>
            </a:r>
            <a:r>
              <a:rPr lang="en-US" dirty="0" smtClean="0"/>
              <a:t>client and </a:t>
            </a:r>
            <a:r>
              <a:rPr lang="en-US" dirty="0"/>
              <a:t>the chunk server. </a:t>
            </a:r>
            <a:endParaRPr lang="en-US" dirty="0" smtClean="0"/>
          </a:p>
          <a:p>
            <a:pPr algn="just"/>
            <a:endParaRPr lang="en-US" dirty="0"/>
          </a:p>
          <a:p>
            <a:pPr algn="just"/>
            <a:r>
              <a:rPr lang="en-US" dirty="0" smtClean="0"/>
              <a:t>The </a:t>
            </a:r>
            <a:r>
              <a:rPr lang="en-US" dirty="0"/>
              <a:t>control messages are </a:t>
            </a:r>
            <a:r>
              <a:rPr lang="en-US" dirty="0" smtClean="0"/>
              <a:t>transferred between </a:t>
            </a:r>
            <a:r>
              <a:rPr lang="en-US" dirty="0"/>
              <a:t>the master and the clients and they </a:t>
            </a:r>
            <a:r>
              <a:rPr lang="en-US" dirty="0" smtClean="0"/>
              <a:t>can be </a:t>
            </a:r>
            <a:r>
              <a:rPr lang="en-US" dirty="0"/>
              <a:t>cached for future use. </a:t>
            </a:r>
            <a:endParaRPr lang="en-US" dirty="0" smtClean="0"/>
          </a:p>
          <a:p>
            <a:pPr algn="just"/>
            <a:endParaRPr lang="en-US" dirty="0"/>
          </a:p>
          <a:p>
            <a:pPr algn="just"/>
            <a:r>
              <a:rPr lang="en-US" dirty="0" smtClean="0"/>
              <a:t>With </a:t>
            </a:r>
            <a:r>
              <a:rPr lang="en-US" dirty="0"/>
              <a:t>the current quality </a:t>
            </a:r>
            <a:r>
              <a:rPr lang="en-US" dirty="0" smtClean="0"/>
              <a:t>of commodity </a:t>
            </a:r>
            <a:r>
              <a:rPr lang="en-US" dirty="0"/>
              <a:t>servers, the single master can handle a </a:t>
            </a:r>
            <a:r>
              <a:rPr lang="en-US" dirty="0" smtClean="0"/>
              <a:t>cluster of </a:t>
            </a:r>
            <a:r>
              <a:rPr lang="en-US" dirty="0"/>
              <a:t>more than 1,000 nodes.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1985963"/>
            <a:ext cx="7772399" cy="411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mutation sequence in </a:t>
            </a:r>
            <a:r>
              <a:rPr lang="en-US" dirty="0" smtClean="0"/>
              <a:t>GFS</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1" y="2143124"/>
            <a:ext cx="609600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591312"/>
          </a:xfrm>
        </p:spPr>
        <p:txBody>
          <a:bodyPr>
            <a:normAutofit fontScale="90000"/>
          </a:bodyPr>
          <a:lstStyle/>
          <a:p>
            <a:r>
              <a:rPr lang="en-US" sz="2000" dirty="0">
                <a:latin typeface="Times New Roman" panose="02020603050405020304" pitchFamily="18" charset="0"/>
                <a:cs typeface="Times New Roman" panose="02020603050405020304" pitchFamily="18" charset="0"/>
              </a:rPr>
              <a:t>The mutation takes the following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steps:</a:t>
            </a:r>
            <a:br>
              <a:rPr lang="en-US" sz="2000" dirty="0">
                <a:latin typeface="Times New Roman" panose="02020603050405020304" pitchFamily="18" charset="0"/>
                <a:cs typeface="Times New Roman" panose="02020603050405020304" pitchFamily="18" charset="0"/>
              </a:rPr>
            </a:br>
            <a:endParaRPr lang="en-US" sz="2000" dirty="0"/>
          </a:p>
        </p:txBody>
      </p:sp>
      <p:sp>
        <p:nvSpPr>
          <p:cNvPr id="3" name="Content Placeholder 2"/>
          <p:cNvSpPr>
            <a:spLocks noGrp="1"/>
          </p:cNvSpPr>
          <p:nvPr>
            <p:ph idx="1"/>
          </p:nvPr>
        </p:nvSpPr>
        <p:spPr>
          <a:xfrm>
            <a:off x="381000" y="838200"/>
            <a:ext cx="8229600" cy="4465320"/>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The client asks the master which chunk server holds the current lease for the chunk and </a:t>
            </a:r>
            <a:r>
              <a:rPr lang="en-US" sz="2000" dirty="0" smtClean="0">
                <a:latin typeface="Times New Roman" panose="02020603050405020304" pitchFamily="18" charset="0"/>
                <a:cs typeface="Times New Roman" panose="02020603050405020304" pitchFamily="18" charset="0"/>
              </a:rPr>
              <a:t>the locations </a:t>
            </a:r>
            <a:r>
              <a:rPr lang="en-US" sz="2000" dirty="0">
                <a:latin typeface="Times New Roman" panose="02020603050405020304" pitchFamily="18" charset="0"/>
                <a:cs typeface="Times New Roman" panose="02020603050405020304" pitchFamily="18" charset="0"/>
              </a:rPr>
              <a:t>of the other replicas.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If </a:t>
            </a:r>
            <a:r>
              <a:rPr lang="en-US" sz="2000" dirty="0">
                <a:latin typeface="Times New Roman" panose="02020603050405020304" pitchFamily="18" charset="0"/>
                <a:cs typeface="Times New Roman" panose="02020603050405020304" pitchFamily="18" charset="0"/>
              </a:rPr>
              <a:t>no one has a lease, the master grants one to a replica it </a:t>
            </a:r>
            <a:r>
              <a:rPr lang="en-US" sz="2000" dirty="0" smtClean="0">
                <a:latin typeface="Times New Roman" panose="02020603050405020304" pitchFamily="18" charset="0"/>
                <a:cs typeface="Times New Roman" panose="02020603050405020304" pitchFamily="18" charset="0"/>
              </a:rPr>
              <a:t>chooses (not </a:t>
            </a:r>
            <a:r>
              <a:rPr lang="en-US" sz="2000" dirty="0">
                <a:latin typeface="Times New Roman" panose="02020603050405020304" pitchFamily="18" charset="0"/>
                <a:cs typeface="Times New Roman" panose="02020603050405020304" pitchFamily="18" charset="0"/>
              </a:rPr>
              <a:t>shown</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2. The master replies with the identity of the primary and the locations of the other (</a:t>
            </a:r>
            <a:r>
              <a:rPr lang="en-US" sz="2000" dirty="0" smtClean="0">
                <a:latin typeface="Times New Roman" panose="02020603050405020304" pitchFamily="18" charset="0"/>
                <a:cs typeface="Times New Roman" panose="02020603050405020304" pitchFamily="18" charset="0"/>
              </a:rPr>
              <a:t>secondary) replicas</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client caches this data for future mutations. It needs to contact the master </a:t>
            </a:r>
            <a:r>
              <a:rPr lang="en-US" sz="2000" dirty="0" smtClean="0">
                <a:latin typeface="Times New Roman" panose="02020603050405020304" pitchFamily="18" charset="0"/>
                <a:cs typeface="Times New Roman" panose="02020603050405020304" pitchFamily="18" charset="0"/>
              </a:rPr>
              <a:t>again only </a:t>
            </a:r>
            <a:r>
              <a:rPr lang="en-US" sz="2000" dirty="0">
                <a:latin typeface="Times New Roman" panose="02020603050405020304" pitchFamily="18" charset="0"/>
                <a:cs typeface="Times New Roman" panose="02020603050405020304" pitchFamily="18" charset="0"/>
              </a:rPr>
              <a:t>when the primary becomes unreachable or replies that it no longer holds a lease</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3. The client pushes the data to all the replicas. A client can do so in any order.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Each </a:t>
            </a:r>
            <a:r>
              <a:rPr lang="en-US" sz="2000" dirty="0">
                <a:latin typeface="Times New Roman" panose="02020603050405020304" pitchFamily="18" charset="0"/>
                <a:cs typeface="Times New Roman" panose="02020603050405020304" pitchFamily="18" charset="0"/>
              </a:rPr>
              <a:t>chunk server </a:t>
            </a:r>
            <a:r>
              <a:rPr lang="en-US" sz="2000" dirty="0" smtClean="0">
                <a:latin typeface="Times New Roman" panose="02020603050405020304" pitchFamily="18" charset="0"/>
                <a:cs typeface="Times New Roman" panose="02020603050405020304" pitchFamily="18" charset="0"/>
              </a:rPr>
              <a:t>will store </a:t>
            </a:r>
            <a:r>
              <a:rPr lang="en-US" sz="2000" dirty="0">
                <a:latin typeface="Times New Roman" panose="02020603050405020304" pitchFamily="18" charset="0"/>
                <a:cs typeface="Times New Roman" panose="02020603050405020304" pitchFamily="18" charset="0"/>
              </a:rPr>
              <a:t>the data in an internal LRU buffer cache until the data is used or aged out. By decoupling </a:t>
            </a:r>
            <a:r>
              <a:rPr lang="en-US" sz="2000" dirty="0" smtClean="0">
                <a:latin typeface="Times New Roman" panose="02020603050405020304" pitchFamily="18" charset="0"/>
                <a:cs typeface="Times New Roman" panose="02020603050405020304" pitchFamily="18" charset="0"/>
              </a:rPr>
              <a:t>the data </a:t>
            </a:r>
            <a:r>
              <a:rPr lang="en-US" sz="2000" dirty="0">
                <a:latin typeface="Times New Roman" panose="02020603050405020304" pitchFamily="18" charset="0"/>
                <a:cs typeface="Times New Roman" panose="02020603050405020304" pitchFamily="18" charset="0"/>
              </a:rPr>
              <a:t>flow from the control flow, we can improve performance by scheduling the expensive </a:t>
            </a:r>
            <a:r>
              <a:rPr lang="en-US" sz="2000" dirty="0" smtClean="0">
                <a:latin typeface="Times New Roman" panose="02020603050405020304" pitchFamily="18" charset="0"/>
                <a:cs typeface="Times New Roman" panose="02020603050405020304" pitchFamily="18" charset="0"/>
              </a:rPr>
              <a:t>data flow </a:t>
            </a:r>
            <a:r>
              <a:rPr lang="en-US" sz="2000" dirty="0">
                <a:latin typeface="Times New Roman" panose="02020603050405020304" pitchFamily="18" charset="0"/>
                <a:cs typeface="Times New Roman" panose="02020603050405020304" pitchFamily="18" charset="0"/>
              </a:rPr>
              <a:t>based on the network topology regardless of which chunk server is the primary</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endParaRPr lang="en-US" dirty="0"/>
          </a:p>
        </p:txBody>
      </p:sp>
      <p:sp>
        <p:nvSpPr>
          <p:cNvPr id="3" name="Content Placeholder 2"/>
          <p:cNvSpPr>
            <a:spLocks noGrp="1"/>
          </p:cNvSpPr>
          <p:nvPr>
            <p:ph idx="1"/>
          </p:nvPr>
        </p:nvSpPr>
        <p:spPr>
          <a:xfrm>
            <a:off x="457200" y="609600"/>
            <a:ext cx="8229600" cy="5715000"/>
          </a:xfrm>
        </p:spPr>
        <p:txBody>
          <a:bodyPr>
            <a:noAutofit/>
          </a:bodyPr>
          <a:lstStyle/>
          <a:p>
            <a:pPr algn="just"/>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Once all the replicas have acknowledged receiving the data, the client sends a write request to </a:t>
            </a:r>
            <a:r>
              <a:rPr lang="en-US" sz="2000" dirty="0" smtClean="0">
                <a:latin typeface="Times New Roman" panose="02020603050405020304" pitchFamily="18" charset="0"/>
                <a:cs typeface="Times New Roman" panose="02020603050405020304" pitchFamily="18" charset="0"/>
              </a:rPr>
              <a:t>the primary</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request identifies the data pushed earlier to all the replicas. The primary </a:t>
            </a:r>
            <a:r>
              <a:rPr lang="en-US" sz="2000" dirty="0" smtClean="0">
                <a:latin typeface="Times New Roman" panose="02020603050405020304" pitchFamily="18" charset="0"/>
                <a:cs typeface="Times New Roman" panose="02020603050405020304" pitchFamily="18" charset="0"/>
              </a:rPr>
              <a:t>assigns consecutive </a:t>
            </a:r>
            <a:r>
              <a:rPr lang="en-US" sz="2000" dirty="0">
                <a:latin typeface="Times New Roman" panose="02020603050405020304" pitchFamily="18" charset="0"/>
                <a:cs typeface="Times New Roman" panose="02020603050405020304" pitchFamily="18" charset="0"/>
              </a:rPr>
              <a:t>serial numbers to all the mutations it receives, possibly from multiple clients, </a:t>
            </a:r>
            <a:r>
              <a:rPr lang="en-US" sz="2000" dirty="0" smtClean="0">
                <a:latin typeface="Times New Roman" panose="02020603050405020304" pitchFamily="18" charset="0"/>
                <a:cs typeface="Times New Roman" panose="02020603050405020304" pitchFamily="18" charset="0"/>
              </a:rPr>
              <a:t>which provides </a:t>
            </a:r>
            <a:r>
              <a:rPr lang="en-US" sz="2000" dirty="0">
                <a:latin typeface="Times New Roman" panose="02020603050405020304" pitchFamily="18" charset="0"/>
                <a:cs typeface="Times New Roman" panose="02020603050405020304" pitchFamily="18" charset="0"/>
              </a:rPr>
              <a:t>the necessary serialization. </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applies the mutation to its own local state in serial order</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5. The primary forwards the write request to all secondary replicas. </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Each </a:t>
            </a:r>
            <a:r>
              <a:rPr lang="en-US" sz="2000" dirty="0">
                <a:latin typeface="Times New Roman" panose="02020603050405020304" pitchFamily="18" charset="0"/>
                <a:cs typeface="Times New Roman" panose="02020603050405020304" pitchFamily="18" charset="0"/>
              </a:rPr>
              <a:t>secondary replica </a:t>
            </a:r>
            <a:r>
              <a:rPr lang="en-US" sz="2000" dirty="0" smtClean="0">
                <a:latin typeface="Times New Roman" panose="02020603050405020304" pitchFamily="18" charset="0"/>
                <a:cs typeface="Times New Roman" panose="02020603050405020304" pitchFamily="18" charset="0"/>
              </a:rPr>
              <a:t>applies mutations </a:t>
            </a:r>
            <a:r>
              <a:rPr lang="en-US" sz="2000" dirty="0">
                <a:latin typeface="Times New Roman" panose="02020603050405020304" pitchFamily="18" charset="0"/>
                <a:cs typeface="Times New Roman" panose="02020603050405020304" pitchFamily="18" charset="0"/>
              </a:rPr>
              <a:t>in the same serial number order assigned by the primary</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6. The </a:t>
            </a:r>
            <a:r>
              <a:rPr lang="en-US" sz="2000" dirty="0" err="1">
                <a:latin typeface="Times New Roman" panose="02020603050405020304" pitchFamily="18" charset="0"/>
                <a:cs typeface="Times New Roman" panose="02020603050405020304" pitchFamily="18" charset="0"/>
              </a:rPr>
              <a:t>secondaries</a:t>
            </a:r>
            <a:r>
              <a:rPr lang="en-US" sz="2000" dirty="0">
                <a:latin typeface="Times New Roman" panose="02020603050405020304" pitchFamily="18" charset="0"/>
                <a:cs typeface="Times New Roman" panose="02020603050405020304" pitchFamily="18" charset="0"/>
              </a:rPr>
              <a:t> all reply to the primary indicating that they have completed the operation</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algn="just"/>
            <a:endParaRPr lang="en-US" sz="2000" dirty="0"/>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7. The primary replies to the client. Any errors encountered at any replicas are reported to the client. </a:t>
            </a:r>
            <a:endParaRPr lang="en-US" sz="2800" dirty="0" smtClean="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In </a:t>
            </a:r>
            <a:r>
              <a:rPr lang="en-US" sz="2800" dirty="0">
                <a:latin typeface="Times New Roman" panose="02020603050405020304" pitchFamily="18" charset="0"/>
                <a:cs typeface="Times New Roman" panose="02020603050405020304" pitchFamily="18" charset="0"/>
              </a:rPr>
              <a:t>case of errors, the write corrects at the primary and an arbitrary subset of the secondary replicas. The client request is considered to have failed, and the modified region is left in an inconsistent state. </a:t>
            </a:r>
            <a:endParaRPr lang="en-US" sz="2800" dirty="0" smtClean="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client </a:t>
            </a:r>
            <a:r>
              <a:rPr lang="en-US" sz="2800" dirty="0">
                <a:latin typeface="Times New Roman" panose="02020603050405020304" pitchFamily="18" charset="0"/>
                <a:cs typeface="Times New Roman" panose="02020603050405020304" pitchFamily="18" charset="0"/>
              </a:rPr>
              <a:t>code handles such errors by retrying the failed mutation. It will </a:t>
            </a:r>
            <a:r>
              <a:rPr lang="en-US" sz="2800" dirty="0" smtClean="0">
                <a:latin typeface="Times New Roman" panose="02020603050405020304" pitchFamily="18" charset="0"/>
                <a:cs typeface="Times New Roman" panose="02020603050405020304" pitchFamily="18" charset="0"/>
              </a:rPr>
              <a:t>make a </a:t>
            </a:r>
            <a:r>
              <a:rPr lang="en-US" sz="2800" dirty="0">
                <a:latin typeface="Times New Roman" panose="02020603050405020304" pitchFamily="18" charset="0"/>
                <a:cs typeface="Times New Roman" panose="02020603050405020304" pitchFamily="18" charset="0"/>
              </a:rPr>
              <a:t>few attempts at steps 3 through 7 before falling back to a retry from the beginning of the write.</a:t>
            </a: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endParaRPr lang="en-US" dirty="0"/>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Thus, besides the writing operation provided by GFS, special appending operations can </a:t>
            </a:r>
            <a:r>
              <a:rPr lang="en-US" dirty="0" smtClean="0"/>
              <a:t>be used </a:t>
            </a:r>
            <a:r>
              <a:rPr lang="en-US" dirty="0"/>
              <a:t>to append the data blocks to the end of the files. </a:t>
            </a:r>
            <a:endParaRPr lang="en-US" dirty="0" smtClean="0"/>
          </a:p>
          <a:p>
            <a:endParaRPr lang="en-US" dirty="0"/>
          </a:p>
          <a:p>
            <a:r>
              <a:rPr lang="en-US" dirty="0" smtClean="0"/>
              <a:t>The </a:t>
            </a:r>
            <a:r>
              <a:rPr lang="en-US" dirty="0"/>
              <a:t>reason for providing such </a:t>
            </a:r>
            <a:r>
              <a:rPr lang="en-US" dirty="0" smtClean="0"/>
              <a:t>operations is </a:t>
            </a:r>
            <a:r>
              <a:rPr lang="en-US" dirty="0"/>
              <a:t>that some of the Google applications need a lot of append operations.</a:t>
            </a:r>
            <a:endParaRPr lang="en-US" dirty="0"/>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algn="just"/>
            <a:r>
              <a:rPr lang="en-US" dirty="0"/>
              <a:t>GFS was designed for high fault tolerance and adopted some methods to achieve this </a:t>
            </a:r>
            <a:r>
              <a:rPr lang="en-US" dirty="0" smtClean="0"/>
              <a:t>goal. </a:t>
            </a:r>
            <a:endParaRPr lang="en-US" dirty="0" smtClean="0"/>
          </a:p>
          <a:p>
            <a:pPr algn="just"/>
            <a:endParaRPr lang="en-US" dirty="0"/>
          </a:p>
          <a:p>
            <a:pPr algn="just"/>
            <a:r>
              <a:rPr lang="en-US" dirty="0" smtClean="0"/>
              <a:t>Master </a:t>
            </a:r>
            <a:r>
              <a:rPr lang="en-US" dirty="0"/>
              <a:t>and chunk servers can be restarted in a few seconds, and with such a fast recovery </a:t>
            </a:r>
            <a:r>
              <a:rPr lang="en-US" dirty="0" smtClean="0"/>
              <a:t>capability, the </a:t>
            </a:r>
            <a:r>
              <a:rPr lang="en-US" dirty="0"/>
              <a:t>window of time in which the data is unavailable can be greatly reduced. As we </a:t>
            </a:r>
            <a:r>
              <a:rPr lang="en-US" dirty="0" smtClean="0"/>
              <a:t>mentioned before</a:t>
            </a:r>
            <a:r>
              <a:rPr lang="en-US" dirty="0"/>
              <a:t>, each chunk is replicated in at least three places and can tolerate at least two data crashes </a:t>
            </a:r>
            <a:r>
              <a:rPr lang="en-US" dirty="0" smtClean="0"/>
              <a:t>for a </a:t>
            </a:r>
            <a:r>
              <a:rPr lang="en-US" dirty="0"/>
              <a:t>single chunk of data</a:t>
            </a:r>
            <a:r>
              <a:rPr lang="en-US" dirty="0" smtClean="0"/>
              <a:t>.</a:t>
            </a:r>
            <a:endParaRPr lang="en-US" dirty="0" smtClean="0"/>
          </a:p>
          <a:p>
            <a:pPr algn="just"/>
            <a:endParaRPr lang="en-US" dirty="0"/>
          </a:p>
          <a:p>
            <a:pPr algn="just"/>
            <a:r>
              <a:rPr lang="en-US" dirty="0" smtClean="0"/>
              <a:t> </a:t>
            </a:r>
            <a:r>
              <a:rPr lang="en-US" dirty="0"/>
              <a:t>The shadow master handles the failure of the GFS master. For data </a:t>
            </a:r>
            <a:r>
              <a:rPr lang="en-US" dirty="0" smtClean="0"/>
              <a:t>integrity, GFS </a:t>
            </a:r>
            <a:r>
              <a:rPr lang="en-US" dirty="0"/>
              <a:t>makes checksums on every 64 KB block in each chunk. </a:t>
            </a:r>
            <a:endParaRPr lang="en-US" dirty="0" smtClean="0"/>
          </a:p>
          <a:p>
            <a:pPr algn="just"/>
            <a:endParaRPr lang="en-US" dirty="0"/>
          </a:p>
          <a:p>
            <a:pPr algn="just"/>
            <a:r>
              <a:rPr lang="en-US" dirty="0" smtClean="0"/>
              <a:t>With </a:t>
            </a:r>
            <a:r>
              <a:rPr lang="en-US" dirty="0"/>
              <a:t>the previously discussed </a:t>
            </a:r>
            <a:r>
              <a:rPr lang="en-US" dirty="0" smtClean="0"/>
              <a:t>design and </a:t>
            </a:r>
            <a:r>
              <a:rPr lang="en-US" dirty="0"/>
              <a:t>implementation, GFS can achieve the goals of high availability (HA), high performance, </a:t>
            </a:r>
            <a:r>
              <a:rPr lang="en-US" dirty="0" smtClean="0"/>
              <a:t>and large </a:t>
            </a:r>
            <a:r>
              <a:rPr lang="en-US" dirty="0"/>
              <a:t>scale. </a:t>
            </a:r>
            <a:endParaRPr lang="en-US" dirty="0" smtClean="0"/>
          </a:p>
          <a:p>
            <a:pPr algn="just"/>
            <a:endParaRPr lang="en-US" dirty="0"/>
          </a:p>
          <a:p>
            <a:pPr algn="just"/>
            <a:r>
              <a:rPr lang="en-US" dirty="0" smtClean="0"/>
              <a:t>GFS </a:t>
            </a:r>
            <a:r>
              <a:rPr lang="en-US" dirty="0"/>
              <a:t>demonstrates how to support large-scale processing workloads on commodity </a:t>
            </a:r>
            <a:r>
              <a:rPr lang="en-US" dirty="0" smtClean="0"/>
              <a:t>hardware designed </a:t>
            </a:r>
            <a:r>
              <a:rPr lang="en-US" dirty="0"/>
              <a:t>to tolerate frequent component failures optimized for huge files that are </a:t>
            </a:r>
            <a:r>
              <a:rPr lang="en-US" dirty="0" smtClean="0"/>
              <a:t>mostly appended </a:t>
            </a:r>
            <a:r>
              <a:rPr lang="en-US" dirty="0"/>
              <a:t>and read.</a:t>
            </a:r>
            <a:endParaRPr lang="en-US" dirty="0"/>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HPC CLOUD </a:t>
            </a:r>
            <a:endParaRPr lang="en-US" dirty="0"/>
          </a:p>
        </p:txBody>
      </p:sp>
      <p:sp>
        <p:nvSpPr>
          <p:cNvPr id="3" name="Content Placeholder 2"/>
          <p:cNvSpPr>
            <a:spLocks noGrp="1"/>
          </p:cNvSpPr>
          <p:nvPr>
            <p:ph idx="1"/>
          </p:nvPr>
        </p:nvSpPr>
        <p:spPr/>
        <p:txBody>
          <a:bodyPr>
            <a:normAutofit fontScale="85000" lnSpcReduction="20000"/>
          </a:bodyPr>
          <a:lstStyle/>
          <a:p>
            <a:r>
              <a:rPr lang="en-US" dirty="0"/>
              <a:t>HPC cloud refers to the use of cloud resources to run HPC applications. </a:t>
            </a:r>
            <a:endParaRPr lang="en-US" dirty="0" smtClean="0"/>
          </a:p>
          <a:p>
            <a:endParaRPr lang="en-US" dirty="0"/>
          </a:p>
          <a:p>
            <a:r>
              <a:rPr lang="en-US" dirty="0" smtClean="0"/>
              <a:t>break </a:t>
            </a:r>
            <a:r>
              <a:rPr lang="en-US" dirty="0"/>
              <a:t>down the usage of cloud for HPC into three categories: (</a:t>
            </a:r>
            <a:r>
              <a:rPr lang="en-US" dirty="0" err="1"/>
              <a:t>i</a:t>
            </a:r>
            <a:r>
              <a:rPr lang="en-US" dirty="0"/>
              <a:t>) “HPC in the cloud”, which focuses on moving HPC applications to cloud environments; </a:t>
            </a:r>
            <a:endParaRPr lang="en-US" dirty="0" smtClean="0"/>
          </a:p>
          <a:p>
            <a:endParaRPr lang="en-US" dirty="0"/>
          </a:p>
          <a:p>
            <a:r>
              <a:rPr lang="en-US" dirty="0" smtClean="0"/>
              <a:t>(</a:t>
            </a:r>
            <a:r>
              <a:rPr lang="en-US" dirty="0"/>
              <a:t>ii) “HPC plus cloud”, in which users use clouds to complement their HPC resources (a scenario known as cloud bursting to handle peak demands [37]); and </a:t>
            </a:r>
            <a:endParaRPr lang="en-US" dirty="0" smtClean="0"/>
          </a:p>
          <a:p>
            <a:endParaRPr lang="en-US" dirty="0"/>
          </a:p>
          <a:p>
            <a:r>
              <a:rPr lang="en-US" dirty="0" smtClean="0"/>
              <a:t>(</a:t>
            </a:r>
            <a:r>
              <a:rPr lang="en-US" dirty="0"/>
              <a:t>iii) “HPC as a Service”, which exposes HPC resources via cloud services. These categories are related to how resources are allocated and abstractions to simplify the use of cloud.</a:t>
            </a:r>
            <a:endParaRPr lang="en-US" dirty="0"/>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pPr algn="just"/>
            <a:r>
              <a:rPr lang="en-US" dirty="0"/>
              <a:t>HPC cloud still has various open issues</a:t>
            </a:r>
            <a:r>
              <a:rPr lang="en-US" dirty="0" smtClean="0"/>
              <a:t>.</a:t>
            </a:r>
            <a:endParaRPr lang="en-US" dirty="0" smtClean="0"/>
          </a:p>
          <a:p>
            <a:pPr algn="just"/>
            <a:endParaRPr lang="en-US" dirty="0"/>
          </a:p>
          <a:p>
            <a:pPr algn="just"/>
            <a:r>
              <a:rPr lang="en-US" dirty="0" smtClean="0"/>
              <a:t> </a:t>
            </a:r>
            <a:r>
              <a:rPr lang="en-US" dirty="0"/>
              <a:t>To exemplify, the abstraction of the underlying cloud infrastructure limits the tuning of HPC applications. </a:t>
            </a:r>
            <a:endParaRPr lang="en-US" dirty="0" smtClean="0"/>
          </a:p>
          <a:p>
            <a:pPr algn="just"/>
            <a:endParaRPr lang="en-US" dirty="0"/>
          </a:p>
          <a:p>
            <a:pPr algn="just"/>
            <a:r>
              <a:rPr lang="en-US" dirty="0" smtClean="0"/>
              <a:t>Moreover</a:t>
            </a:r>
            <a:r>
              <a:rPr lang="en-US" dirty="0"/>
              <a:t>, most cloud networks are not fast enough for large-scale tightly coupled applications—those with high inter-processor communication</a:t>
            </a:r>
            <a:r>
              <a:rPr lang="en-US" dirty="0" smtClean="0"/>
              <a:t>.</a:t>
            </a:r>
            <a:endParaRPr lang="en-US" dirty="0" smtClean="0"/>
          </a:p>
          <a:p>
            <a:pPr algn="just"/>
            <a:endParaRPr lang="en-US" dirty="0"/>
          </a:p>
          <a:p>
            <a:pPr algn="just"/>
            <a:r>
              <a:rPr lang="en-US" dirty="0" smtClean="0"/>
              <a:t> </a:t>
            </a:r>
            <a:r>
              <a:rPr lang="en-US" dirty="0"/>
              <a:t>The business model of HPC cloud is also an open field. Cloud providers stack several workloads on the same physical resources to explore economies of scale; an approach not always appropriate for HPC applications. </a:t>
            </a:r>
            <a:endParaRPr lang="en-US" dirty="0" smtClean="0"/>
          </a:p>
          <a:p>
            <a:pPr algn="just"/>
            <a:endParaRPr lang="en-US" dirty="0"/>
          </a:p>
          <a:p>
            <a:pPr algn="just"/>
            <a:r>
              <a:rPr lang="en-US" dirty="0" smtClean="0"/>
              <a:t>In </a:t>
            </a:r>
            <a:r>
              <a:rPr lang="en-US" dirty="0"/>
              <a:t>addition, although small companies benefit from fast access to resources from public clouds with no in advance notice, this is usually not true for large users.</a:t>
            </a:r>
            <a:endParaRPr lang="en-US" dirty="0"/>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The main difficulties in using cloud to execute High Performance Computing (HPC) applications come from their properties in comparison to those from traditional cloud services such as standard enterprise and Web applications </a:t>
            </a:r>
            <a:r>
              <a:rPr lang="en-US" dirty="0" smtClean="0"/>
              <a:t>.</a:t>
            </a:r>
            <a:endParaRPr lang="en-US" dirty="0" smtClean="0"/>
          </a:p>
          <a:p>
            <a:endParaRPr lang="en-US" dirty="0"/>
          </a:p>
          <a:p>
            <a:r>
              <a:rPr lang="en-US" dirty="0" smtClean="0"/>
              <a:t> </a:t>
            </a:r>
            <a:r>
              <a:rPr lang="en-US" dirty="0"/>
              <a:t>HPC applications tend to require more computing power than cloud services. Such computing requirements come not only from CPUs, but also from the amount of memory and network speeds to support their proper execution. </a:t>
            </a:r>
            <a:endParaRPr lang="en-US" dirty="0" smtClean="0"/>
          </a:p>
          <a:p>
            <a:endParaRPr lang="en-US" dirty="0"/>
          </a:p>
          <a:p>
            <a:r>
              <a:rPr lang="en-US" dirty="0" smtClean="0"/>
              <a:t>In </a:t>
            </a:r>
            <a:r>
              <a:rPr lang="en-US" dirty="0"/>
              <a:t>addition, such applications have a particular execution mechanism compared to cloud services that run 24x7</a:t>
            </a:r>
            <a:endParaRPr lang="en-US" dirty="0"/>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HPC applications tend to be executed in batches. Users run a set of jobs, which are instances of the application with different inputs, and wait until results are generated to decide whether new jobs need to be executed. </a:t>
            </a:r>
            <a:endParaRPr lang="en-US" dirty="0" smtClean="0"/>
          </a:p>
          <a:p>
            <a:endParaRPr lang="en-US" dirty="0"/>
          </a:p>
          <a:p>
            <a:r>
              <a:rPr lang="en-US" dirty="0" smtClean="0"/>
              <a:t>Therefore</a:t>
            </a:r>
            <a:r>
              <a:rPr lang="en-US" dirty="0"/>
              <a:t>, moving HPC applications to cloud platforms requires not only special care on resource allocation and optimizations in the infrastructure, but also on how users interact with this new environment.</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deployment models</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2057400"/>
            <a:ext cx="81534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Research in the area of HPC cloud can be classified in three broad categories, as depicted in </a:t>
            </a:r>
            <a:endParaRPr lang="en-US" dirty="0" smtClean="0"/>
          </a:p>
          <a:p>
            <a:endParaRPr lang="en-US" dirty="0"/>
          </a:p>
          <a:p>
            <a:r>
              <a:rPr lang="en-US" dirty="0" smtClean="0"/>
              <a:t>Figure </a:t>
            </a:r>
            <a:r>
              <a:rPr lang="en-US" dirty="0"/>
              <a:t>1: (</a:t>
            </a:r>
            <a:r>
              <a:rPr lang="en-US" dirty="0" err="1"/>
              <a:t>i</a:t>
            </a:r>
            <a:r>
              <a:rPr lang="en-US" dirty="0"/>
              <a:t>) viability studies on the use of cloud over </a:t>
            </a:r>
            <a:r>
              <a:rPr lang="en-US" dirty="0" err="1"/>
              <a:t>on-premise</a:t>
            </a:r>
            <a:r>
              <a:rPr lang="en-US" dirty="0"/>
              <a:t> clusters to execute HPC applications; </a:t>
            </a:r>
            <a:endParaRPr lang="en-US" dirty="0" smtClean="0"/>
          </a:p>
          <a:p>
            <a:endParaRPr lang="en-US" dirty="0"/>
          </a:p>
          <a:p>
            <a:r>
              <a:rPr lang="en-US" dirty="0" smtClean="0"/>
              <a:t>(</a:t>
            </a:r>
            <a:r>
              <a:rPr lang="en-US" dirty="0"/>
              <a:t>ii) performance optimization of cloud resources to execute HPC applications; </a:t>
            </a:r>
            <a:r>
              <a:rPr lang="en-US" dirty="0" smtClean="0"/>
              <a:t>and</a:t>
            </a:r>
            <a:endParaRPr lang="en-US" dirty="0" smtClean="0"/>
          </a:p>
          <a:p>
            <a:endParaRPr lang="en-US" dirty="0"/>
          </a:p>
          <a:p>
            <a:r>
              <a:rPr lang="en-US" dirty="0" smtClean="0"/>
              <a:t> </a:t>
            </a:r>
            <a:r>
              <a:rPr lang="en-US" dirty="0"/>
              <a:t>(iii) services to simplify the use of HPC cloud, in particular for non-IT specialized users.</a:t>
            </a:r>
            <a:endParaRPr lang="en-US" dirty="0"/>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66800" y="2667000"/>
            <a:ext cx="678179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Viability: Performance and Cost Concerns There are four main aspects that were considered in viability studies </a:t>
            </a:r>
            <a:endParaRPr lang="en-US" dirty="0"/>
          </a:p>
          <a:p>
            <a:r>
              <a:rPr lang="en-US" dirty="0" smtClean="0"/>
              <a:t>: </a:t>
            </a:r>
            <a:r>
              <a:rPr lang="en-US" dirty="0"/>
              <a:t>(</a:t>
            </a:r>
            <a:r>
              <a:rPr lang="en-US" dirty="0" err="1"/>
              <a:t>i</a:t>
            </a:r>
            <a:r>
              <a:rPr lang="en-US" dirty="0"/>
              <a:t>) metrics used to evaluate how viable it is to use HPC cloud; </a:t>
            </a:r>
            <a:endParaRPr lang="en-US" dirty="0" smtClean="0"/>
          </a:p>
          <a:p>
            <a:endParaRPr lang="en-US" dirty="0"/>
          </a:p>
          <a:p>
            <a:r>
              <a:rPr lang="en-US" dirty="0" smtClean="0"/>
              <a:t>(</a:t>
            </a:r>
            <a:r>
              <a:rPr lang="en-US" dirty="0"/>
              <a:t>ii) resources used in the experiments; </a:t>
            </a:r>
            <a:endParaRPr lang="en-US" dirty="0" smtClean="0"/>
          </a:p>
          <a:p>
            <a:r>
              <a:rPr lang="en-US" dirty="0" smtClean="0"/>
              <a:t>(</a:t>
            </a:r>
            <a:r>
              <a:rPr lang="en-US" dirty="0"/>
              <a:t>iii) computational infrastructure; and </a:t>
            </a:r>
            <a:endParaRPr lang="en-US" dirty="0" smtClean="0"/>
          </a:p>
          <a:p>
            <a:endParaRPr lang="en-US" dirty="0"/>
          </a:p>
          <a:p>
            <a:r>
              <a:rPr lang="en-US" dirty="0" smtClean="0"/>
              <a:t>(</a:t>
            </a:r>
            <a:r>
              <a:rPr lang="en-US" dirty="0"/>
              <a:t>iv) software, which comprised well-known HPC benchmarks and user applications.</a:t>
            </a:r>
            <a:endParaRPr lang="en-US" dirty="0"/>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057400" y="2362200"/>
            <a:ext cx="5248275" cy="3928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Gupta et </a:t>
            </a:r>
            <a:r>
              <a:rPr lang="en-US" dirty="0" smtClean="0"/>
              <a:t>al ran </a:t>
            </a:r>
            <a:r>
              <a:rPr lang="en-US" dirty="0"/>
              <a:t>experiments using benchmarks and applications on various computing environments, including supercomputers and clouds, to answer the question “why and who should choose cloud for HPC, for what applications, and how should cloud be used for HPC?”. They</a:t>
            </a:r>
            <a:endParaRPr lang="en-US" dirty="0"/>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also considered thin Virtual Machines (VMs)1 , OS-level containers </a:t>
            </a:r>
            <a:r>
              <a:rPr lang="en-US" dirty="0" smtClean="0"/>
              <a:t>and </a:t>
            </a:r>
            <a:r>
              <a:rPr lang="en-US" dirty="0" err="1"/>
              <a:t>hypervisorand</a:t>
            </a:r>
            <a:r>
              <a:rPr lang="en-US" dirty="0"/>
              <a:t> application-level CPU affinity </a:t>
            </a:r>
            <a:r>
              <a:rPr lang="en-US" dirty="0" smtClean="0"/>
              <a:t>. </a:t>
            </a:r>
            <a:endParaRPr lang="en-US" dirty="0" smtClean="0"/>
          </a:p>
          <a:p>
            <a:endParaRPr lang="en-US" dirty="0"/>
          </a:p>
          <a:p>
            <a:r>
              <a:rPr lang="en-US" dirty="0" smtClean="0"/>
              <a:t>They </a:t>
            </a:r>
            <a:r>
              <a:rPr lang="en-US" dirty="0"/>
              <a:t>concluded that public clouds are cost-effective for small scale applications but can complement supercomputers (i.e. HPC plus cloud [98]) using cloud bursting and application-aware mapping. </a:t>
            </a:r>
            <a:endParaRPr lang="en-US" dirty="0" smtClean="0"/>
          </a:p>
          <a:p>
            <a:endParaRPr lang="en-US" dirty="0"/>
          </a:p>
          <a:p>
            <a:r>
              <a:rPr lang="en-US" dirty="0" smtClean="0"/>
              <a:t>They </a:t>
            </a:r>
            <a:r>
              <a:rPr lang="en-US" dirty="0"/>
              <a:t>also mentioned that network latency is a key limitation for scalability of applications in the cloud. </a:t>
            </a:r>
            <a:endParaRPr lang="en-US" dirty="0" smtClean="0"/>
          </a:p>
          <a:p>
            <a:endParaRPr lang="en-US" dirty="0"/>
          </a:p>
          <a:p>
            <a:r>
              <a:rPr lang="en-US" dirty="0" smtClean="0"/>
              <a:t>For </a:t>
            </a:r>
            <a:r>
              <a:rPr lang="en-US" dirty="0"/>
              <a:t>the experiments, based on their analyses, they found out that a cost ratio between two times and three times is a proper approximation to capture the differences between both cluster and cloud environments</a:t>
            </a:r>
            <a:endParaRPr lang="en-US" dirty="0"/>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This cost ratio reflects the shift from CAPEX to OPEX. </a:t>
            </a:r>
            <a:endParaRPr lang="en-US" dirty="0" smtClean="0"/>
          </a:p>
          <a:p>
            <a:endParaRPr lang="en-US" dirty="0"/>
          </a:p>
          <a:p>
            <a:r>
              <a:rPr lang="en-US" dirty="0" smtClean="0"/>
              <a:t>The </a:t>
            </a:r>
            <a:r>
              <a:rPr lang="en-US" dirty="0"/>
              <a:t>in-house HPC environment cost includes hardware acquisition, facility, power, cooling and maintenance [43], that are not directly managed by the user in the cloud environment</a:t>
            </a:r>
            <a:r>
              <a:rPr lang="en-US" dirty="0" smtClean="0"/>
              <a:t>.</a:t>
            </a:r>
            <a:endParaRPr lang="en-US" dirty="0" smtClean="0"/>
          </a:p>
          <a:p>
            <a:endParaRPr lang="en-US" dirty="0"/>
          </a:p>
          <a:p>
            <a:r>
              <a:rPr lang="en-US" dirty="0" smtClean="0"/>
              <a:t> </a:t>
            </a:r>
            <a:r>
              <a:rPr lang="en-US" dirty="0"/>
              <a:t>However, IT support may still be present in the cloud, since most HPC applications are user specific</a:t>
            </a:r>
            <a:r>
              <a:rPr lang="en-US" dirty="0" smtClean="0"/>
              <a:t>.</a:t>
            </a:r>
            <a:endParaRPr lang="en-US" dirty="0" smtClean="0"/>
          </a:p>
          <a:p>
            <a:endParaRPr lang="en-US" dirty="0"/>
          </a:p>
          <a:p>
            <a:r>
              <a:rPr lang="en-US" dirty="0" smtClean="0"/>
              <a:t> </a:t>
            </a:r>
            <a:r>
              <a:rPr lang="en-US" dirty="0"/>
              <a:t>For further details, </a:t>
            </a:r>
            <a:r>
              <a:rPr lang="en-US" dirty="0" err="1"/>
              <a:t>Kashef</a:t>
            </a:r>
            <a:r>
              <a:rPr lang="en-US" dirty="0"/>
              <a:t> and </a:t>
            </a:r>
            <a:r>
              <a:rPr lang="en-US" dirty="0" err="1"/>
              <a:t>Altmann</a:t>
            </a:r>
            <a:r>
              <a:rPr lang="en-US" dirty="0"/>
              <a:t> </a:t>
            </a:r>
            <a:r>
              <a:rPr lang="en-US" dirty="0" smtClean="0"/>
              <a:t>present </a:t>
            </a:r>
            <a:r>
              <a:rPr lang="en-US" dirty="0"/>
              <a:t>a cost model for hybrid clouds itemizing all elements that go into the in-house and cloud environments.</a:t>
            </a:r>
            <a:endParaRPr lang="en-US" dirty="0"/>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1" y="1376363"/>
            <a:ext cx="6705600" cy="4795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Optimization: Resource Allocation and Job Placement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a:t>As depicted in Figure 3, most of the work on performance optimization for HPC cloud lies on areas related to resource management and job placement systems</a:t>
            </a:r>
            <a:r>
              <a:rPr lang="en-US" dirty="0" smtClean="0"/>
              <a:t>.</a:t>
            </a:r>
            <a:endParaRPr lang="en-US" dirty="0" smtClean="0"/>
          </a:p>
          <a:p>
            <a:endParaRPr lang="en-US" dirty="0"/>
          </a:p>
          <a:p>
            <a:r>
              <a:rPr lang="en-US" dirty="0" smtClean="0"/>
              <a:t> </a:t>
            </a:r>
            <a:r>
              <a:rPr lang="en-US" dirty="0"/>
              <a:t>These efforts concern where and how jobs should be placed, inside a cloud or in a hybrid environment (HPC in the cloud and HPC plus cloud according to </a:t>
            </a:r>
            <a:r>
              <a:rPr lang="en-US" dirty="0" err="1"/>
              <a:t>Parashar</a:t>
            </a:r>
            <a:r>
              <a:rPr lang="en-US" dirty="0"/>
              <a:t> et al. </a:t>
            </a:r>
            <a:endParaRPr lang="en-US" dirty="0" smtClean="0"/>
          </a:p>
          <a:p>
            <a:endParaRPr lang="en-US" dirty="0"/>
          </a:p>
          <a:p>
            <a:r>
              <a:rPr lang="en-US" dirty="0" smtClean="0"/>
              <a:t> </a:t>
            </a:r>
            <a:r>
              <a:rPr lang="en-US" dirty="0"/>
              <a:t>how to leverage cheaper instances, how to use elasticity of cloud resources, and how to use prediction systems for job placement decisions.</a:t>
            </a:r>
            <a:endParaRPr lang="en-US" dirty="0"/>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295400" y="1676400"/>
            <a:ext cx="64770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0600" y="1938338"/>
            <a:ext cx="6157913" cy="408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052637" y="3448844"/>
            <a:ext cx="5038725"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143000" y="1143000"/>
            <a:ext cx="6934200" cy="5177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Usability: User Interaction and High-Level Services</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a:t>
            </a:r>
            <a:r>
              <a:rPr lang="en-US" dirty="0"/>
              <a:t>the cost benefit of moving HPC workloads to the cloud and optimizing the </a:t>
            </a:r>
            <a:r>
              <a:rPr lang="en-US" dirty="0" smtClean="0"/>
              <a:t>execution of </a:t>
            </a:r>
            <a:r>
              <a:rPr lang="en-US" dirty="0"/>
              <a:t>these workloads are the main efforts of researchers working in the area</a:t>
            </a:r>
            <a:r>
              <a:rPr lang="en-US" dirty="0" smtClean="0"/>
              <a:t>.</a:t>
            </a:r>
            <a:endParaRPr lang="en-US" dirty="0" smtClean="0"/>
          </a:p>
          <a:p>
            <a:r>
              <a:rPr lang="en-US" dirty="0" smtClean="0"/>
              <a:t> </a:t>
            </a:r>
            <a:r>
              <a:rPr lang="en-US" dirty="0"/>
              <a:t>However, all </a:t>
            </a:r>
            <a:r>
              <a:rPr lang="en-US" dirty="0" smtClean="0"/>
              <a:t>these efforts </a:t>
            </a:r>
            <a:r>
              <a:rPr lang="en-US" dirty="0"/>
              <a:t>will have limited applicability if HPC cloud is not easy to use. </a:t>
            </a:r>
            <a:endParaRPr lang="en-US" dirty="0" smtClean="0"/>
          </a:p>
          <a:p>
            <a:endParaRPr lang="en-US" dirty="0"/>
          </a:p>
          <a:p>
            <a:r>
              <a:rPr lang="en-US" dirty="0" smtClean="0"/>
              <a:t>Figure </a:t>
            </a:r>
            <a:r>
              <a:rPr lang="en-US" dirty="0"/>
              <a:t>4 depicts the </a:t>
            </a:r>
            <a:r>
              <a:rPr lang="en-US" dirty="0" smtClean="0"/>
              <a:t>main research </a:t>
            </a:r>
            <a:r>
              <a:rPr lang="en-US" dirty="0"/>
              <a:t>areas concerning the usability of HPC cloud. </a:t>
            </a:r>
            <a:endParaRPr lang="en-US" dirty="0" smtClean="0"/>
          </a:p>
          <a:p>
            <a:endParaRPr lang="en-US" dirty="0"/>
          </a:p>
          <a:p>
            <a:r>
              <a:rPr lang="en-US" dirty="0" smtClean="0"/>
              <a:t>Most </a:t>
            </a:r>
            <a:r>
              <a:rPr lang="en-US" dirty="0"/>
              <a:t>of the work relies on Web Portals </a:t>
            </a:r>
            <a:r>
              <a:rPr lang="en-US" dirty="0" smtClean="0"/>
              <a:t>and how </a:t>
            </a:r>
            <a:r>
              <a:rPr lang="en-US" dirty="0"/>
              <a:t>users interact with their applications and the cloud infrastructure. </a:t>
            </a:r>
            <a:endParaRPr lang="en-US" dirty="0" smtClean="0"/>
          </a:p>
          <a:p>
            <a:endParaRPr lang="en-US" dirty="0" smtClean="0"/>
          </a:p>
          <a:p>
            <a:r>
              <a:rPr lang="en-US" dirty="0" smtClean="0"/>
              <a:t>There </a:t>
            </a:r>
            <a:r>
              <a:rPr lang="en-US" dirty="0"/>
              <a:t>are also </a:t>
            </a:r>
            <a:r>
              <a:rPr lang="en-US" dirty="0" smtClean="0"/>
              <a:t>various efforts </a:t>
            </a:r>
            <a:r>
              <a:rPr lang="en-US" dirty="0"/>
              <a:t>to support the creation of easy-to-use Software-as-a-Service based on legacy </a:t>
            </a:r>
            <a:r>
              <a:rPr lang="en-US" dirty="0" smtClean="0"/>
              <a:t>applications and </a:t>
            </a:r>
            <a:r>
              <a:rPr lang="en-US" dirty="0"/>
              <a:t>offer HPC resources as a service (HPC as a service as define</a:t>
            </a:r>
            <a:endParaRPr lang="en-US"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3001" y="2952750"/>
            <a:ext cx="716280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133601" y="1295400"/>
            <a:ext cx="54864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endParaRPr lang="en-US"/>
          </a:p>
        </p:txBody>
      </p:sp>
      <p:sp>
        <p:nvSpPr>
          <p:cNvPr id="3" name="Content Placeholder 2"/>
          <p:cNvSpPr>
            <a:spLocks noGrp="1"/>
          </p:cNvSpPr>
          <p:nvPr>
            <p:ph idx="1"/>
          </p:nvPr>
        </p:nvSpPr>
        <p:spPr>
          <a:xfrm>
            <a:off x="457200" y="1524000"/>
            <a:ext cx="8229600" cy="4389120"/>
          </a:xfrm>
        </p:spPr>
        <p:txBody>
          <a:bodyPr>
            <a:normAutofit fontScale="92500" lnSpcReduction="20000"/>
          </a:bodyPr>
          <a:lstStyle/>
          <a:p>
            <a:pPr algn="just"/>
            <a:r>
              <a:rPr lang="en-US" b="1" dirty="0"/>
              <a:t>Module:2 </a:t>
            </a:r>
            <a:r>
              <a:rPr lang="en-US" dirty="0"/>
              <a:t>	</a:t>
            </a:r>
            <a:r>
              <a:rPr lang="en-US" b="1" dirty="0"/>
              <a:t>Virtualization </a:t>
            </a:r>
            <a:r>
              <a:rPr lang="en-US" dirty="0"/>
              <a:t>		</a:t>
            </a:r>
            <a:endParaRPr lang="en-US" dirty="0"/>
          </a:p>
          <a:p>
            <a:pPr algn="just"/>
            <a:r>
              <a:rPr lang="en-US" dirty="0"/>
              <a:t>Basics of Virtualization - Types of Virtualization - Implementation Levels of Virtualization -Virtualization Structures - Tools and Mechanisms – resource sharing and resource pooling -Desktop Virtualization – Server Virtualization. 	</a:t>
            </a:r>
            <a:endParaRPr lang="en-US" dirty="0" smtClean="0"/>
          </a:p>
          <a:p>
            <a:pPr algn="just"/>
            <a:endParaRPr lang="en-US" dirty="0"/>
          </a:p>
          <a:p>
            <a:pPr algn="just"/>
            <a:r>
              <a:rPr lang="en-US" b="1" dirty="0"/>
              <a:t>Module:3 </a:t>
            </a:r>
            <a:r>
              <a:rPr lang="en-US" dirty="0"/>
              <a:t>	</a:t>
            </a:r>
            <a:r>
              <a:rPr lang="en-US" b="1" dirty="0"/>
              <a:t>Cloud Infrastructure </a:t>
            </a:r>
            <a:r>
              <a:rPr lang="en-US" dirty="0"/>
              <a:t>		</a:t>
            </a:r>
            <a:r>
              <a:rPr lang="en-US" dirty="0" smtClean="0"/>
              <a:t>Architectural </a:t>
            </a:r>
            <a:r>
              <a:rPr lang="en-US" dirty="0"/>
              <a:t>Design of Compute and Storage Clouds – Layered Cloud Architecture Development – Design Challenges - Inter Cloud Resource Management – Resource Provisioning and Platform Deployment – Global Exchange of Cloud Resources. 	</a:t>
            </a:r>
            <a:endParaRPr lang="en-US" dirty="0"/>
          </a:p>
          <a:p>
            <a:pPr algn="just"/>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066800"/>
            <a:ext cx="83820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1828800"/>
            <a:ext cx="73152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581150"/>
            <a:ext cx="8229599"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1" y="2100263"/>
            <a:ext cx="6605588" cy="414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66800" y="1295400"/>
            <a:ext cx="71628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304800"/>
            <a:ext cx="777240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914401" y="838201"/>
            <a:ext cx="701040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r>
              <a:rPr lang="en-US" dirty="0" smtClean="0"/>
              <a:t>				Module 2</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784836-001_75client.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0" y="1752600"/>
            <a:ext cx="1371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4" descr="sb10066490v-001_75client_l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52600"/>
            <a:ext cx="14255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7" descr="81847247_75client_l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8862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8" descr="200220255-001_75client_l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752600"/>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1" descr="AAKQ001079_CORBIS_75client_l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886200"/>
            <a:ext cx="1447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3" descr="sb10063136j-00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3886200"/>
            <a:ext cx="1447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26" descr="heathcare_icon_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752600"/>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6" descr="81478180_r1_LG_lo.jpg"/>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a:xfrm>
            <a:off x="6934200" y="3886200"/>
            <a:ext cx="1295400" cy="1371600"/>
          </a:xfrm>
          <a:noFill/>
        </p:spPr>
      </p:pic>
      <p:sp>
        <p:nvSpPr>
          <p:cNvPr id="20490" name="Text Box 14"/>
          <p:cNvSpPr txBox="1">
            <a:spLocks noChangeArrowheads="1"/>
          </p:cNvSpPr>
          <p:nvPr/>
        </p:nvSpPr>
        <p:spPr bwMode="auto">
          <a:xfrm>
            <a:off x="1219200" y="3195638"/>
            <a:ext cx="1189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9pPr>
          </a:lstStyle>
          <a:p>
            <a:pPr>
              <a:spcAft>
                <a:spcPts val="1750"/>
              </a:spcAft>
              <a:buClr>
                <a:srgbClr val="000000"/>
              </a:buClr>
              <a:buSzPct val="100000"/>
              <a:buFont typeface="Arial" panose="020B0604020202020204" pitchFamily="34" charset="0"/>
              <a:buNone/>
            </a:pPr>
            <a:r>
              <a:rPr lang="en-GB" altLang="en-US" sz="1400">
                <a:ea typeface="MS PGothic" panose="020B0600070205080204" pitchFamily="34" charset="-128"/>
              </a:rPr>
              <a:t>Smart traffic  systems </a:t>
            </a:r>
            <a:endParaRPr lang="en-GB" altLang="en-US" sz="1400">
              <a:ea typeface="MS PGothic" panose="020B0600070205080204" pitchFamily="34" charset="-128"/>
            </a:endParaRPr>
          </a:p>
        </p:txBody>
      </p:sp>
      <p:sp>
        <p:nvSpPr>
          <p:cNvPr id="20491" name="Rectangle 19"/>
          <p:cNvSpPr>
            <a:spLocks noChangeArrowheads="1"/>
          </p:cNvSpPr>
          <p:nvPr/>
        </p:nvSpPr>
        <p:spPr bwMode="auto">
          <a:xfrm>
            <a:off x="3132138" y="3168650"/>
            <a:ext cx="118903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b">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9pPr>
          </a:lstStyle>
          <a:p>
            <a:pPr>
              <a:spcAft>
                <a:spcPts val="1750"/>
              </a:spcAft>
              <a:buClr>
                <a:srgbClr val="000000"/>
              </a:buClr>
              <a:buSzPct val="100000"/>
              <a:buFont typeface="Arial" panose="020B0604020202020204" pitchFamily="34" charset="0"/>
              <a:buNone/>
            </a:pPr>
            <a:r>
              <a:rPr lang="en-GB" altLang="en-US" sz="1400">
                <a:ea typeface="MS PGothic" panose="020B0600070205080204" pitchFamily="34" charset="-128"/>
              </a:rPr>
              <a:t>Intelligent     oil field technologies </a:t>
            </a:r>
            <a:endParaRPr lang="en-GB" altLang="en-US" sz="1400">
              <a:ea typeface="MS PGothic" panose="020B0600070205080204" pitchFamily="34" charset="-128"/>
            </a:endParaRPr>
          </a:p>
        </p:txBody>
      </p:sp>
      <p:sp>
        <p:nvSpPr>
          <p:cNvPr id="20492" name="Rectangle 17"/>
          <p:cNvSpPr>
            <a:spLocks noChangeArrowheads="1"/>
          </p:cNvSpPr>
          <p:nvPr/>
        </p:nvSpPr>
        <p:spPr bwMode="auto">
          <a:xfrm>
            <a:off x="5219700" y="3219450"/>
            <a:ext cx="11874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9pPr>
          </a:lstStyle>
          <a:p>
            <a:pPr>
              <a:spcAft>
                <a:spcPts val="1750"/>
              </a:spcAft>
              <a:buClr>
                <a:srgbClr val="000000"/>
              </a:buClr>
              <a:buSzPct val="100000"/>
              <a:buFont typeface="Arial" panose="020B0604020202020204" pitchFamily="34" charset="0"/>
              <a:buNone/>
            </a:pPr>
            <a:r>
              <a:rPr lang="en-GB" altLang="en-US" sz="1400">
                <a:ea typeface="MS PGothic" panose="020B0600070205080204" pitchFamily="34" charset="-128"/>
              </a:rPr>
              <a:t>Smart healthcare</a:t>
            </a:r>
            <a:endParaRPr lang="en-GB" altLang="en-US" sz="1400">
              <a:ea typeface="MS PGothic" panose="020B0600070205080204" pitchFamily="34" charset="-128"/>
            </a:endParaRPr>
          </a:p>
        </p:txBody>
      </p:sp>
      <p:sp>
        <p:nvSpPr>
          <p:cNvPr id="20493" name="Rectangle 16"/>
          <p:cNvSpPr>
            <a:spLocks noChangeArrowheads="1"/>
          </p:cNvSpPr>
          <p:nvPr/>
        </p:nvSpPr>
        <p:spPr bwMode="auto">
          <a:xfrm>
            <a:off x="6948488" y="3316288"/>
            <a:ext cx="1419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9pPr>
          </a:lstStyle>
          <a:p>
            <a:pPr>
              <a:spcAft>
                <a:spcPts val="1750"/>
              </a:spcAft>
              <a:buClr>
                <a:srgbClr val="000000"/>
              </a:buClr>
              <a:buSzPct val="100000"/>
              <a:buFont typeface="Arial" panose="020B0604020202020204" pitchFamily="34" charset="0"/>
              <a:buNone/>
            </a:pPr>
            <a:r>
              <a:rPr lang="en-GB" altLang="en-US" sz="1400">
                <a:ea typeface="MS PGothic" panose="020B0600070205080204" pitchFamily="34" charset="-128"/>
              </a:rPr>
              <a:t>Smart energy grids</a:t>
            </a:r>
            <a:endParaRPr lang="en-GB" altLang="en-US" sz="1400">
              <a:ea typeface="MS PGothic" panose="020B0600070205080204" pitchFamily="34" charset="-128"/>
            </a:endParaRPr>
          </a:p>
        </p:txBody>
      </p:sp>
      <p:sp>
        <p:nvSpPr>
          <p:cNvPr id="20494" name="Text Box 15"/>
          <p:cNvSpPr txBox="1">
            <a:spLocks noChangeArrowheads="1"/>
          </p:cNvSpPr>
          <p:nvPr/>
        </p:nvSpPr>
        <p:spPr bwMode="auto">
          <a:xfrm>
            <a:off x="1371600" y="5329238"/>
            <a:ext cx="1189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b">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9pPr>
          </a:lstStyle>
          <a:p>
            <a:pPr>
              <a:spcAft>
                <a:spcPts val="1750"/>
              </a:spcAft>
              <a:buClr>
                <a:srgbClr val="000000"/>
              </a:buClr>
              <a:buSzPct val="100000"/>
              <a:buFont typeface="Arial" panose="020B0604020202020204" pitchFamily="34" charset="0"/>
              <a:buNone/>
            </a:pPr>
            <a:r>
              <a:rPr lang="en-GB" altLang="en-US" sz="1400">
                <a:ea typeface="MS PGothic" panose="020B0600070205080204" pitchFamily="34" charset="-128"/>
              </a:rPr>
              <a:t>Smart water management </a:t>
            </a:r>
            <a:endParaRPr lang="en-GB" altLang="en-US" sz="1400">
              <a:ea typeface="MS PGothic" panose="020B0600070205080204" pitchFamily="34" charset="-128"/>
            </a:endParaRPr>
          </a:p>
        </p:txBody>
      </p:sp>
      <p:sp>
        <p:nvSpPr>
          <p:cNvPr id="20495" name="Rectangle 21"/>
          <p:cNvSpPr>
            <a:spLocks noChangeArrowheads="1"/>
          </p:cNvSpPr>
          <p:nvPr/>
        </p:nvSpPr>
        <p:spPr bwMode="auto">
          <a:xfrm>
            <a:off x="3200400" y="5335588"/>
            <a:ext cx="152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9pPr>
          </a:lstStyle>
          <a:p>
            <a:pPr>
              <a:spcAft>
                <a:spcPts val="1750"/>
              </a:spcAft>
              <a:buClr>
                <a:srgbClr val="000000"/>
              </a:buClr>
              <a:buSzPct val="100000"/>
              <a:buFont typeface="Arial" panose="020B0604020202020204" pitchFamily="34" charset="0"/>
              <a:buNone/>
            </a:pPr>
            <a:r>
              <a:rPr lang="en-GB" altLang="en-US" sz="1400">
                <a:ea typeface="MS PGothic" panose="020B0600070205080204" pitchFamily="34" charset="-128"/>
              </a:rPr>
              <a:t>Smart weather </a:t>
            </a:r>
            <a:endParaRPr lang="en-GB" altLang="en-US" sz="1400">
              <a:ea typeface="MS PGothic" panose="020B0600070205080204" pitchFamily="34" charset="-128"/>
            </a:endParaRPr>
          </a:p>
        </p:txBody>
      </p:sp>
      <p:sp>
        <p:nvSpPr>
          <p:cNvPr id="20496" name="Rectangle 24"/>
          <p:cNvSpPr>
            <a:spLocks noChangeArrowheads="1"/>
          </p:cNvSpPr>
          <p:nvPr/>
        </p:nvSpPr>
        <p:spPr bwMode="auto">
          <a:xfrm>
            <a:off x="5257800" y="5330825"/>
            <a:ext cx="1187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9pPr>
          </a:lstStyle>
          <a:p>
            <a:pPr>
              <a:spcAft>
                <a:spcPts val="1750"/>
              </a:spcAft>
              <a:buClr>
                <a:srgbClr val="000000"/>
              </a:buClr>
              <a:buSzPct val="100000"/>
              <a:buFont typeface="Arial" panose="020B0604020202020204" pitchFamily="34" charset="0"/>
              <a:buNone/>
            </a:pPr>
            <a:r>
              <a:rPr lang="en-GB" altLang="en-US" sz="1400">
                <a:ea typeface="MS PGothic" panose="020B0600070205080204" pitchFamily="34" charset="-128"/>
              </a:rPr>
              <a:t>Smart cities</a:t>
            </a:r>
            <a:endParaRPr lang="en-GB" altLang="en-US" sz="1400">
              <a:ea typeface="MS PGothic" panose="020B0600070205080204" pitchFamily="34" charset="-128"/>
            </a:endParaRPr>
          </a:p>
        </p:txBody>
      </p:sp>
      <p:sp>
        <p:nvSpPr>
          <p:cNvPr id="20497" name="Rectangle 18"/>
          <p:cNvSpPr>
            <a:spLocks noChangeArrowheads="1"/>
          </p:cNvSpPr>
          <p:nvPr/>
        </p:nvSpPr>
        <p:spPr bwMode="auto">
          <a:xfrm>
            <a:off x="7092950" y="5524500"/>
            <a:ext cx="11874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charset="0"/>
              </a:defRPr>
            </a:lvl9pPr>
          </a:lstStyle>
          <a:p>
            <a:pPr>
              <a:spcAft>
                <a:spcPts val="1750"/>
              </a:spcAft>
              <a:buClr>
                <a:srgbClr val="000000"/>
              </a:buClr>
              <a:buSzPct val="100000"/>
              <a:buFont typeface="Arial" panose="020B0604020202020204" pitchFamily="34" charset="0"/>
              <a:buNone/>
            </a:pPr>
            <a:r>
              <a:rPr lang="en-GB" altLang="en-US" sz="1400">
                <a:ea typeface="MS PGothic" panose="020B0600070205080204" pitchFamily="34" charset="-128"/>
              </a:rPr>
              <a:t>Smart food systems </a:t>
            </a:r>
            <a:endParaRPr lang="en-GB" altLang="en-US" sz="1400">
              <a:ea typeface="MS PGothic" panose="020B0600070205080204" pitchFamily="34" charset="-128"/>
            </a:endParaRPr>
          </a:p>
        </p:txBody>
      </p:sp>
      <p:sp>
        <p:nvSpPr>
          <p:cNvPr id="22" name="Title 1"/>
          <p:cNvSpPr txBox="1"/>
          <p:nvPr/>
        </p:nvSpPr>
        <p:spPr bwMode="auto">
          <a:xfrm>
            <a:off x="533400" y="274638"/>
            <a:ext cx="8610600" cy="639762"/>
          </a:xfrm>
          <a:prstGeom prst="rect">
            <a:avLst/>
          </a:prstGeom>
          <a:solidFill>
            <a:schemeClr val="tx2"/>
          </a:solidFill>
          <a:ln w="9525">
            <a:noFill/>
            <a:miter lim="800000"/>
          </a:ln>
        </p:spPr>
        <p:txBody>
          <a:bodyPr anchor="ctr"/>
          <a:lstStyle/>
          <a:p>
            <a:pPr eaLnBrk="0" fontAlgn="auto" hangingPunct="0">
              <a:spcBef>
                <a:spcPts val="0"/>
              </a:spcBef>
              <a:spcAft>
                <a:spcPts val="0"/>
              </a:spcAft>
              <a:defRPr/>
            </a:pPr>
            <a:r>
              <a:rPr lang="en-US" b="1" dirty="0">
                <a:solidFill>
                  <a:schemeClr val="bg1"/>
                </a:solidFill>
                <a:latin typeface="Arial" panose="020B0604020202020204" pitchFamily="34" charset="0"/>
                <a:cs typeface="+mn-cs"/>
              </a:rPr>
              <a:t>The world is getting smarter</a:t>
            </a:r>
            <a:endParaRPr lang="en-US" b="1" dirty="0">
              <a:solidFill>
                <a:schemeClr val="bg1"/>
              </a:solidFill>
              <a:latin typeface="Arial" panose="020B0604020202020204" pitchFamily="34" charset="0"/>
              <a:ea typeface="+mj-ea"/>
              <a:cs typeface="+mj-cs"/>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533400" y="228600"/>
            <a:ext cx="8610600" cy="639763"/>
          </a:xfrm>
          <a:solidFill>
            <a:schemeClr val="tx2"/>
          </a:solidFill>
        </p:spPr>
        <p:txBody>
          <a:bodyPr anchor="t"/>
          <a:lstStyle/>
          <a:p>
            <a:r>
              <a:rPr lang="en-US" altLang="en-US" sz="3200" smtClean="0">
                <a:solidFill>
                  <a:schemeClr val="bg1"/>
                </a:solidFill>
                <a:latin typeface="Garamond" panose="02020404030301010803" pitchFamily="18" charset="0"/>
              </a:rPr>
              <a:t>Introduction -Virtualization</a:t>
            </a:r>
            <a:endParaRPr lang="en-US" altLang="en-US" sz="3200" smtClean="0">
              <a:solidFill>
                <a:schemeClr val="bg1"/>
              </a:solidFill>
              <a:latin typeface="Garamond" panose="02020404030301010803" pitchFamily="18" charset="0"/>
            </a:endParaRPr>
          </a:p>
        </p:txBody>
      </p:sp>
      <p:sp>
        <p:nvSpPr>
          <p:cNvPr id="21507" name="Rectangle 3"/>
          <p:cNvSpPr>
            <a:spLocks noGrp="1"/>
          </p:cNvSpPr>
          <p:nvPr>
            <p:ph type="body" idx="1"/>
          </p:nvPr>
        </p:nvSpPr>
        <p:spPr>
          <a:xfrm>
            <a:off x="838200" y="1219200"/>
            <a:ext cx="8077200" cy="4297363"/>
          </a:xfrm>
        </p:spPr>
        <p:txBody>
          <a:bodyPr/>
          <a:lstStyle/>
          <a:p>
            <a:pPr marL="173355" indent="-173355"/>
            <a:r>
              <a:rPr lang="en-US" altLang="en-US" sz="1600" smtClean="0">
                <a:latin typeface="Garamond" panose="02020404030301010803" pitchFamily="18" charset="0"/>
              </a:rPr>
              <a:t>Virtualization is way to run </a:t>
            </a:r>
            <a:r>
              <a:rPr lang="en-US" altLang="en-US" sz="1600" b="1" smtClean="0">
                <a:latin typeface="Garamond" panose="02020404030301010803" pitchFamily="18" charset="0"/>
              </a:rPr>
              <a:t>multiple operating systems</a:t>
            </a:r>
            <a:r>
              <a:rPr lang="en-US" altLang="en-US" sz="1600" smtClean="0">
                <a:latin typeface="Garamond" panose="02020404030301010803" pitchFamily="18" charset="0"/>
              </a:rPr>
              <a:t> and </a:t>
            </a:r>
            <a:r>
              <a:rPr lang="en-US" altLang="en-US" sz="1600" b="1" smtClean="0">
                <a:latin typeface="Garamond" panose="02020404030301010803" pitchFamily="18" charset="0"/>
              </a:rPr>
              <a:t>user applications</a:t>
            </a:r>
            <a:r>
              <a:rPr lang="en-US" altLang="en-US" sz="1600" smtClean="0">
                <a:latin typeface="Garamond" panose="02020404030301010803" pitchFamily="18" charset="0"/>
              </a:rPr>
              <a:t> on the same hardware</a:t>
            </a:r>
            <a:endParaRPr lang="en-US" altLang="en-US" sz="1600" smtClean="0">
              <a:latin typeface="Garamond" panose="02020404030301010803" pitchFamily="18" charset="0"/>
            </a:endParaRPr>
          </a:p>
          <a:p>
            <a:pPr marL="509905" lvl="1" indent="-163830"/>
            <a:r>
              <a:rPr lang="en-US" altLang="en-US" sz="1600" smtClean="0">
                <a:latin typeface="Garamond" panose="02020404030301010803" pitchFamily="18" charset="0"/>
              </a:rPr>
              <a:t>E.g., run both Windows and Linux on the same laptop</a:t>
            </a:r>
            <a:endParaRPr lang="en-US" altLang="en-US" sz="1600" smtClean="0">
              <a:latin typeface="Garamond" panose="02020404030301010803" pitchFamily="18" charset="0"/>
            </a:endParaRPr>
          </a:p>
          <a:p>
            <a:pPr marL="173355" indent="-173355"/>
            <a:r>
              <a:rPr lang="en-US" altLang="en-US" sz="1600" smtClean="0">
                <a:latin typeface="Garamond" panose="02020404030301010803" pitchFamily="18" charset="0"/>
              </a:rPr>
              <a:t>How is it different from </a:t>
            </a:r>
            <a:r>
              <a:rPr lang="en-US" altLang="en-US" sz="1600" b="1" smtClean="0">
                <a:latin typeface="Garamond" panose="02020404030301010803" pitchFamily="18" charset="0"/>
              </a:rPr>
              <a:t>dual-boot</a:t>
            </a:r>
            <a:r>
              <a:rPr lang="en-US" altLang="en-US" sz="1600" smtClean="0">
                <a:latin typeface="Garamond" panose="02020404030301010803" pitchFamily="18" charset="0"/>
              </a:rPr>
              <a:t>?</a:t>
            </a:r>
            <a:endParaRPr lang="en-US" altLang="en-US" sz="1600" smtClean="0">
              <a:latin typeface="Garamond" panose="02020404030301010803" pitchFamily="18" charset="0"/>
            </a:endParaRPr>
          </a:p>
          <a:p>
            <a:pPr marL="509905" lvl="1" indent="-163830"/>
            <a:r>
              <a:rPr lang="en-US" altLang="en-US" sz="1600" smtClean="0">
                <a:latin typeface="Garamond" panose="02020404030301010803" pitchFamily="18" charset="0"/>
              </a:rPr>
              <a:t>Both OSes run </a:t>
            </a:r>
            <a:r>
              <a:rPr lang="en-US" altLang="en-US" sz="1600" b="1" smtClean="0">
                <a:latin typeface="Garamond" panose="02020404030301010803" pitchFamily="18" charset="0"/>
              </a:rPr>
              <a:t>simultaneously</a:t>
            </a:r>
            <a:endParaRPr lang="en-US" altLang="en-US" sz="1600" b="1" smtClean="0">
              <a:latin typeface="Garamond" panose="02020404030301010803" pitchFamily="18" charset="0"/>
            </a:endParaRPr>
          </a:p>
          <a:p>
            <a:pPr marL="173355" indent="-173355"/>
            <a:r>
              <a:rPr lang="en-US" altLang="en-US" sz="1600" smtClean="0">
                <a:latin typeface="Garamond" panose="02020404030301010803" pitchFamily="18" charset="0"/>
              </a:rPr>
              <a:t>The OSes are completely </a:t>
            </a:r>
            <a:r>
              <a:rPr lang="en-US" altLang="en-US" sz="1600" b="1" smtClean="0">
                <a:latin typeface="Garamond" panose="02020404030301010803" pitchFamily="18" charset="0"/>
              </a:rPr>
              <a:t>isolated</a:t>
            </a:r>
            <a:r>
              <a:rPr lang="en-US" altLang="en-US" sz="1600" smtClean="0">
                <a:latin typeface="Garamond" panose="02020404030301010803" pitchFamily="18" charset="0"/>
              </a:rPr>
              <a:t> from each other</a:t>
            </a:r>
            <a:endParaRPr lang="en-US" altLang="en-US" sz="1600" smtClean="0">
              <a:latin typeface="Garamond" panose="02020404030301010803" pitchFamily="18" charset="0"/>
            </a:endParaRPr>
          </a:p>
        </p:txBody>
      </p:sp>
      <p:pic>
        <p:nvPicPr>
          <p:cNvPr id="21508"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088" y="3681413"/>
            <a:ext cx="3592512"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716338"/>
            <a:ext cx="38100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b="1" dirty="0"/>
              <a:t>Module:4 </a:t>
            </a:r>
            <a:r>
              <a:rPr lang="en-US" dirty="0"/>
              <a:t>	</a:t>
            </a:r>
            <a:r>
              <a:rPr lang="en-US" b="1" dirty="0"/>
              <a:t>Programming Model </a:t>
            </a:r>
            <a:r>
              <a:rPr lang="en-US" dirty="0"/>
              <a:t>	</a:t>
            </a:r>
            <a:endParaRPr lang="en-US" dirty="0" smtClean="0"/>
          </a:p>
          <a:p>
            <a:pPr algn="just"/>
            <a:endParaRPr lang="en-US" dirty="0"/>
          </a:p>
          <a:p>
            <a:pPr algn="just"/>
            <a:r>
              <a:rPr lang="en-US" dirty="0"/>
              <a:t>Parallel and Distributed Programming Paradigms – Map Reduce, Twister and Iterative Map Reduce – Hadoop Library from Apache – Mapping Applications - Programming Support. </a:t>
            </a:r>
            <a:endParaRPr lang="en-US" dirty="0" smtClean="0"/>
          </a:p>
          <a:p>
            <a:pPr algn="just"/>
            <a:endParaRPr lang="en-US" dirty="0"/>
          </a:p>
          <a:p>
            <a:r>
              <a:rPr lang="en-US" b="1" dirty="0" smtClean="0"/>
              <a:t>Module:5 </a:t>
            </a:r>
            <a:r>
              <a:rPr lang="en-US" dirty="0"/>
              <a:t>	</a:t>
            </a:r>
            <a:r>
              <a:rPr lang="en-US" b="1" dirty="0"/>
              <a:t>Security in the Cloud </a:t>
            </a:r>
            <a:r>
              <a:rPr lang="en-US" dirty="0"/>
              <a:t>	</a:t>
            </a:r>
            <a:br>
              <a:rPr lang="en-US" b="1" dirty="0" smtClean="0"/>
            </a:br>
            <a:endParaRPr lang="en-US" dirty="0"/>
          </a:p>
          <a:p>
            <a:pPr algn="just"/>
            <a:r>
              <a:rPr lang="en-US" dirty="0"/>
              <a:t>Security Overview – Cloud Security Challenges – Access control mechanisms – Security Governance – Risk Management – Security Monitoring – Security Architecture Design – Virtual Machine Security. 	</a:t>
            </a:r>
            <a:endParaRPr lang="en-US" dirty="0"/>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547813" y="0"/>
            <a:ext cx="7596187" cy="1179513"/>
          </a:xfrm>
        </p:spPr>
        <p:txBody>
          <a:bodyPr/>
          <a:lstStyle/>
          <a:p>
            <a:endParaRPr lang="en-US" altLang="en-US" smtClean="0"/>
          </a:p>
        </p:txBody>
      </p:sp>
      <p:sp>
        <p:nvSpPr>
          <p:cNvPr id="22531" name="Content Placeholder 2"/>
          <p:cNvSpPr>
            <a:spLocks noGrp="1"/>
          </p:cNvSpPr>
          <p:nvPr>
            <p:ph idx="1"/>
          </p:nvPr>
        </p:nvSpPr>
        <p:spPr>
          <a:xfrm>
            <a:off x="1912938" y="1316038"/>
            <a:ext cx="6980237" cy="614362"/>
          </a:xfrm>
        </p:spPr>
        <p:txBody>
          <a:bodyPr/>
          <a:lstStyle/>
          <a:p>
            <a:endParaRPr lang="en-US" altLang="en-US" smtClean="0"/>
          </a:p>
        </p:txBody>
      </p:sp>
      <p:sp>
        <p:nvSpPr>
          <p:cNvPr id="22532" name="Content Placeholder 3"/>
          <p:cNvSpPr>
            <a:spLocks noGrp="1"/>
          </p:cNvSpPr>
          <p:nvPr>
            <p:ph idx="10"/>
          </p:nvPr>
        </p:nvSpPr>
        <p:spPr>
          <a:xfrm>
            <a:off x="1924050" y="2217738"/>
            <a:ext cx="6978650" cy="3994150"/>
          </a:xfrm>
        </p:spPr>
        <p:txBody>
          <a:bodyPr/>
          <a:lstStyle/>
          <a:p>
            <a:endParaRPr lang="en-US" altLang="en-US" smtClean="0"/>
          </a:p>
        </p:txBody>
      </p:sp>
      <p:pic>
        <p:nvPicPr>
          <p:cNvPr id="2253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3050" y="0"/>
            <a:ext cx="7600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762000" y="274638"/>
            <a:ext cx="8077200" cy="1143000"/>
          </a:xfrm>
        </p:spPr>
        <p:txBody>
          <a:bodyPr anchor="t"/>
          <a:lstStyle/>
          <a:p>
            <a:r>
              <a:rPr lang="en-US" altLang="en-US" sz="1600" smtClean="0"/>
              <a:t>What is virtualization?</a:t>
            </a:r>
            <a:endParaRPr lang="en-US" altLang="en-US" sz="1600" smtClean="0"/>
          </a:p>
        </p:txBody>
      </p:sp>
      <p:grpSp>
        <p:nvGrpSpPr>
          <p:cNvPr id="23555" name="Group 64"/>
          <p:cNvGrpSpPr/>
          <p:nvPr/>
        </p:nvGrpSpPr>
        <p:grpSpPr bwMode="auto">
          <a:xfrm>
            <a:off x="993775" y="2773363"/>
            <a:ext cx="2520950" cy="2200275"/>
            <a:chOff x="278" y="1498"/>
            <a:chExt cx="1588" cy="1387"/>
          </a:xfrm>
        </p:grpSpPr>
        <p:sp>
          <p:nvSpPr>
            <p:cNvPr id="23576" name="Rectangle 5"/>
            <p:cNvSpPr>
              <a:spLocks noChangeArrowheads="1"/>
            </p:cNvSpPr>
            <p:nvPr/>
          </p:nvSpPr>
          <p:spPr bwMode="auto">
            <a:xfrm>
              <a:off x="278" y="1720"/>
              <a:ext cx="1588" cy="315"/>
            </a:xfrm>
            <a:prstGeom prst="rect">
              <a:avLst/>
            </a:prstGeom>
            <a:solidFill>
              <a:schemeClr val="accent1"/>
            </a:solidFill>
            <a:ln w="9525">
              <a:miter lim="800000"/>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200"/>
                <a:t>Operating System</a:t>
              </a:r>
              <a:endParaRPr lang="en-US" altLang="en-US" sz="1200"/>
            </a:p>
          </p:txBody>
        </p:sp>
        <p:sp>
          <p:nvSpPr>
            <p:cNvPr id="23577" name="Rectangle 6"/>
            <p:cNvSpPr>
              <a:spLocks noChangeArrowheads="1"/>
            </p:cNvSpPr>
            <p:nvPr/>
          </p:nvSpPr>
          <p:spPr bwMode="auto">
            <a:xfrm>
              <a:off x="362" y="1498"/>
              <a:ext cx="276" cy="179"/>
            </a:xfrm>
            <a:prstGeom prst="rect">
              <a:avLst/>
            </a:prstGeom>
            <a:solidFill>
              <a:srgbClr val="C0C0EA"/>
            </a:solidFill>
            <a:ln w="9525">
              <a:miter lim="800000"/>
            </a:ln>
            <a:scene3d>
              <a:camera prst="legacyObliqueTopRight"/>
              <a:lightRig rig="legacyFlat3" dir="b"/>
            </a:scene3d>
            <a:sp3d extrusionH="176200" prstMaterial="legacyMatte">
              <a:bevelT w="13500" h="13500" prst="angle"/>
              <a:bevelB w="13500" h="13500" prst="angle"/>
              <a:extrusionClr>
                <a:srgbClr val="C0C0EA"/>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800"/>
                <a:t>App. A</a:t>
              </a:r>
              <a:endParaRPr lang="en-US" altLang="en-US" sz="800"/>
            </a:p>
          </p:txBody>
        </p:sp>
        <p:sp>
          <p:nvSpPr>
            <p:cNvPr id="23578" name="Rectangle 7"/>
            <p:cNvSpPr>
              <a:spLocks noChangeArrowheads="1"/>
            </p:cNvSpPr>
            <p:nvPr/>
          </p:nvSpPr>
          <p:spPr bwMode="auto">
            <a:xfrm>
              <a:off x="770" y="1498"/>
              <a:ext cx="276" cy="179"/>
            </a:xfrm>
            <a:prstGeom prst="rect">
              <a:avLst/>
            </a:prstGeom>
            <a:solidFill>
              <a:srgbClr val="E5FF9B"/>
            </a:solidFill>
            <a:ln w="9525">
              <a:miter lim="800000"/>
            </a:ln>
            <a:scene3d>
              <a:camera prst="legacyObliqueTopRight"/>
              <a:lightRig rig="legacyFlat3" dir="b"/>
            </a:scene3d>
            <a:sp3d extrusionH="176200" prstMaterial="legacyMatte">
              <a:bevelT w="13500" h="13500" prst="angle"/>
              <a:bevelB w="13500" h="13500" prst="angle"/>
              <a:extrusionClr>
                <a:srgbClr val="E5FF9B"/>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800"/>
                <a:t>App. B</a:t>
              </a:r>
              <a:endParaRPr lang="en-US" altLang="en-US" sz="800"/>
            </a:p>
          </p:txBody>
        </p:sp>
        <p:sp>
          <p:nvSpPr>
            <p:cNvPr id="23579" name="Rectangle 8"/>
            <p:cNvSpPr>
              <a:spLocks noChangeArrowheads="1"/>
            </p:cNvSpPr>
            <p:nvPr/>
          </p:nvSpPr>
          <p:spPr bwMode="auto">
            <a:xfrm>
              <a:off x="1178" y="1498"/>
              <a:ext cx="276" cy="179"/>
            </a:xfrm>
            <a:prstGeom prst="rect">
              <a:avLst/>
            </a:prstGeom>
            <a:solidFill>
              <a:srgbClr val="FFD1D1"/>
            </a:solidFill>
            <a:ln w="9525">
              <a:miter lim="800000"/>
            </a:ln>
            <a:scene3d>
              <a:camera prst="legacyObliqueTopRight"/>
              <a:lightRig rig="legacyFlat3" dir="b"/>
            </a:scene3d>
            <a:sp3d extrusionH="176200" prstMaterial="legacyMatte">
              <a:bevelT w="13500" h="13500" prst="angle"/>
              <a:bevelB w="13500" h="13500" prst="angle"/>
              <a:extrusionClr>
                <a:srgbClr val="FFD1D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800"/>
                <a:t>App. C</a:t>
              </a:r>
              <a:endParaRPr lang="en-US" altLang="en-US" sz="800"/>
            </a:p>
          </p:txBody>
        </p:sp>
        <p:sp>
          <p:nvSpPr>
            <p:cNvPr id="23580" name="Rectangle 9"/>
            <p:cNvSpPr>
              <a:spLocks noChangeArrowheads="1"/>
            </p:cNvSpPr>
            <p:nvPr/>
          </p:nvSpPr>
          <p:spPr bwMode="auto">
            <a:xfrm>
              <a:off x="1586" y="1498"/>
              <a:ext cx="276" cy="179"/>
            </a:xfrm>
            <a:prstGeom prst="rect">
              <a:avLst/>
            </a:prstGeom>
            <a:solidFill>
              <a:srgbClr val="B6C5E4"/>
            </a:solidFill>
            <a:ln w="9525">
              <a:miter lim="800000"/>
            </a:ln>
            <a:scene3d>
              <a:camera prst="legacyObliqueTopRight"/>
              <a:lightRig rig="legacyFlat3" dir="b"/>
            </a:scene3d>
            <a:sp3d extrusionH="176200" prstMaterial="legacyMatte">
              <a:bevelT w="13500" h="13500" prst="angle"/>
              <a:bevelB w="13500" h="13500" prst="angle"/>
              <a:extrusionClr>
                <a:srgbClr val="B6C5E4"/>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800"/>
                <a:t>App. D</a:t>
              </a:r>
              <a:endParaRPr lang="en-US" altLang="en-US" sz="800"/>
            </a:p>
          </p:txBody>
        </p:sp>
        <p:sp>
          <p:nvSpPr>
            <p:cNvPr id="23581" name="Rectangle 38"/>
            <p:cNvSpPr>
              <a:spLocks noChangeArrowheads="1"/>
            </p:cNvSpPr>
            <p:nvPr/>
          </p:nvSpPr>
          <p:spPr bwMode="auto">
            <a:xfrm>
              <a:off x="278" y="2292"/>
              <a:ext cx="1584" cy="593"/>
            </a:xfrm>
            <a:prstGeom prst="rect">
              <a:avLst/>
            </a:prstGeom>
            <a:noFill/>
            <a:ln w="12700" algn="ctr">
              <a:solidFill>
                <a:schemeClr val="bg2"/>
              </a:solidFill>
              <a:prstDash val="dash"/>
              <a:miter lim="800000"/>
            </a:ln>
            <a:extLst>
              <a:ext uri="{909E8E84-426E-40DD-AFC4-6F175D3DCCD1}">
                <a14:hiddenFill xmlns:a14="http://schemas.microsoft.com/office/drawing/2010/main">
                  <a:solidFill>
                    <a:srgbClr val="FFFFFF"/>
                  </a:solidFill>
                </a14:hiddenFill>
              </a:ext>
            </a:extLst>
          </p:spPr>
          <p:txBody>
            <a:bodyPr wrap="none" anchor="b"/>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000"/>
                <a:t>Hardware</a:t>
              </a:r>
              <a:endParaRPr lang="en-US" altLang="en-US" sz="1000"/>
            </a:p>
          </p:txBody>
        </p:sp>
        <p:pic>
          <p:nvPicPr>
            <p:cNvPr id="23582" name="Picture 3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525752">
              <a:off x="351" y="2473"/>
              <a:ext cx="494"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3"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 y="2393"/>
              <a:ext cx="29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pic>
          <p:nvPicPr>
            <p:cNvPr id="2358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 y="2407"/>
              <a:ext cx="2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pic>
          <p:nvPicPr>
            <p:cNvPr id="23585"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6" y="2395"/>
              <a:ext cx="38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6" name="Line 44"/>
            <p:cNvSpPr>
              <a:spLocks noChangeShapeType="1"/>
            </p:cNvSpPr>
            <p:nvPr/>
          </p:nvSpPr>
          <p:spPr bwMode="auto">
            <a:xfrm>
              <a:off x="600" y="2066"/>
              <a:ext cx="0" cy="21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87" name="Line 45"/>
            <p:cNvSpPr>
              <a:spLocks noChangeShapeType="1"/>
            </p:cNvSpPr>
            <p:nvPr/>
          </p:nvSpPr>
          <p:spPr bwMode="auto">
            <a:xfrm>
              <a:off x="884" y="2066"/>
              <a:ext cx="0" cy="21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88" name="Line 46"/>
            <p:cNvSpPr>
              <a:spLocks noChangeShapeType="1"/>
            </p:cNvSpPr>
            <p:nvPr/>
          </p:nvSpPr>
          <p:spPr bwMode="auto">
            <a:xfrm>
              <a:off x="1168" y="2066"/>
              <a:ext cx="0" cy="21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89" name="Line 47"/>
            <p:cNvSpPr>
              <a:spLocks noChangeShapeType="1"/>
            </p:cNvSpPr>
            <p:nvPr/>
          </p:nvSpPr>
          <p:spPr bwMode="auto">
            <a:xfrm>
              <a:off x="1452" y="2066"/>
              <a:ext cx="0" cy="213"/>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3556" name="Rectangle 13"/>
          <p:cNvSpPr>
            <a:spLocks noChangeArrowheads="1"/>
          </p:cNvSpPr>
          <p:nvPr/>
        </p:nvSpPr>
        <p:spPr bwMode="auto">
          <a:xfrm>
            <a:off x="5032375" y="3097213"/>
            <a:ext cx="2522538" cy="503237"/>
          </a:xfrm>
          <a:prstGeom prst="rect">
            <a:avLst/>
          </a:prstGeom>
          <a:solidFill>
            <a:srgbClr val="FFD08B"/>
          </a:solidFill>
          <a:ln w="9525">
            <a:miter lim="800000"/>
          </a:ln>
          <a:scene3d>
            <a:camera prst="legacyObliqueTopRight"/>
            <a:lightRig rig="legacyFlat3" dir="b"/>
          </a:scene3d>
          <a:sp3d extrusionH="430200" prstMaterial="legacyMatte">
            <a:bevelT w="13500" h="13500" prst="angle"/>
            <a:bevelB w="13500" h="13500" prst="angle"/>
            <a:extrusionClr>
              <a:srgbClr val="FFD08B"/>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800"/>
              <a:t>Virtualization Layer</a:t>
            </a:r>
            <a:endParaRPr lang="en-US" altLang="en-US" sz="800"/>
          </a:p>
        </p:txBody>
      </p:sp>
      <p:sp>
        <p:nvSpPr>
          <p:cNvPr id="23557" name="Rectangle 14"/>
          <p:cNvSpPr>
            <a:spLocks noChangeArrowheads="1"/>
          </p:cNvSpPr>
          <p:nvPr/>
        </p:nvSpPr>
        <p:spPr bwMode="auto">
          <a:xfrm>
            <a:off x="5153025" y="2135188"/>
            <a:ext cx="1098550" cy="892175"/>
          </a:xfrm>
          <a:prstGeom prst="rect">
            <a:avLst/>
          </a:prstGeom>
          <a:solidFill>
            <a:srgbClr val="EAEAEA"/>
          </a:solidFill>
          <a:ln w="9525">
            <a:miter lim="800000"/>
          </a:ln>
          <a:scene3d>
            <a:camera prst="legacyObliqueTopRight"/>
            <a:lightRig rig="legacyFlat3" dir="b"/>
          </a:scene3d>
          <a:sp3d extrusionH="176200" prstMaterial="legacyMatte">
            <a:bevelT w="13500" h="13500" prst="angle"/>
            <a:bevelB w="13500" h="13500" prst="angle"/>
            <a:extrusionClr>
              <a:srgbClr val="EAEAEA"/>
            </a:extrusionClr>
          </a:sp3d>
        </p:spPr>
        <p:txBody>
          <a:bodyPr wrap="none">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800"/>
              <a:t>Virtual</a:t>
            </a:r>
            <a:endParaRPr lang="en-US" altLang="en-US" sz="800"/>
          </a:p>
          <a:p>
            <a:pPr algn="ctr"/>
            <a:r>
              <a:rPr lang="en-US" altLang="en-US" sz="800"/>
              <a:t>Container</a:t>
            </a:r>
            <a:endParaRPr lang="en-US" altLang="en-US" sz="800"/>
          </a:p>
        </p:txBody>
      </p:sp>
      <p:sp>
        <p:nvSpPr>
          <p:cNvPr id="23558" name="Rectangle 49"/>
          <p:cNvSpPr>
            <a:spLocks noChangeArrowheads="1"/>
          </p:cNvSpPr>
          <p:nvPr/>
        </p:nvSpPr>
        <p:spPr bwMode="auto">
          <a:xfrm>
            <a:off x="5205413" y="2697163"/>
            <a:ext cx="438150" cy="282575"/>
          </a:xfrm>
          <a:prstGeom prst="rect">
            <a:avLst/>
          </a:prstGeom>
          <a:solidFill>
            <a:srgbClr val="C0C0EA"/>
          </a:solidFill>
          <a:ln w="9525">
            <a:miter lim="800000"/>
          </a:ln>
          <a:scene3d>
            <a:camera prst="legacyObliqueTopRight"/>
            <a:lightRig rig="legacyFlat3" dir="b"/>
          </a:scene3d>
          <a:sp3d extrusionH="176200" prstMaterial="legacyMatte">
            <a:bevelT w="13500" h="13500" prst="angle"/>
            <a:bevelB w="13500" h="13500" prst="angle"/>
            <a:extrusionClr>
              <a:srgbClr val="C0C0EA"/>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800"/>
              <a:t>App. A</a:t>
            </a:r>
            <a:endParaRPr lang="en-US" altLang="en-US" sz="800"/>
          </a:p>
        </p:txBody>
      </p:sp>
      <p:sp>
        <p:nvSpPr>
          <p:cNvPr id="23559" name="Rectangle 50"/>
          <p:cNvSpPr>
            <a:spLocks noChangeArrowheads="1"/>
          </p:cNvSpPr>
          <p:nvPr/>
        </p:nvSpPr>
        <p:spPr bwMode="auto">
          <a:xfrm>
            <a:off x="5700713" y="2697163"/>
            <a:ext cx="438150" cy="282575"/>
          </a:xfrm>
          <a:prstGeom prst="rect">
            <a:avLst/>
          </a:prstGeom>
          <a:solidFill>
            <a:srgbClr val="E5FF9B"/>
          </a:solidFill>
          <a:ln w="9525">
            <a:miter lim="800000"/>
          </a:ln>
          <a:scene3d>
            <a:camera prst="legacyObliqueTopRight"/>
            <a:lightRig rig="legacyFlat3" dir="b"/>
          </a:scene3d>
          <a:sp3d extrusionH="176200" prstMaterial="legacyMatte">
            <a:bevelT w="13500" h="13500" prst="angle"/>
            <a:bevelB w="13500" h="13500" prst="angle"/>
            <a:extrusionClr>
              <a:srgbClr val="E5FF9B"/>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800"/>
              <a:t>App</a:t>
            </a:r>
            <a:r>
              <a:rPr lang="en-US" altLang="en-US" sz="1000"/>
              <a:t>. B</a:t>
            </a:r>
            <a:endParaRPr lang="en-US" altLang="en-US" sz="1000"/>
          </a:p>
        </p:txBody>
      </p:sp>
      <p:sp>
        <p:nvSpPr>
          <p:cNvPr id="23560" name="Rectangle 53"/>
          <p:cNvSpPr>
            <a:spLocks noChangeArrowheads="1"/>
          </p:cNvSpPr>
          <p:nvPr/>
        </p:nvSpPr>
        <p:spPr bwMode="auto">
          <a:xfrm>
            <a:off x="5024438" y="4032250"/>
            <a:ext cx="2514600" cy="941388"/>
          </a:xfrm>
          <a:prstGeom prst="rect">
            <a:avLst/>
          </a:prstGeom>
          <a:noFill/>
          <a:ln w="12700" algn="ctr">
            <a:solidFill>
              <a:schemeClr val="bg2"/>
            </a:solidFill>
            <a:prstDash val="dash"/>
            <a:miter lim="800000"/>
          </a:ln>
          <a:extLst>
            <a:ext uri="{909E8E84-426E-40DD-AFC4-6F175D3DCCD1}">
              <a14:hiddenFill xmlns:a14="http://schemas.microsoft.com/office/drawing/2010/main">
                <a:solidFill>
                  <a:srgbClr val="FFFFFF"/>
                </a:solidFill>
              </a14:hiddenFill>
            </a:ext>
          </a:extLst>
        </p:spPr>
        <p:txBody>
          <a:bodyPr wrap="none" anchor="b"/>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800"/>
              <a:t>Hardware</a:t>
            </a:r>
            <a:endParaRPr lang="en-US" altLang="en-US" sz="800"/>
          </a:p>
        </p:txBody>
      </p:sp>
      <p:pic>
        <p:nvPicPr>
          <p:cNvPr id="23561" name="Picture 5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525752">
            <a:off x="5140325" y="4319588"/>
            <a:ext cx="78422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275" y="4192588"/>
            <a:ext cx="4714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pic>
        <p:nvPicPr>
          <p:cNvPr id="23563" name="Picture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763" y="4214813"/>
            <a:ext cx="444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pic>
        <p:nvPicPr>
          <p:cNvPr id="23564"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263" y="4195763"/>
            <a:ext cx="6048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Line 58"/>
          <p:cNvSpPr>
            <a:spLocks noChangeShapeType="1"/>
          </p:cNvSpPr>
          <p:nvPr/>
        </p:nvSpPr>
        <p:spPr bwMode="auto">
          <a:xfrm>
            <a:off x="5535613" y="3671888"/>
            <a:ext cx="0" cy="3397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6" name="Line 59"/>
          <p:cNvSpPr>
            <a:spLocks noChangeShapeType="1"/>
          </p:cNvSpPr>
          <p:nvPr/>
        </p:nvSpPr>
        <p:spPr bwMode="auto">
          <a:xfrm>
            <a:off x="5986463" y="3671888"/>
            <a:ext cx="0" cy="3397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7" name="Line 60"/>
          <p:cNvSpPr>
            <a:spLocks noChangeShapeType="1"/>
          </p:cNvSpPr>
          <p:nvPr/>
        </p:nvSpPr>
        <p:spPr bwMode="auto">
          <a:xfrm>
            <a:off x="6437313" y="3671888"/>
            <a:ext cx="0" cy="3397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8" name="Line 61"/>
          <p:cNvSpPr>
            <a:spLocks noChangeShapeType="1"/>
          </p:cNvSpPr>
          <p:nvPr/>
        </p:nvSpPr>
        <p:spPr bwMode="auto">
          <a:xfrm>
            <a:off x="6888163" y="3671888"/>
            <a:ext cx="0" cy="339725"/>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569" name="Rectangle 62"/>
          <p:cNvSpPr>
            <a:spLocks noChangeArrowheads="1"/>
          </p:cNvSpPr>
          <p:nvPr/>
        </p:nvSpPr>
        <p:spPr bwMode="auto">
          <a:xfrm>
            <a:off x="6448425" y="2125663"/>
            <a:ext cx="1098550" cy="890587"/>
          </a:xfrm>
          <a:prstGeom prst="rect">
            <a:avLst/>
          </a:prstGeom>
          <a:solidFill>
            <a:srgbClr val="EAEAEA"/>
          </a:solidFill>
          <a:ln w="9525">
            <a:miter lim="800000"/>
          </a:ln>
          <a:scene3d>
            <a:camera prst="legacyObliqueTopRight"/>
            <a:lightRig rig="legacyFlat3" dir="b"/>
          </a:scene3d>
          <a:sp3d extrusionH="176200" prstMaterial="legacyMatte">
            <a:bevelT w="13500" h="13500" prst="angle"/>
            <a:bevelB w="13500" h="13500" prst="angle"/>
            <a:extrusionClr>
              <a:srgbClr val="EAEAEA"/>
            </a:extrusionClr>
          </a:sp3d>
        </p:spPr>
        <p:txBody>
          <a:bodyPr wrap="none">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800"/>
              <a:t>Virtual</a:t>
            </a:r>
            <a:endParaRPr lang="en-US" altLang="en-US" sz="800"/>
          </a:p>
          <a:p>
            <a:pPr algn="ctr"/>
            <a:r>
              <a:rPr lang="en-US" altLang="en-US" sz="800"/>
              <a:t>Container</a:t>
            </a:r>
            <a:endParaRPr lang="en-US" altLang="en-US" sz="800"/>
          </a:p>
        </p:txBody>
      </p:sp>
      <p:sp>
        <p:nvSpPr>
          <p:cNvPr id="23570" name="Rectangle 51"/>
          <p:cNvSpPr>
            <a:spLocks noChangeArrowheads="1"/>
          </p:cNvSpPr>
          <p:nvPr/>
        </p:nvSpPr>
        <p:spPr bwMode="auto">
          <a:xfrm>
            <a:off x="6500813" y="2697163"/>
            <a:ext cx="438150" cy="282575"/>
          </a:xfrm>
          <a:prstGeom prst="rect">
            <a:avLst/>
          </a:prstGeom>
          <a:solidFill>
            <a:srgbClr val="FFD1D1"/>
          </a:solidFill>
          <a:ln w="9525">
            <a:miter lim="800000"/>
          </a:ln>
          <a:scene3d>
            <a:camera prst="legacyObliqueTopRight"/>
            <a:lightRig rig="legacyFlat3" dir="b"/>
          </a:scene3d>
          <a:sp3d extrusionH="176200" prstMaterial="legacyMatte">
            <a:bevelT w="13500" h="13500" prst="angle"/>
            <a:bevelB w="13500" h="13500" prst="angle"/>
            <a:extrusionClr>
              <a:srgbClr val="FFD1D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800"/>
              <a:t>App. C</a:t>
            </a:r>
            <a:endParaRPr lang="en-US" altLang="en-US" sz="800"/>
          </a:p>
        </p:txBody>
      </p:sp>
      <p:sp>
        <p:nvSpPr>
          <p:cNvPr id="23571" name="Rectangle 52"/>
          <p:cNvSpPr>
            <a:spLocks noChangeArrowheads="1"/>
          </p:cNvSpPr>
          <p:nvPr/>
        </p:nvSpPr>
        <p:spPr bwMode="auto">
          <a:xfrm>
            <a:off x="6977063" y="2697163"/>
            <a:ext cx="438150" cy="282575"/>
          </a:xfrm>
          <a:prstGeom prst="rect">
            <a:avLst/>
          </a:prstGeom>
          <a:solidFill>
            <a:srgbClr val="B6C5E4"/>
          </a:solidFill>
          <a:ln w="9525">
            <a:miter lim="800000"/>
          </a:ln>
          <a:scene3d>
            <a:camera prst="legacyObliqueTopRight"/>
            <a:lightRig rig="legacyFlat3" dir="b"/>
          </a:scene3d>
          <a:sp3d extrusionH="176200" prstMaterial="legacyMatte">
            <a:bevelT w="13500" h="13500" prst="angle"/>
            <a:bevelB w="13500" h="13500" prst="angle"/>
            <a:extrusionClr>
              <a:srgbClr val="B6C5E4"/>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800"/>
              <a:t>App. D</a:t>
            </a:r>
            <a:endParaRPr lang="en-US" altLang="en-US" sz="800"/>
          </a:p>
        </p:txBody>
      </p:sp>
      <p:sp>
        <p:nvSpPr>
          <p:cNvPr id="907335" name="Text Box 71"/>
          <p:cNvSpPr txBox="1">
            <a:spLocks noChangeArrowheads="1"/>
          </p:cNvSpPr>
          <p:nvPr/>
        </p:nvSpPr>
        <p:spPr bwMode="auto">
          <a:xfrm>
            <a:off x="441325" y="5094288"/>
            <a:ext cx="3494088" cy="923925"/>
          </a:xfrm>
          <a:prstGeom prst="rect">
            <a:avLst/>
          </a:prstGeom>
          <a:noFill/>
          <a:ln w="50800" algn="ctr">
            <a:noFill/>
            <a:miter lim="800000"/>
          </a:ln>
          <a:effectLst/>
        </p:spPr>
        <p:txBody>
          <a:bodyPr>
            <a:spAutoFit/>
          </a:bodyPr>
          <a:lstStyle/>
          <a:p>
            <a:pPr fontAlgn="auto">
              <a:spcBef>
                <a:spcPts val="0"/>
              </a:spcBef>
              <a:spcAft>
                <a:spcPts val="0"/>
              </a:spcAft>
              <a:defRPr/>
            </a:pPr>
            <a:r>
              <a:rPr lang="en-US" i="1" dirty="0">
                <a:solidFill>
                  <a:schemeClr val="tx1">
                    <a:lumMod val="50000"/>
                    <a:lumOff val="50000"/>
                  </a:schemeClr>
                </a:solidFill>
                <a:latin typeface="Arial" panose="020B0604020202020204" pitchFamily="34" charset="0"/>
                <a:cs typeface="+mn-cs"/>
              </a:rPr>
              <a:t>‘</a:t>
            </a:r>
            <a:r>
              <a:rPr lang="en-US" i="1" dirty="0" err="1">
                <a:solidFill>
                  <a:schemeClr val="tx1">
                    <a:lumMod val="50000"/>
                    <a:lumOff val="50000"/>
                  </a:schemeClr>
                </a:solidFill>
                <a:latin typeface="Arial" panose="020B0604020202020204" pitchFamily="34" charset="0"/>
                <a:cs typeface="+mn-cs"/>
              </a:rPr>
              <a:t>Nonvirtualized</a:t>
            </a:r>
            <a:r>
              <a:rPr lang="en-US" i="1" dirty="0">
                <a:solidFill>
                  <a:schemeClr val="tx1">
                    <a:lumMod val="50000"/>
                    <a:lumOff val="50000"/>
                  </a:schemeClr>
                </a:solidFill>
                <a:latin typeface="Arial" panose="020B0604020202020204" pitchFamily="34" charset="0"/>
                <a:cs typeface="+mn-cs"/>
              </a:rPr>
              <a:t>’ system</a:t>
            </a:r>
            <a:endParaRPr lang="en-US" i="1" dirty="0">
              <a:solidFill>
                <a:schemeClr val="tx1">
                  <a:lumMod val="50000"/>
                  <a:lumOff val="50000"/>
                </a:schemeClr>
              </a:solidFill>
              <a:latin typeface="Arial" panose="020B0604020202020204" pitchFamily="34" charset="0"/>
              <a:cs typeface="+mn-cs"/>
            </a:endParaRPr>
          </a:p>
          <a:p>
            <a:pPr fontAlgn="auto">
              <a:spcBef>
                <a:spcPts val="0"/>
              </a:spcBef>
              <a:spcAft>
                <a:spcPts val="0"/>
              </a:spcAft>
              <a:defRPr/>
            </a:pPr>
            <a:r>
              <a:rPr lang="en-US" dirty="0">
                <a:solidFill>
                  <a:schemeClr val="tx1">
                    <a:lumMod val="50000"/>
                    <a:lumOff val="50000"/>
                  </a:schemeClr>
                </a:solidFill>
                <a:latin typeface="Arial" panose="020B0604020202020204" pitchFamily="34" charset="0"/>
                <a:cs typeface="+mn-cs"/>
              </a:rPr>
              <a:t>A single OS controls all hardware platform resources</a:t>
            </a:r>
            <a:endParaRPr lang="en-US" dirty="0">
              <a:solidFill>
                <a:schemeClr val="tx1">
                  <a:lumMod val="50000"/>
                  <a:lumOff val="50000"/>
                </a:schemeClr>
              </a:solidFill>
              <a:latin typeface="Arial" panose="020B0604020202020204" pitchFamily="34" charset="0"/>
              <a:cs typeface="+mn-cs"/>
            </a:endParaRPr>
          </a:p>
        </p:txBody>
      </p:sp>
      <p:sp>
        <p:nvSpPr>
          <p:cNvPr id="907336" name="Text Box 72"/>
          <p:cNvSpPr txBox="1">
            <a:spLocks noChangeArrowheads="1"/>
          </p:cNvSpPr>
          <p:nvPr/>
        </p:nvSpPr>
        <p:spPr bwMode="auto">
          <a:xfrm>
            <a:off x="4441825" y="5099050"/>
            <a:ext cx="4024313" cy="1200150"/>
          </a:xfrm>
          <a:prstGeom prst="rect">
            <a:avLst/>
          </a:prstGeom>
          <a:noFill/>
          <a:ln w="50800" algn="ctr">
            <a:noFill/>
            <a:miter lim="800000"/>
          </a:ln>
          <a:effectLst/>
        </p:spPr>
        <p:txBody>
          <a:bodyPr>
            <a:spAutoFit/>
          </a:bodyPr>
          <a:lstStyle/>
          <a:p>
            <a:pPr fontAlgn="auto">
              <a:spcBef>
                <a:spcPts val="0"/>
              </a:spcBef>
              <a:spcAft>
                <a:spcPts val="0"/>
              </a:spcAft>
              <a:defRPr/>
            </a:pPr>
            <a:r>
              <a:rPr lang="en-US" i="1" dirty="0">
                <a:solidFill>
                  <a:schemeClr val="tx1">
                    <a:lumMod val="50000"/>
                    <a:lumOff val="50000"/>
                  </a:schemeClr>
                </a:solidFill>
                <a:latin typeface="Arial" panose="020B0604020202020204" pitchFamily="34" charset="0"/>
                <a:cs typeface="+mn-cs"/>
              </a:rPr>
              <a:t>Virtualized system</a:t>
            </a:r>
            <a:endParaRPr lang="en-US" i="1" dirty="0">
              <a:solidFill>
                <a:schemeClr val="tx1">
                  <a:lumMod val="50000"/>
                  <a:lumOff val="50000"/>
                </a:schemeClr>
              </a:solidFill>
              <a:latin typeface="Arial" panose="020B0604020202020204" pitchFamily="34" charset="0"/>
              <a:cs typeface="+mn-cs"/>
            </a:endParaRPr>
          </a:p>
          <a:p>
            <a:pPr fontAlgn="auto">
              <a:spcBef>
                <a:spcPts val="0"/>
              </a:spcBef>
              <a:spcAft>
                <a:spcPts val="0"/>
              </a:spcAft>
              <a:defRPr/>
            </a:pPr>
            <a:r>
              <a:rPr lang="en-US" dirty="0">
                <a:solidFill>
                  <a:schemeClr val="tx1">
                    <a:lumMod val="50000"/>
                    <a:lumOff val="50000"/>
                  </a:schemeClr>
                </a:solidFill>
                <a:latin typeface="Arial" panose="020B0604020202020204" pitchFamily="34" charset="0"/>
                <a:cs typeface="+mn-cs"/>
              </a:rPr>
              <a:t>It makes it possible to run multiple Virtual Containers on a single physical platform</a:t>
            </a:r>
            <a:endParaRPr lang="en-US" dirty="0">
              <a:solidFill>
                <a:schemeClr val="tx1">
                  <a:lumMod val="50000"/>
                  <a:lumOff val="50000"/>
                </a:schemeClr>
              </a:solidFill>
              <a:latin typeface="Arial" panose="020B0604020202020204" pitchFamily="34" charset="0"/>
              <a:cs typeface="+mn-cs"/>
            </a:endParaRPr>
          </a:p>
        </p:txBody>
      </p:sp>
      <p:sp>
        <p:nvSpPr>
          <p:cNvPr id="23574" name="Rectangle 73"/>
          <p:cNvSpPr>
            <a:spLocks noChangeArrowheads="1"/>
          </p:cNvSpPr>
          <p:nvPr/>
        </p:nvSpPr>
        <p:spPr bwMode="auto">
          <a:xfrm>
            <a:off x="441325" y="831850"/>
            <a:ext cx="7869238"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20000"/>
              </a:spcBef>
            </a:pPr>
            <a:r>
              <a:rPr lang="en-US" altLang="en-US" sz="1200">
                <a:solidFill>
                  <a:srgbClr val="0660A9"/>
                </a:solidFill>
              </a:rPr>
              <a:t>Virtualization is a broad term (virtual memory, storage, network, etc)</a:t>
            </a:r>
            <a:endParaRPr lang="en-US" altLang="en-US" sz="1200">
              <a:solidFill>
                <a:srgbClr val="0660A9"/>
              </a:solidFill>
            </a:endParaRPr>
          </a:p>
          <a:p>
            <a:pPr>
              <a:spcBef>
                <a:spcPct val="20000"/>
              </a:spcBef>
            </a:pPr>
            <a:r>
              <a:rPr lang="en-US" altLang="en-US" sz="1200">
                <a:solidFill>
                  <a:srgbClr val="0660A9"/>
                </a:solidFill>
              </a:rPr>
              <a:t>Focus for this course: platform virtualization</a:t>
            </a:r>
            <a:endParaRPr lang="en-US" altLang="en-US" sz="1200">
              <a:solidFill>
                <a:srgbClr val="0660A9"/>
              </a:solidFill>
            </a:endParaRPr>
          </a:p>
          <a:p>
            <a:pPr>
              <a:spcBef>
                <a:spcPct val="20000"/>
              </a:spcBef>
            </a:pPr>
            <a:r>
              <a:rPr lang="en-US" altLang="en-US" sz="1200">
                <a:solidFill>
                  <a:srgbClr val="0660A9"/>
                </a:solidFill>
              </a:rPr>
              <a:t>Virtualization basically allows one computer to do the job of multiple computers, by sharing the resources of a single hardware across multiple environments</a:t>
            </a:r>
            <a:endParaRPr lang="en-US" altLang="en-US" sz="1200">
              <a:solidFill>
                <a:srgbClr val="0660A9"/>
              </a:solidFill>
            </a:endParaRPr>
          </a:p>
        </p:txBody>
      </p:sp>
      <p:sp>
        <p:nvSpPr>
          <p:cNvPr id="23575" name="Rectangle 75"/>
          <p:cNvSpPr>
            <a:spLocks noChangeArrowheads="1"/>
          </p:cNvSpPr>
          <p:nvPr/>
        </p:nvSpPr>
        <p:spPr bwMode="auto">
          <a:xfrm>
            <a:off x="7237413" y="0"/>
            <a:ext cx="19065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sz="1400">
              <a:solidFill>
                <a:srgbClr val="0660A9"/>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62000" y="274638"/>
            <a:ext cx="8077200" cy="1143000"/>
          </a:xfrm>
        </p:spPr>
        <p:txBody>
          <a:bodyPr anchor="t"/>
          <a:lstStyle/>
          <a:p>
            <a:r>
              <a:rPr lang="en-US" altLang="en-US" sz="1800" smtClean="0"/>
              <a:t>Computing Infrastructure – 2000</a:t>
            </a:r>
            <a:endParaRPr lang="en-US" altLang="en-US" sz="1800" smtClean="0"/>
          </a:p>
        </p:txBody>
      </p:sp>
      <p:sp>
        <p:nvSpPr>
          <p:cNvPr id="24579" name="Rectangle 3"/>
          <p:cNvSpPr>
            <a:spLocks noChangeArrowheads="1"/>
          </p:cNvSpPr>
          <p:nvPr/>
        </p:nvSpPr>
        <p:spPr bwMode="auto">
          <a:xfrm>
            <a:off x="441325" y="984250"/>
            <a:ext cx="7869238"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20000"/>
              </a:spcBef>
              <a:buFontTx/>
              <a:buChar char="•"/>
            </a:pPr>
            <a:r>
              <a:rPr lang="en-US" altLang="en-US">
                <a:solidFill>
                  <a:srgbClr val="0660A9"/>
                </a:solidFill>
              </a:rPr>
              <a:t>1 machine </a:t>
            </a:r>
            <a:r>
              <a:rPr lang="en-US" altLang="en-US">
                <a:solidFill>
                  <a:srgbClr val="0660A9"/>
                </a:solidFill>
                <a:sym typeface="Wingdings" panose="05000000000000000000" pitchFamily="2" charset="2"/>
              </a:rPr>
              <a:t></a:t>
            </a:r>
            <a:r>
              <a:rPr lang="en-US" altLang="en-US">
                <a:solidFill>
                  <a:srgbClr val="0660A9"/>
                </a:solidFill>
              </a:rPr>
              <a:t> 1 OS </a:t>
            </a:r>
            <a:r>
              <a:rPr lang="en-US" altLang="en-US">
                <a:solidFill>
                  <a:srgbClr val="0660A9"/>
                </a:solidFill>
                <a:sym typeface="Wingdings" panose="05000000000000000000" pitchFamily="2" charset="2"/>
              </a:rPr>
              <a:t></a:t>
            </a:r>
            <a:r>
              <a:rPr lang="en-US" altLang="en-US">
                <a:solidFill>
                  <a:srgbClr val="0660A9"/>
                </a:solidFill>
              </a:rPr>
              <a:t> several applications</a:t>
            </a:r>
            <a:endParaRPr lang="en-US" altLang="en-US">
              <a:solidFill>
                <a:srgbClr val="0660A9"/>
              </a:solidFill>
            </a:endParaRPr>
          </a:p>
          <a:p>
            <a:pPr>
              <a:spcBef>
                <a:spcPct val="20000"/>
              </a:spcBef>
              <a:buFontTx/>
              <a:buChar char="•"/>
            </a:pPr>
            <a:r>
              <a:rPr lang="en-US" altLang="en-US">
                <a:solidFill>
                  <a:srgbClr val="0660A9"/>
                </a:solidFill>
              </a:rPr>
              <a:t>Applications can affect each other</a:t>
            </a:r>
            <a:endParaRPr lang="en-US" altLang="en-US">
              <a:solidFill>
                <a:srgbClr val="0660A9"/>
              </a:solidFill>
            </a:endParaRPr>
          </a:p>
          <a:p>
            <a:pPr>
              <a:spcBef>
                <a:spcPct val="20000"/>
              </a:spcBef>
              <a:buFontTx/>
              <a:buChar char="•"/>
            </a:pPr>
            <a:r>
              <a:rPr lang="en-US" altLang="en-US">
                <a:solidFill>
                  <a:srgbClr val="0660A9"/>
                </a:solidFill>
              </a:rPr>
              <a:t>Big disadvantage: machine utilization is very low, most of the times it is below than 25%</a:t>
            </a:r>
            <a:endParaRPr lang="en-US" altLang="en-US">
              <a:solidFill>
                <a:srgbClr val="0660A9"/>
              </a:solidFill>
            </a:endParaRPr>
          </a:p>
          <a:p>
            <a:pPr>
              <a:spcBef>
                <a:spcPct val="20000"/>
              </a:spcBef>
              <a:buFontTx/>
              <a:buChar char="•"/>
            </a:pPr>
            <a:endParaRPr lang="en-US" altLang="en-US">
              <a:solidFill>
                <a:srgbClr val="0660A9"/>
              </a:solidFill>
            </a:endParaRPr>
          </a:p>
        </p:txBody>
      </p:sp>
      <p:sp>
        <p:nvSpPr>
          <p:cNvPr id="24580" name="Rectangle 5"/>
          <p:cNvSpPr>
            <a:spLocks noChangeArrowheads="1"/>
          </p:cNvSpPr>
          <p:nvPr/>
        </p:nvSpPr>
        <p:spPr bwMode="auto">
          <a:xfrm>
            <a:off x="1998663" y="3938588"/>
            <a:ext cx="927100" cy="1584325"/>
          </a:xfrm>
          <a:prstGeom prst="rect">
            <a:avLst/>
          </a:prstGeom>
          <a:solidFill>
            <a:schemeClr val="accent1"/>
          </a:solidFill>
          <a:ln w="9525">
            <a:miter lim="800000"/>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X86</a:t>
            </a:r>
            <a:endParaRPr lang="en-US" altLang="en-US" sz="1200"/>
          </a:p>
          <a:p>
            <a:r>
              <a:rPr lang="en-US" altLang="en-US" sz="1200"/>
              <a:t>Windows</a:t>
            </a:r>
            <a:endParaRPr lang="en-US" altLang="en-US" sz="1200"/>
          </a:p>
          <a:p>
            <a:r>
              <a:rPr lang="en-US" altLang="en-US" sz="1200"/>
              <a:t>XP</a:t>
            </a:r>
            <a:endParaRPr lang="en-US" altLang="en-US" sz="1200"/>
          </a:p>
        </p:txBody>
      </p:sp>
      <p:sp>
        <p:nvSpPr>
          <p:cNvPr id="24581" name="Rectangle 11"/>
          <p:cNvSpPr>
            <a:spLocks noChangeArrowheads="1"/>
          </p:cNvSpPr>
          <p:nvPr/>
        </p:nvSpPr>
        <p:spPr bwMode="auto">
          <a:xfrm>
            <a:off x="3352800" y="3938588"/>
            <a:ext cx="927100" cy="1584325"/>
          </a:xfrm>
          <a:prstGeom prst="rect">
            <a:avLst/>
          </a:prstGeom>
          <a:solidFill>
            <a:schemeClr val="accent1"/>
          </a:solidFill>
          <a:ln w="9525">
            <a:miter lim="800000"/>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X86</a:t>
            </a:r>
            <a:endParaRPr lang="en-US" altLang="en-US" sz="1200"/>
          </a:p>
          <a:p>
            <a:r>
              <a:rPr lang="en-US" altLang="en-US" sz="1200"/>
              <a:t>Windows</a:t>
            </a:r>
            <a:endParaRPr lang="en-US" altLang="en-US" sz="1200"/>
          </a:p>
          <a:p>
            <a:r>
              <a:rPr lang="en-US" altLang="en-US" sz="1200"/>
              <a:t>2003</a:t>
            </a:r>
            <a:endParaRPr lang="en-US" altLang="en-US" sz="1200"/>
          </a:p>
        </p:txBody>
      </p:sp>
      <p:sp>
        <p:nvSpPr>
          <p:cNvPr id="24582" name="Rectangle 12"/>
          <p:cNvSpPr>
            <a:spLocks noChangeArrowheads="1"/>
          </p:cNvSpPr>
          <p:nvPr/>
        </p:nvSpPr>
        <p:spPr bwMode="auto">
          <a:xfrm>
            <a:off x="4708525" y="3938588"/>
            <a:ext cx="927100" cy="1584325"/>
          </a:xfrm>
          <a:prstGeom prst="rect">
            <a:avLst/>
          </a:prstGeom>
          <a:solidFill>
            <a:schemeClr val="accent1"/>
          </a:solidFill>
          <a:ln w="9525">
            <a:miter lim="800000"/>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X86</a:t>
            </a:r>
            <a:endParaRPr lang="en-US" altLang="en-US" sz="1200"/>
          </a:p>
          <a:p>
            <a:r>
              <a:rPr lang="en-US" altLang="en-US" sz="1200"/>
              <a:t>Suse</a:t>
            </a:r>
            <a:endParaRPr lang="en-US" altLang="en-US" sz="1200"/>
          </a:p>
        </p:txBody>
      </p:sp>
      <p:sp>
        <p:nvSpPr>
          <p:cNvPr id="24583" name="Rectangle 13"/>
          <p:cNvSpPr>
            <a:spLocks noChangeArrowheads="1"/>
          </p:cNvSpPr>
          <p:nvPr/>
        </p:nvSpPr>
        <p:spPr bwMode="auto">
          <a:xfrm>
            <a:off x="6064250" y="3938588"/>
            <a:ext cx="927100" cy="1584325"/>
          </a:xfrm>
          <a:prstGeom prst="rect">
            <a:avLst/>
          </a:prstGeom>
          <a:solidFill>
            <a:schemeClr val="accent1"/>
          </a:solidFill>
          <a:ln w="9525">
            <a:miter lim="800000"/>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X86</a:t>
            </a:r>
            <a:endParaRPr lang="en-US" altLang="en-US" sz="1200"/>
          </a:p>
          <a:p>
            <a:r>
              <a:rPr lang="en-US" altLang="en-US" sz="1200"/>
              <a:t>Red Hat</a:t>
            </a:r>
            <a:endParaRPr lang="en-US" altLang="en-US" sz="1200"/>
          </a:p>
        </p:txBody>
      </p:sp>
      <p:sp>
        <p:nvSpPr>
          <p:cNvPr id="24584" name="Text Box 10"/>
          <p:cNvSpPr txBox="1">
            <a:spLocks noChangeArrowheads="1"/>
          </p:cNvSpPr>
          <p:nvPr/>
        </p:nvSpPr>
        <p:spPr bwMode="auto">
          <a:xfrm>
            <a:off x="1862138" y="5556250"/>
            <a:ext cx="113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solidFill>
                  <a:srgbClr val="FF0000"/>
                </a:solidFill>
              </a:rPr>
              <a:t>12% Hardware </a:t>
            </a:r>
            <a:endParaRPr lang="en-US" altLang="en-US" sz="1200">
              <a:solidFill>
                <a:srgbClr val="FF0000"/>
              </a:solidFill>
            </a:endParaRPr>
          </a:p>
          <a:p>
            <a:r>
              <a:rPr lang="en-US" altLang="en-US" sz="1200">
                <a:solidFill>
                  <a:srgbClr val="FF0000"/>
                </a:solidFill>
              </a:rPr>
              <a:t>Utilization</a:t>
            </a:r>
            <a:endParaRPr lang="en-US" altLang="en-US" sz="1200">
              <a:solidFill>
                <a:srgbClr val="FF0000"/>
              </a:solidFill>
            </a:endParaRPr>
          </a:p>
        </p:txBody>
      </p:sp>
      <p:sp>
        <p:nvSpPr>
          <p:cNvPr id="24585" name="Text Box 19"/>
          <p:cNvSpPr txBox="1">
            <a:spLocks noChangeArrowheads="1"/>
          </p:cNvSpPr>
          <p:nvPr/>
        </p:nvSpPr>
        <p:spPr bwMode="auto">
          <a:xfrm>
            <a:off x="3230563" y="5556250"/>
            <a:ext cx="113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solidFill>
                  <a:srgbClr val="FF0000"/>
                </a:solidFill>
              </a:rPr>
              <a:t>15% Hardware </a:t>
            </a:r>
            <a:endParaRPr lang="en-US" altLang="en-US" sz="1200">
              <a:solidFill>
                <a:srgbClr val="FF0000"/>
              </a:solidFill>
            </a:endParaRPr>
          </a:p>
          <a:p>
            <a:r>
              <a:rPr lang="en-US" altLang="en-US" sz="1200">
                <a:solidFill>
                  <a:srgbClr val="FF0000"/>
                </a:solidFill>
              </a:rPr>
              <a:t>Utilization</a:t>
            </a:r>
            <a:endParaRPr lang="en-US" altLang="en-US" sz="1200">
              <a:solidFill>
                <a:srgbClr val="FF0000"/>
              </a:solidFill>
            </a:endParaRPr>
          </a:p>
        </p:txBody>
      </p:sp>
      <p:sp>
        <p:nvSpPr>
          <p:cNvPr id="24586" name="Text Box 20"/>
          <p:cNvSpPr txBox="1">
            <a:spLocks noChangeArrowheads="1"/>
          </p:cNvSpPr>
          <p:nvPr/>
        </p:nvSpPr>
        <p:spPr bwMode="auto">
          <a:xfrm>
            <a:off x="4587875" y="5556250"/>
            <a:ext cx="113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solidFill>
                  <a:srgbClr val="FF0000"/>
                </a:solidFill>
              </a:rPr>
              <a:t>18% Hardware </a:t>
            </a:r>
            <a:endParaRPr lang="en-US" altLang="en-US" sz="1200">
              <a:solidFill>
                <a:srgbClr val="FF0000"/>
              </a:solidFill>
            </a:endParaRPr>
          </a:p>
          <a:p>
            <a:r>
              <a:rPr lang="en-US" altLang="en-US" sz="1200">
                <a:solidFill>
                  <a:srgbClr val="FF0000"/>
                </a:solidFill>
              </a:rPr>
              <a:t>Utilization</a:t>
            </a:r>
            <a:endParaRPr lang="en-US" altLang="en-US" sz="1200">
              <a:solidFill>
                <a:srgbClr val="FF0000"/>
              </a:solidFill>
            </a:endParaRPr>
          </a:p>
        </p:txBody>
      </p:sp>
      <p:sp>
        <p:nvSpPr>
          <p:cNvPr id="24587" name="Text Box 21"/>
          <p:cNvSpPr txBox="1">
            <a:spLocks noChangeArrowheads="1"/>
          </p:cNvSpPr>
          <p:nvPr/>
        </p:nvSpPr>
        <p:spPr bwMode="auto">
          <a:xfrm>
            <a:off x="5973763" y="5556250"/>
            <a:ext cx="113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solidFill>
                  <a:srgbClr val="FF0000"/>
                </a:solidFill>
              </a:rPr>
              <a:t>10% Hardware </a:t>
            </a:r>
            <a:endParaRPr lang="en-US" altLang="en-US" sz="1200">
              <a:solidFill>
                <a:srgbClr val="FF0000"/>
              </a:solidFill>
            </a:endParaRPr>
          </a:p>
          <a:p>
            <a:r>
              <a:rPr lang="en-US" altLang="en-US" sz="1200">
                <a:solidFill>
                  <a:srgbClr val="FF0000"/>
                </a:solidFill>
              </a:rPr>
              <a:t>Utilization</a:t>
            </a:r>
            <a:endParaRPr lang="en-US" altLang="en-US" sz="1200">
              <a:solidFill>
                <a:srgbClr val="FF0000"/>
              </a:solidFill>
            </a:endParaRPr>
          </a:p>
        </p:txBody>
      </p:sp>
      <p:grpSp>
        <p:nvGrpSpPr>
          <p:cNvPr id="24588" name="Group 29"/>
          <p:cNvGrpSpPr/>
          <p:nvPr/>
        </p:nvGrpSpPr>
        <p:grpSpPr bwMode="auto">
          <a:xfrm>
            <a:off x="1998663" y="3475038"/>
            <a:ext cx="928687" cy="415925"/>
            <a:chOff x="1259" y="2189"/>
            <a:chExt cx="585" cy="261"/>
          </a:xfrm>
        </p:grpSpPr>
        <p:sp>
          <p:nvSpPr>
            <p:cNvPr id="24599" name="Rectangle 6"/>
            <p:cNvSpPr>
              <a:spLocks noChangeArrowheads="1"/>
            </p:cNvSpPr>
            <p:nvPr/>
          </p:nvSpPr>
          <p:spPr bwMode="auto">
            <a:xfrm>
              <a:off x="1259" y="2189"/>
              <a:ext cx="279" cy="261"/>
            </a:xfrm>
            <a:prstGeom prst="rect">
              <a:avLst/>
            </a:prstGeom>
            <a:solidFill>
              <a:srgbClr val="C0C0EA"/>
            </a:solidFill>
            <a:ln w="9525">
              <a:miter lim="800000"/>
            </a:ln>
            <a:scene3d>
              <a:camera prst="legacyObliqueTopRight"/>
              <a:lightRig rig="legacyFlat3" dir="b"/>
            </a:scene3d>
            <a:sp3d extrusionH="430200" prstMaterial="legacyMatte">
              <a:bevelT w="13500" h="13500" prst="angle"/>
              <a:bevelB w="13500" h="13500" prst="angle"/>
              <a:extrusionClr>
                <a:srgbClr val="C0C0EA"/>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App</a:t>
              </a:r>
              <a:endParaRPr lang="en-US" altLang="en-US" sz="1200"/>
            </a:p>
          </p:txBody>
        </p:sp>
        <p:sp>
          <p:nvSpPr>
            <p:cNvPr id="24600" name="Rectangle 25"/>
            <p:cNvSpPr>
              <a:spLocks noChangeArrowheads="1"/>
            </p:cNvSpPr>
            <p:nvPr/>
          </p:nvSpPr>
          <p:spPr bwMode="auto">
            <a:xfrm>
              <a:off x="1565" y="2189"/>
              <a:ext cx="279" cy="261"/>
            </a:xfrm>
            <a:prstGeom prst="rect">
              <a:avLst/>
            </a:prstGeom>
            <a:solidFill>
              <a:srgbClr val="FFFF99"/>
            </a:solidFill>
            <a:ln w="9525">
              <a:miter lim="800000"/>
            </a:ln>
            <a:scene3d>
              <a:camera prst="legacyObliqueTopRight"/>
              <a:lightRig rig="legacyFlat3" dir="b"/>
            </a:scene3d>
            <a:sp3d extrusionH="430200" prstMaterial="legacyMatte">
              <a:bevelT w="13500" h="13500" prst="angle"/>
              <a:bevelB w="13500" h="13500" prst="angle"/>
              <a:extrusionClr>
                <a:srgbClr val="FFFF99"/>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App</a:t>
              </a:r>
              <a:endParaRPr lang="en-US" altLang="en-US" sz="1200"/>
            </a:p>
          </p:txBody>
        </p:sp>
      </p:grpSp>
      <p:grpSp>
        <p:nvGrpSpPr>
          <p:cNvPr id="24589" name="Group 28"/>
          <p:cNvGrpSpPr/>
          <p:nvPr/>
        </p:nvGrpSpPr>
        <p:grpSpPr bwMode="auto">
          <a:xfrm>
            <a:off x="3352800" y="3475038"/>
            <a:ext cx="928688" cy="415925"/>
            <a:chOff x="2131" y="2193"/>
            <a:chExt cx="585" cy="261"/>
          </a:xfrm>
        </p:grpSpPr>
        <p:sp>
          <p:nvSpPr>
            <p:cNvPr id="24597" name="Rectangle 26"/>
            <p:cNvSpPr>
              <a:spLocks noChangeArrowheads="1"/>
            </p:cNvSpPr>
            <p:nvPr/>
          </p:nvSpPr>
          <p:spPr bwMode="auto">
            <a:xfrm>
              <a:off x="2131" y="2193"/>
              <a:ext cx="279" cy="261"/>
            </a:xfrm>
            <a:prstGeom prst="rect">
              <a:avLst/>
            </a:prstGeom>
            <a:solidFill>
              <a:srgbClr val="FC9A9C"/>
            </a:solidFill>
            <a:ln w="9525">
              <a:miter lim="800000"/>
            </a:ln>
            <a:scene3d>
              <a:camera prst="legacyObliqueTopRight"/>
              <a:lightRig rig="legacyFlat3" dir="b"/>
            </a:scene3d>
            <a:sp3d extrusionH="430200" prstMaterial="legacyMatte">
              <a:bevelT w="13500" h="13500" prst="angle"/>
              <a:bevelB w="13500" h="13500" prst="angle"/>
              <a:extrusionClr>
                <a:srgbClr val="FC9A9C"/>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App</a:t>
              </a:r>
              <a:endParaRPr lang="en-US" altLang="en-US" sz="1200"/>
            </a:p>
          </p:txBody>
        </p:sp>
        <p:sp>
          <p:nvSpPr>
            <p:cNvPr id="24598" name="Rectangle 27"/>
            <p:cNvSpPr>
              <a:spLocks noChangeArrowheads="1"/>
            </p:cNvSpPr>
            <p:nvPr/>
          </p:nvSpPr>
          <p:spPr bwMode="auto">
            <a:xfrm>
              <a:off x="2437" y="2193"/>
              <a:ext cx="279" cy="261"/>
            </a:xfrm>
            <a:prstGeom prst="rect">
              <a:avLst/>
            </a:prstGeom>
            <a:solidFill>
              <a:srgbClr val="CC66FF"/>
            </a:solidFill>
            <a:ln w="9525">
              <a:miter lim="800000"/>
            </a:ln>
            <a:scene3d>
              <a:camera prst="legacyObliqueTopRight"/>
              <a:lightRig rig="legacyFlat3" dir="b"/>
            </a:scene3d>
            <a:sp3d extrusionH="430200" prstMaterial="legacyMatte">
              <a:bevelT w="13500" h="13500" prst="angle"/>
              <a:bevelB w="13500" h="13500" prst="angle"/>
              <a:extrusionClr>
                <a:srgbClr val="CC66FF"/>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App</a:t>
              </a:r>
              <a:endParaRPr lang="en-US" altLang="en-US" sz="1200"/>
            </a:p>
          </p:txBody>
        </p:sp>
      </p:grpSp>
      <p:grpSp>
        <p:nvGrpSpPr>
          <p:cNvPr id="24590" name="Group 30"/>
          <p:cNvGrpSpPr/>
          <p:nvPr/>
        </p:nvGrpSpPr>
        <p:grpSpPr bwMode="auto">
          <a:xfrm>
            <a:off x="4708525" y="3475038"/>
            <a:ext cx="928688" cy="415925"/>
            <a:chOff x="2131" y="2193"/>
            <a:chExt cx="585" cy="261"/>
          </a:xfrm>
        </p:grpSpPr>
        <p:sp>
          <p:nvSpPr>
            <p:cNvPr id="24595" name="Rectangle 31"/>
            <p:cNvSpPr>
              <a:spLocks noChangeArrowheads="1"/>
            </p:cNvSpPr>
            <p:nvPr/>
          </p:nvSpPr>
          <p:spPr bwMode="auto">
            <a:xfrm>
              <a:off x="2131" y="2193"/>
              <a:ext cx="279" cy="261"/>
            </a:xfrm>
            <a:prstGeom prst="rect">
              <a:avLst/>
            </a:prstGeom>
            <a:solidFill>
              <a:srgbClr val="C0C0EA"/>
            </a:solidFill>
            <a:ln w="9525">
              <a:miter lim="800000"/>
            </a:ln>
            <a:scene3d>
              <a:camera prst="legacyObliqueTopRight"/>
              <a:lightRig rig="legacyFlat3" dir="b"/>
            </a:scene3d>
            <a:sp3d extrusionH="430200" prstMaterial="legacyMatte">
              <a:bevelT w="13500" h="13500" prst="angle"/>
              <a:bevelB w="13500" h="13500" prst="angle"/>
              <a:extrusionClr>
                <a:srgbClr val="C0C0EA"/>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App</a:t>
              </a:r>
              <a:endParaRPr lang="en-US" altLang="en-US" sz="1200"/>
            </a:p>
          </p:txBody>
        </p:sp>
        <p:sp>
          <p:nvSpPr>
            <p:cNvPr id="24596" name="Rectangle 32"/>
            <p:cNvSpPr>
              <a:spLocks noChangeArrowheads="1"/>
            </p:cNvSpPr>
            <p:nvPr/>
          </p:nvSpPr>
          <p:spPr bwMode="auto">
            <a:xfrm>
              <a:off x="2437" y="2193"/>
              <a:ext cx="279" cy="261"/>
            </a:xfrm>
            <a:prstGeom prst="rect">
              <a:avLst/>
            </a:prstGeom>
            <a:solidFill>
              <a:srgbClr val="FF0000"/>
            </a:solidFill>
            <a:ln w="9525">
              <a:miter lim="800000"/>
            </a:ln>
            <a:scene3d>
              <a:camera prst="legacyObliqueTopRight"/>
              <a:lightRig rig="legacyFlat3" dir="b"/>
            </a:scene3d>
            <a:sp3d extrusionH="430200" prstMaterial="legacyMatte">
              <a:bevelT w="13500" h="13500" prst="angle"/>
              <a:bevelB w="13500" h="13500" prst="angle"/>
              <a:extrusionClr>
                <a:srgbClr val="FF0000"/>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App</a:t>
              </a:r>
              <a:endParaRPr lang="en-US" altLang="en-US" sz="1200"/>
            </a:p>
          </p:txBody>
        </p:sp>
      </p:grpSp>
      <p:grpSp>
        <p:nvGrpSpPr>
          <p:cNvPr id="24591" name="Group 33"/>
          <p:cNvGrpSpPr/>
          <p:nvPr/>
        </p:nvGrpSpPr>
        <p:grpSpPr bwMode="auto">
          <a:xfrm>
            <a:off x="6064250" y="3475038"/>
            <a:ext cx="928688" cy="415925"/>
            <a:chOff x="2131" y="2193"/>
            <a:chExt cx="585" cy="261"/>
          </a:xfrm>
        </p:grpSpPr>
        <p:sp>
          <p:nvSpPr>
            <p:cNvPr id="24593" name="Rectangle 34"/>
            <p:cNvSpPr>
              <a:spLocks noChangeArrowheads="1"/>
            </p:cNvSpPr>
            <p:nvPr/>
          </p:nvSpPr>
          <p:spPr bwMode="auto">
            <a:xfrm>
              <a:off x="2131" y="2193"/>
              <a:ext cx="279" cy="261"/>
            </a:xfrm>
            <a:prstGeom prst="rect">
              <a:avLst/>
            </a:prstGeom>
            <a:solidFill>
              <a:srgbClr val="FC9A9C"/>
            </a:solidFill>
            <a:ln w="9525">
              <a:miter lim="800000"/>
            </a:ln>
            <a:scene3d>
              <a:camera prst="legacyObliqueTopRight"/>
              <a:lightRig rig="legacyFlat3" dir="b"/>
            </a:scene3d>
            <a:sp3d extrusionH="430200" prstMaterial="legacyMatte">
              <a:bevelT w="13500" h="13500" prst="angle"/>
              <a:bevelB w="13500" h="13500" prst="angle"/>
              <a:extrusionClr>
                <a:srgbClr val="FC9A9C"/>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App</a:t>
              </a:r>
              <a:endParaRPr lang="en-US" altLang="en-US" sz="1200"/>
            </a:p>
          </p:txBody>
        </p:sp>
        <p:sp>
          <p:nvSpPr>
            <p:cNvPr id="24594" name="Rectangle 35"/>
            <p:cNvSpPr>
              <a:spLocks noChangeArrowheads="1"/>
            </p:cNvSpPr>
            <p:nvPr/>
          </p:nvSpPr>
          <p:spPr bwMode="auto">
            <a:xfrm>
              <a:off x="2437" y="2193"/>
              <a:ext cx="279" cy="261"/>
            </a:xfrm>
            <a:prstGeom prst="rect">
              <a:avLst/>
            </a:prstGeom>
            <a:solidFill>
              <a:srgbClr val="FFFF99"/>
            </a:solidFill>
            <a:ln w="9525">
              <a:miter lim="800000"/>
            </a:ln>
            <a:scene3d>
              <a:camera prst="legacyObliqueTopRight"/>
              <a:lightRig rig="legacyFlat3" dir="b"/>
            </a:scene3d>
            <a:sp3d extrusionH="430200" prstMaterial="legacyMatte">
              <a:bevelT w="13500" h="13500" prst="angle"/>
              <a:bevelB w="13500" h="13500" prst="angle"/>
              <a:extrusionClr>
                <a:srgbClr val="FFFF99"/>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App</a:t>
              </a:r>
              <a:endParaRPr lang="en-US" altLang="en-US" sz="1200"/>
            </a:p>
          </p:txBody>
        </p:sp>
      </p:grpSp>
      <p:sp>
        <p:nvSpPr>
          <p:cNvPr id="24592" name="Rectangle 36"/>
          <p:cNvSpPr>
            <a:spLocks noChangeArrowheads="1"/>
          </p:cNvSpPr>
          <p:nvPr/>
        </p:nvSpPr>
        <p:spPr bwMode="auto">
          <a:xfrm>
            <a:off x="6838950" y="0"/>
            <a:ext cx="23050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solidFill>
                  <a:srgbClr val="0660A9"/>
                </a:solidFill>
              </a:rPr>
              <a:t>Evolution of Virtualization</a:t>
            </a:r>
            <a:endParaRPr lang="en-US" altLang="en-US" sz="1400">
              <a:solidFill>
                <a:srgbClr val="0660A9"/>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62000" y="274638"/>
            <a:ext cx="8077200" cy="1143000"/>
          </a:xfrm>
        </p:spPr>
        <p:txBody>
          <a:bodyPr anchor="t"/>
          <a:lstStyle/>
          <a:p>
            <a:r>
              <a:rPr lang="en-US" altLang="en-US" sz="3000" smtClean="0"/>
              <a:t>Virtualization again…</a:t>
            </a:r>
            <a:endParaRPr lang="en-US" altLang="en-US" sz="3000" smtClean="0"/>
          </a:p>
        </p:txBody>
      </p:sp>
      <p:sp>
        <p:nvSpPr>
          <p:cNvPr id="25603" name="Rectangle 3"/>
          <p:cNvSpPr>
            <a:spLocks noChangeArrowheads="1"/>
          </p:cNvSpPr>
          <p:nvPr/>
        </p:nvSpPr>
        <p:spPr bwMode="auto">
          <a:xfrm>
            <a:off x="441325" y="1144588"/>
            <a:ext cx="7869238"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20000"/>
              </a:spcBef>
            </a:pPr>
            <a:r>
              <a:rPr lang="en-US" altLang="en-US">
                <a:solidFill>
                  <a:srgbClr val="0660A9"/>
                </a:solidFill>
              </a:rPr>
              <a:t>x86 server deployments introduced new IT challenges:</a:t>
            </a:r>
            <a:endParaRPr lang="en-US" altLang="en-US">
              <a:solidFill>
                <a:srgbClr val="0660A9"/>
              </a:solidFill>
            </a:endParaRPr>
          </a:p>
          <a:p>
            <a:pPr>
              <a:spcBef>
                <a:spcPct val="20000"/>
              </a:spcBef>
              <a:buFontTx/>
              <a:buChar char="•"/>
            </a:pPr>
            <a:r>
              <a:rPr lang="en-US" altLang="en-US">
                <a:solidFill>
                  <a:srgbClr val="0660A9"/>
                </a:solidFill>
              </a:rPr>
              <a:t>Low server infrastructure utilization (10-18%)</a:t>
            </a:r>
            <a:endParaRPr lang="en-US" altLang="en-US">
              <a:solidFill>
                <a:srgbClr val="0660A9"/>
              </a:solidFill>
            </a:endParaRPr>
          </a:p>
          <a:p>
            <a:pPr>
              <a:spcBef>
                <a:spcPct val="20000"/>
              </a:spcBef>
              <a:buFontTx/>
              <a:buChar char="•"/>
            </a:pPr>
            <a:r>
              <a:rPr lang="en-US" altLang="en-US">
                <a:solidFill>
                  <a:srgbClr val="0660A9"/>
                </a:solidFill>
              </a:rPr>
              <a:t>Increasing physical infrastructure costs (facilities, power, cooling, etc)</a:t>
            </a:r>
            <a:endParaRPr lang="en-US" altLang="en-US">
              <a:solidFill>
                <a:srgbClr val="0660A9"/>
              </a:solidFill>
            </a:endParaRPr>
          </a:p>
          <a:p>
            <a:pPr>
              <a:spcBef>
                <a:spcPct val="20000"/>
              </a:spcBef>
              <a:buFontTx/>
              <a:buChar char="•"/>
            </a:pPr>
            <a:r>
              <a:rPr lang="en-US" altLang="en-US">
                <a:solidFill>
                  <a:srgbClr val="0660A9"/>
                </a:solidFill>
              </a:rPr>
              <a:t>Increasing IT management costs (configuration, deployment, updates, etc)</a:t>
            </a:r>
            <a:endParaRPr lang="en-US" altLang="en-US">
              <a:solidFill>
                <a:srgbClr val="0660A9"/>
              </a:solidFill>
            </a:endParaRPr>
          </a:p>
          <a:p>
            <a:pPr>
              <a:spcBef>
                <a:spcPct val="20000"/>
              </a:spcBef>
              <a:buFontTx/>
              <a:buChar char="•"/>
            </a:pPr>
            <a:r>
              <a:rPr lang="en-US" altLang="en-US">
                <a:solidFill>
                  <a:srgbClr val="0660A9"/>
                </a:solidFill>
              </a:rPr>
              <a:t>Insufficient failover and disaster protection</a:t>
            </a:r>
            <a:endParaRPr lang="en-US" altLang="en-US">
              <a:solidFill>
                <a:srgbClr val="0660A9"/>
              </a:solidFill>
            </a:endParaRPr>
          </a:p>
          <a:p>
            <a:pPr>
              <a:spcBef>
                <a:spcPct val="20000"/>
              </a:spcBef>
              <a:buFontTx/>
              <a:buChar char="•"/>
            </a:pPr>
            <a:endParaRPr lang="en-US" altLang="en-US">
              <a:solidFill>
                <a:srgbClr val="0660A9"/>
              </a:solidFill>
            </a:endParaRPr>
          </a:p>
          <a:p>
            <a:pPr>
              <a:spcBef>
                <a:spcPct val="20000"/>
              </a:spcBef>
            </a:pPr>
            <a:r>
              <a:rPr lang="en-US" altLang="en-US">
                <a:solidFill>
                  <a:srgbClr val="0660A9"/>
                </a:solidFill>
              </a:rPr>
              <a:t>The solution for all these problems was to virtualize x86 platforms</a:t>
            </a:r>
            <a:endParaRPr lang="en-US" altLang="en-US">
              <a:solidFill>
                <a:srgbClr val="0660A9"/>
              </a:solidFill>
            </a:endParaRPr>
          </a:p>
        </p:txBody>
      </p:sp>
      <p:sp>
        <p:nvSpPr>
          <p:cNvPr id="25604" name="Rectangle 4"/>
          <p:cNvSpPr>
            <a:spLocks noChangeArrowheads="1"/>
          </p:cNvSpPr>
          <p:nvPr/>
        </p:nvSpPr>
        <p:spPr bwMode="auto">
          <a:xfrm>
            <a:off x="6838950" y="0"/>
            <a:ext cx="23050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solidFill>
                  <a:srgbClr val="0660A9"/>
                </a:solidFill>
              </a:rPr>
              <a:t>Evolution of Virtualization</a:t>
            </a:r>
            <a:endParaRPr lang="en-US" altLang="en-US" sz="1400">
              <a:solidFill>
                <a:srgbClr val="0660A9"/>
              </a:solidFil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62000" y="274638"/>
            <a:ext cx="8077200" cy="1143000"/>
          </a:xfrm>
        </p:spPr>
        <p:txBody>
          <a:bodyPr anchor="t"/>
          <a:lstStyle/>
          <a:p>
            <a:r>
              <a:rPr lang="en-US" altLang="en-US" sz="1600" smtClean="0"/>
              <a:t>Computing Infrastructure - Virtualization</a:t>
            </a:r>
            <a:endParaRPr lang="en-US" altLang="en-US" sz="1600" smtClean="0"/>
          </a:p>
        </p:txBody>
      </p:sp>
      <p:sp>
        <p:nvSpPr>
          <p:cNvPr id="26627" name="Rectangle 3"/>
          <p:cNvSpPr>
            <a:spLocks noChangeArrowheads="1"/>
          </p:cNvSpPr>
          <p:nvPr/>
        </p:nvSpPr>
        <p:spPr bwMode="auto">
          <a:xfrm>
            <a:off x="441325" y="984250"/>
            <a:ext cx="7869238"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20000"/>
              </a:spcBef>
              <a:buFontTx/>
              <a:buChar char="•"/>
            </a:pPr>
            <a:r>
              <a:rPr lang="en-US" altLang="en-US" sz="1600">
                <a:solidFill>
                  <a:srgbClr val="0660A9"/>
                </a:solidFill>
              </a:rPr>
              <a:t>It matches the benefits of high hardware utilization with running several operating systems (applications) in separated virtualized environments</a:t>
            </a:r>
            <a:endParaRPr lang="en-US" altLang="en-US" sz="1600">
              <a:solidFill>
                <a:srgbClr val="0660A9"/>
              </a:solidFill>
            </a:endParaRPr>
          </a:p>
          <a:p>
            <a:pPr lvl="1">
              <a:spcBef>
                <a:spcPct val="20000"/>
              </a:spcBef>
              <a:buFontTx/>
              <a:buChar char="–"/>
            </a:pPr>
            <a:r>
              <a:rPr lang="en-US" altLang="en-US" sz="1600">
                <a:solidFill>
                  <a:srgbClr val="0660A9"/>
                </a:solidFill>
              </a:rPr>
              <a:t>Each application runs in its own operating system</a:t>
            </a:r>
            <a:endParaRPr lang="en-US" altLang="en-US" sz="1600">
              <a:solidFill>
                <a:srgbClr val="0660A9"/>
              </a:solidFill>
            </a:endParaRPr>
          </a:p>
          <a:p>
            <a:pPr lvl="1">
              <a:spcBef>
                <a:spcPct val="20000"/>
              </a:spcBef>
              <a:buFontTx/>
              <a:buChar char="–"/>
            </a:pPr>
            <a:r>
              <a:rPr lang="en-US" altLang="en-US" sz="1600">
                <a:solidFill>
                  <a:srgbClr val="0660A9"/>
                </a:solidFill>
              </a:rPr>
              <a:t>Each operating system does not know it is sharing the underlying hardware with others</a:t>
            </a:r>
            <a:endParaRPr lang="en-US" altLang="en-US" sz="1600">
              <a:solidFill>
                <a:srgbClr val="0660A9"/>
              </a:solidFill>
            </a:endParaRPr>
          </a:p>
          <a:p>
            <a:pPr>
              <a:spcBef>
                <a:spcPct val="20000"/>
              </a:spcBef>
              <a:buFontTx/>
              <a:buChar char="•"/>
            </a:pPr>
            <a:endParaRPr lang="en-US" altLang="en-US" sz="1600">
              <a:solidFill>
                <a:srgbClr val="0660A9"/>
              </a:solidFill>
            </a:endParaRPr>
          </a:p>
        </p:txBody>
      </p:sp>
      <p:grpSp>
        <p:nvGrpSpPr>
          <p:cNvPr id="26628" name="Group 32"/>
          <p:cNvGrpSpPr/>
          <p:nvPr/>
        </p:nvGrpSpPr>
        <p:grpSpPr bwMode="auto">
          <a:xfrm>
            <a:off x="2592388" y="3155950"/>
            <a:ext cx="3725862" cy="2841625"/>
            <a:chOff x="1761" y="1932"/>
            <a:chExt cx="2347" cy="1789"/>
          </a:xfrm>
        </p:grpSpPr>
        <p:sp>
          <p:nvSpPr>
            <p:cNvPr id="26630" name="Rectangle 6"/>
            <p:cNvSpPr>
              <a:spLocks noChangeArrowheads="1"/>
            </p:cNvSpPr>
            <p:nvPr/>
          </p:nvSpPr>
          <p:spPr bwMode="auto">
            <a:xfrm>
              <a:off x="1761" y="3044"/>
              <a:ext cx="2347" cy="388"/>
            </a:xfrm>
            <a:prstGeom prst="rect">
              <a:avLst/>
            </a:prstGeom>
            <a:solidFill>
              <a:srgbClr val="F83A3F"/>
            </a:solidFill>
            <a:ln w="9525">
              <a:miter lim="800000"/>
            </a:ln>
            <a:scene3d>
              <a:camera prst="legacyObliqueTopRight"/>
              <a:lightRig rig="legacyFlat3" dir="b"/>
            </a:scene3d>
            <a:sp3d extrusionH="430200" prstMaterial="legacyMatte">
              <a:bevelT w="13500" h="13500" prst="angle"/>
              <a:bevelB w="13500" h="13500" prst="angle"/>
              <a:extrusionClr>
                <a:srgbClr val="F83A3F"/>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600">
                  <a:solidFill>
                    <a:schemeClr val="bg1"/>
                  </a:solidFill>
                </a:rPr>
                <a:t>X86 Multi-Core, Multi Processor</a:t>
              </a:r>
              <a:endParaRPr lang="en-US" altLang="en-US" sz="1600">
                <a:solidFill>
                  <a:schemeClr val="bg1"/>
                </a:solidFill>
              </a:endParaRPr>
            </a:p>
          </p:txBody>
        </p:sp>
        <p:sp>
          <p:nvSpPr>
            <p:cNvPr id="26631" name="Text Box 17"/>
            <p:cNvSpPr txBox="1">
              <a:spLocks noChangeArrowheads="1"/>
            </p:cNvSpPr>
            <p:nvPr/>
          </p:nvSpPr>
          <p:spPr bwMode="auto">
            <a:xfrm>
              <a:off x="2147" y="3488"/>
              <a:ext cx="16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a:solidFill>
                    <a:srgbClr val="FF0000"/>
                  </a:solidFill>
                </a:rPr>
                <a:t>70% Hardware Utilization</a:t>
              </a:r>
              <a:endParaRPr lang="en-US" altLang="en-US">
                <a:solidFill>
                  <a:srgbClr val="FF0000"/>
                </a:solidFill>
              </a:endParaRPr>
            </a:p>
          </p:txBody>
        </p:sp>
        <p:grpSp>
          <p:nvGrpSpPr>
            <p:cNvPr id="26632" name="Group 28"/>
            <p:cNvGrpSpPr/>
            <p:nvPr/>
          </p:nvGrpSpPr>
          <p:grpSpPr bwMode="auto">
            <a:xfrm>
              <a:off x="1770" y="1932"/>
              <a:ext cx="438" cy="1061"/>
              <a:chOff x="278" y="2223"/>
              <a:chExt cx="438" cy="1061"/>
            </a:xfrm>
          </p:grpSpPr>
          <p:sp>
            <p:nvSpPr>
              <p:cNvPr id="26642" name="Rectangle 21"/>
              <p:cNvSpPr>
                <a:spLocks noChangeArrowheads="1"/>
              </p:cNvSpPr>
              <p:nvPr/>
            </p:nvSpPr>
            <p:spPr bwMode="auto">
              <a:xfrm>
                <a:off x="278" y="2537"/>
                <a:ext cx="438" cy="747"/>
              </a:xfrm>
              <a:prstGeom prst="rect">
                <a:avLst/>
              </a:prstGeom>
              <a:solidFill>
                <a:schemeClr val="accent1"/>
              </a:solidFill>
              <a:ln w="9525">
                <a:miter lim="800000"/>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X86</a:t>
                </a:r>
                <a:endParaRPr lang="en-US" altLang="en-US" sz="1200"/>
              </a:p>
              <a:p>
                <a:r>
                  <a:rPr lang="en-US" altLang="en-US" sz="1200"/>
                  <a:t>Windows</a:t>
                </a:r>
                <a:endParaRPr lang="en-US" altLang="en-US" sz="1200"/>
              </a:p>
              <a:p>
                <a:r>
                  <a:rPr lang="en-US" altLang="en-US" sz="1200"/>
                  <a:t>XP</a:t>
                </a:r>
                <a:endParaRPr lang="en-US" altLang="en-US" sz="1200"/>
              </a:p>
            </p:txBody>
          </p:sp>
          <p:sp>
            <p:nvSpPr>
              <p:cNvPr id="26643" name="Rectangle 7"/>
              <p:cNvSpPr>
                <a:spLocks noChangeArrowheads="1"/>
              </p:cNvSpPr>
              <p:nvPr/>
            </p:nvSpPr>
            <p:spPr bwMode="auto">
              <a:xfrm>
                <a:off x="278" y="2223"/>
                <a:ext cx="432" cy="278"/>
              </a:xfrm>
              <a:prstGeom prst="rect">
                <a:avLst/>
              </a:prstGeom>
              <a:solidFill>
                <a:srgbClr val="C0C0EA"/>
              </a:solidFill>
              <a:ln w="9525">
                <a:miter lim="800000"/>
              </a:ln>
              <a:scene3d>
                <a:camera prst="legacyObliqueTopRight"/>
                <a:lightRig rig="legacyFlat3" dir="b"/>
              </a:scene3d>
              <a:sp3d extrusionH="430200" prstMaterial="legacyMatte">
                <a:bevelT w="13500" h="13500" prst="angle"/>
                <a:bevelB w="13500" h="13500" prst="angle"/>
                <a:extrusionClr>
                  <a:srgbClr val="C0C0EA"/>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t>App. A</a:t>
                </a:r>
                <a:endParaRPr lang="en-US" altLang="en-US" sz="1400"/>
              </a:p>
            </p:txBody>
          </p:sp>
        </p:grpSp>
        <p:grpSp>
          <p:nvGrpSpPr>
            <p:cNvPr id="26633" name="Group 29"/>
            <p:cNvGrpSpPr/>
            <p:nvPr/>
          </p:nvGrpSpPr>
          <p:grpSpPr bwMode="auto">
            <a:xfrm>
              <a:off x="2400" y="1932"/>
              <a:ext cx="438" cy="1061"/>
              <a:chOff x="892" y="2196"/>
              <a:chExt cx="438" cy="1061"/>
            </a:xfrm>
          </p:grpSpPr>
          <p:sp>
            <p:nvSpPr>
              <p:cNvPr id="26640" name="Rectangle 22"/>
              <p:cNvSpPr>
                <a:spLocks noChangeArrowheads="1"/>
              </p:cNvSpPr>
              <p:nvPr/>
            </p:nvSpPr>
            <p:spPr bwMode="auto">
              <a:xfrm>
                <a:off x="892" y="2510"/>
                <a:ext cx="438" cy="747"/>
              </a:xfrm>
              <a:prstGeom prst="rect">
                <a:avLst/>
              </a:prstGeom>
              <a:solidFill>
                <a:schemeClr val="accent1"/>
              </a:solidFill>
              <a:ln w="9525">
                <a:miter lim="800000"/>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X86</a:t>
                </a:r>
                <a:endParaRPr lang="en-US" altLang="en-US" sz="1200"/>
              </a:p>
              <a:p>
                <a:r>
                  <a:rPr lang="en-US" altLang="en-US" sz="1200"/>
                  <a:t>Windows</a:t>
                </a:r>
                <a:endParaRPr lang="en-US" altLang="en-US" sz="1200"/>
              </a:p>
              <a:p>
                <a:r>
                  <a:rPr lang="en-US" altLang="en-US" sz="1200"/>
                  <a:t>2003</a:t>
                </a:r>
                <a:endParaRPr lang="en-US" altLang="en-US" sz="1200"/>
              </a:p>
            </p:txBody>
          </p:sp>
          <p:sp>
            <p:nvSpPr>
              <p:cNvPr id="26641" name="Rectangle 23"/>
              <p:cNvSpPr>
                <a:spLocks noChangeArrowheads="1"/>
              </p:cNvSpPr>
              <p:nvPr/>
            </p:nvSpPr>
            <p:spPr bwMode="auto">
              <a:xfrm>
                <a:off x="892" y="2196"/>
                <a:ext cx="432" cy="278"/>
              </a:xfrm>
              <a:prstGeom prst="rect">
                <a:avLst/>
              </a:prstGeom>
              <a:solidFill>
                <a:srgbClr val="E5FF9B"/>
              </a:solidFill>
              <a:ln w="9525">
                <a:miter lim="800000"/>
              </a:ln>
              <a:scene3d>
                <a:camera prst="legacyObliqueTopRight"/>
                <a:lightRig rig="legacyFlat3" dir="b"/>
              </a:scene3d>
              <a:sp3d extrusionH="430200" prstMaterial="legacyMatte">
                <a:bevelT w="13500" h="13500" prst="angle"/>
                <a:bevelB w="13500" h="13500" prst="angle"/>
                <a:extrusionClr>
                  <a:srgbClr val="E5FF9B"/>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600"/>
                  <a:t>App. B</a:t>
                </a:r>
                <a:endParaRPr lang="en-US" altLang="en-US" sz="1600"/>
              </a:p>
            </p:txBody>
          </p:sp>
        </p:grpSp>
        <p:grpSp>
          <p:nvGrpSpPr>
            <p:cNvPr id="26634" name="Group 30"/>
            <p:cNvGrpSpPr/>
            <p:nvPr/>
          </p:nvGrpSpPr>
          <p:grpSpPr bwMode="auto">
            <a:xfrm>
              <a:off x="3030" y="1932"/>
              <a:ext cx="438" cy="1061"/>
              <a:chOff x="1543" y="2195"/>
              <a:chExt cx="438" cy="1061"/>
            </a:xfrm>
          </p:grpSpPr>
          <p:sp>
            <p:nvSpPr>
              <p:cNvPr id="26638" name="Rectangle 24"/>
              <p:cNvSpPr>
                <a:spLocks noChangeArrowheads="1"/>
              </p:cNvSpPr>
              <p:nvPr/>
            </p:nvSpPr>
            <p:spPr bwMode="auto">
              <a:xfrm>
                <a:off x="1543" y="2509"/>
                <a:ext cx="438" cy="747"/>
              </a:xfrm>
              <a:prstGeom prst="rect">
                <a:avLst/>
              </a:prstGeom>
              <a:solidFill>
                <a:schemeClr val="accent1"/>
              </a:solidFill>
              <a:ln w="9525">
                <a:miter lim="800000"/>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X86</a:t>
                </a:r>
                <a:endParaRPr lang="en-US" altLang="en-US" sz="1200"/>
              </a:p>
              <a:p>
                <a:r>
                  <a:rPr lang="en-US" altLang="en-US" sz="1200"/>
                  <a:t>Suse</a:t>
                </a:r>
                <a:endParaRPr lang="en-US" altLang="en-US" sz="1200"/>
              </a:p>
              <a:p>
                <a:r>
                  <a:rPr lang="en-US" altLang="en-US" sz="1200"/>
                  <a:t>Linux</a:t>
                </a:r>
                <a:endParaRPr lang="en-US" altLang="en-US" sz="1200"/>
              </a:p>
            </p:txBody>
          </p:sp>
          <p:sp>
            <p:nvSpPr>
              <p:cNvPr id="26639" name="Rectangle 25"/>
              <p:cNvSpPr>
                <a:spLocks noChangeArrowheads="1"/>
              </p:cNvSpPr>
              <p:nvPr/>
            </p:nvSpPr>
            <p:spPr bwMode="auto">
              <a:xfrm>
                <a:off x="1543" y="2195"/>
                <a:ext cx="432" cy="278"/>
              </a:xfrm>
              <a:prstGeom prst="rect">
                <a:avLst/>
              </a:prstGeom>
              <a:solidFill>
                <a:srgbClr val="FFD1D1"/>
              </a:solidFill>
              <a:ln w="9525">
                <a:miter lim="800000"/>
              </a:ln>
              <a:scene3d>
                <a:camera prst="legacyObliqueTopRight"/>
                <a:lightRig rig="legacyFlat3" dir="b"/>
              </a:scene3d>
              <a:sp3d extrusionH="430200" prstMaterial="legacyMatte">
                <a:bevelT w="13500" h="13500" prst="angle"/>
                <a:bevelB w="13500" h="13500" prst="angle"/>
                <a:extrusionClr>
                  <a:srgbClr val="FFD1D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600"/>
                  <a:t>App. C</a:t>
                </a:r>
                <a:endParaRPr lang="en-US" altLang="en-US" sz="1600"/>
              </a:p>
            </p:txBody>
          </p:sp>
        </p:grpSp>
        <p:grpSp>
          <p:nvGrpSpPr>
            <p:cNvPr id="26635" name="Group 31"/>
            <p:cNvGrpSpPr/>
            <p:nvPr/>
          </p:nvGrpSpPr>
          <p:grpSpPr bwMode="auto">
            <a:xfrm>
              <a:off x="3660" y="1932"/>
              <a:ext cx="438" cy="1061"/>
              <a:chOff x="2168" y="2171"/>
              <a:chExt cx="438" cy="1061"/>
            </a:xfrm>
          </p:grpSpPr>
          <p:sp>
            <p:nvSpPr>
              <p:cNvPr id="26636" name="Rectangle 26"/>
              <p:cNvSpPr>
                <a:spLocks noChangeArrowheads="1"/>
              </p:cNvSpPr>
              <p:nvPr/>
            </p:nvSpPr>
            <p:spPr bwMode="auto">
              <a:xfrm>
                <a:off x="2168" y="2485"/>
                <a:ext cx="438" cy="747"/>
              </a:xfrm>
              <a:prstGeom prst="rect">
                <a:avLst/>
              </a:prstGeom>
              <a:solidFill>
                <a:schemeClr val="accent1"/>
              </a:solidFill>
              <a:ln w="9525">
                <a:miter lim="800000"/>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200"/>
                  <a:t>X86</a:t>
                </a:r>
                <a:endParaRPr lang="en-US" altLang="en-US" sz="1200"/>
              </a:p>
              <a:p>
                <a:r>
                  <a:rPr lang="en-US" altLang="en-US" sz="1200"/>
                  <a:t>Red Hat</a:t>
                </a:r>
                <a:endParaRPr lang="en-US" altLang="en-US" sz="1200"/>
              </a:p>
              <a:p>
                <a:r>
                  <a:rPr lang="en-US" altLang="en-US" sz="1200"/>
                  <a:t>Linux</a:t>
                </a:r>
                <a:endParaRPr lang="en-US" altLang="en-US" sz="1200"/>
              </a:p>
            </p:txBody>
          </p:sp>
          <p:sp>
            <p:nvSpPr>
              <p:cNvPr id="26637" name="Rectangle 27"/>
              <p:cNvSpPr>
                <a:spLocks noChangeArrowheads="1"/>
              </p:cNvSpPr>
              <p:nvPr/>
            </p:nvSpPr>
            <p:spPr bwMode="auto">
              <a:xfrm>
                <a:off x="2168" y="2171"/>
                <a:ext cx="432" cy="278"/>
              </a:xfrm>
              <a:prstGeom prst="rect">
                <a:avLst/>
              </a:prstGeom>
              <a:solidFill>
                <a:srgbClr val="B6C5E4"/>
              </a:solidFill>
              <a:ln w="9525">
                <a:miter lim="800000"/>
              </a:ln>
              <a:scene3d>
                <a:camera prst="legacyObliqueTopRight"/>
                <a:lightRig rig="legacyFlat3" dir="b"/>
              </a:scene3d>
              <a:sp3d extrusionH="430200" prstMaterial="legacyMatte">
                <a:bevelT w="13500" h="13500" prst="angle"/>
                <a:bevelB w="13500" h="13500" prst="angle"/>
                <a:extrusionClr>
                  <a:srgbClr val="B6C5E4"/>
                </a:extrusionClr>
              </a:sp3d>
            </p:spPr>
            <p:txBody>
              <a:bodyPr wrap="none" anchor="ctr">
                <a:flatTx/>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600"/>
                  <a:t>App. D</a:t>
                </a:r>
                <a:endParaRPr lang="en-US" altLang="en-US" sz="1600"/>
              </a:p>
            </p:txBody>
          </p:sp>
        </p:grpSp>
      </p:grpSp>
      <p:sp>
        <p:nvSpPr>
          <p:cNvPr id="26629" name="Rectangle 33"/>
          <p:cNvSpPr>
            <a:spLocks noChangeArrowheads="1"/>
          </p:cNvSpPr>
          <p:nvPr/>
        </p:nvSpPr>
        <p:spPr bwMode="auto">
          <a:xfrm>
            <a:off x="6838950" y="0"/>
            <a:ext cx="23050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solidFill>
                  <a:srgbClr val="0660A9"/>
                </a:solidFill>
              </a:rPr>
              <a:t>Evolution of Virtualization</a:t>
            </a:r>
            <a:endParaRPr lang="en-US" altLang="en-US" sz="1400">
              <a:solidFill>
                <a:srgbClr val="0660A9"/>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547813" y="0"/>
            <a:ext cx="7596187" cy="1179513"/>
          </a:xfrm>
        </p:spPr>
        <p:txBody>
          <a:bodyPr/>
          <a:lstStyle/>
          <a:p>
            <a:endParaRPr lang="en-US" altLang="en-US" smtClean="0"/>
          </a:p>
        </p:txBody>
      </p:sp>
      <p:sp>
        <p:nvSpPr>
          <p:cNvPr id="27651" name="Content Placeholder 2"/>
          <p:cNvSpPr>
            <a:spLocks noGrp="1"/>
          </p:cNvSpPr>
          <p:nvPr>
            <p:ph idx="1"/>
          </p:nvPr>
        </p:nvSpPr>
        <p:spPr>
          <a:xfrm>
            <a:off x="1912938" y="1316038"/>
            <a:ext cx="6980237" cy="614362"/>
          </a:xfrm>
        </p:spPr>
        <p:txBody>
          <a:bodyPr/>
          <a:lstStyle/>
          <a:p>
            <a:endParaRPr lang="en-US" altLang="en-US" smtClean="0"/>
          </a:p>
        </p:txBody>
      </p:sp>
      <p:sp>
        <p:nvSpPr>
          <p:cNvPr id="27652" name="Content Placeholder 3"/>
          <p:cNvSpPr>
            <a:spLocks noGrp="1"/>
          </p:cNvSpPr>
          <p:nvPr>
            <p:ph idx="10"/>
          </p:nvPr>
        </p:nvSpPr>
        <p:spPr>
          <a:xfrm>
            <a:off x="1924050" y="2217738"/>
            <a:ext cx="6978650" cy="3994150"/>
          </a:xfrm>
        </p:spPr>
        <p:txBody>
          <a:bodyPr/>
          <a:lstStyle/>
          <a:p>
            <a:endParaRPr lang="en-US" altLang="en-US" smtClean="0"/>
          </a:p>
        </p:txBody>
      </p:sp>
      <p:pic>
        <p:nvPicPr>
          <p:cNvPr id="2765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813" y="0"/>
            <a:ext cx="75961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6475" y="990600"/>
            <a:ext cx="2593975" cy="538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0" y="2011363"/>
            <a:ext cx="3522663"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28676" name="Text Box 4"/>
          <p:cNvSpPr txBox="1">
            <a:spLocks noChangeArrowheads="1"/>
          </p:cNvSpPr>
          <p:nvPr/>
        </p:nvSpPr>
        <p:spPr bwMode="auto">
          <a:xfrm>
            <a:off x="533400" y="228600"/>
            <a:ext cx="8610600" cy="263525"/>
          </a:xfrm>
          <a:prstGeom prst="rect">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lIns="0" tIns="0" rIns="0" bIns="0">
            <a:spAutoFit/>
          </a:bodyPr>
          <a:lstStyle>
            <a:lvl1pPr defTabSz="405130">
              <a:tabLst>
                <a:tab pos="0" algn="l"/>
                <a:tab pos="403225" algn="l"/>
                <a:tab pos="807720" algn="l"/>
                <a:tab pos="1210945" algn="l"/>
                <a:tab pos="1616075" algn="l"/>
                <a:tab pos="2020570" algn="l"/>
                <a:tab pos="2423795" algn="l"/>
                <a:tab pos="2828925" algn="l"/>
                <a:tab pos="3233420" algn="l"/>
                <a:tab pos="3636645" algn="l"/>
                <a:tab pos="4041775" algn="l"/>
                <a:tab pos="4446270" algn="l"/>
                <a:tab pos="4851400" algn="l"/>
                <a:tab pos="5254625" algn="l"/>
                <a:tab pos="5659120" algn="l"/>
                <a:tab pos="6064250" algn="l"/>
                <a:tab pos="6467475" algn="l"/>
                <a:tab pos="6871970" algn="l"/>
                <a:tab pos="7277100" algn="l"/>
                <a:tab pos="7680325" algn="l"/>
                <a:tab pos="8084820" algn="l"/>
              </a:tabLst>
              <a:defRPr>
                <a:solidFill>
                  <a:schemeClr val="tx1"/>
                </a:solidFill>
                <a:latin typeface="Calibri" panose="020F0502020204030204" charset="0"/>
              </a:defRPr>
            </a:lvl1pPr>
            <a:lvl2pPr marL="742950" indent="-285750" defTabSz="405130">
              <a:tabLst>
                <a:tab pos="0" algn="l"/>
                <a:tab pos="403225" algn="l"/>
                <a:tab pos="807720" algn="l"/>
                <a:tab pos="1210945" algn="l"/>
                <a:tab pos="1616075" algn="l"/>
                <a:tab pos="2020570" algn="l"/>
                <a:tab pos="2423795" algn="l"/>
                <a:tab pos="2828925" algn="l"/>
                <a:tab pos="3233420" algn="l"/>
                <a:tab pos="3636645" algn="l"/>
                <a:tab pos="4041775" algn="l"/>
                <a:tab pos="4446270" algn="l"/>
                <a:tab pos="4851400" algn="l"/>
                <a:tab pos="5254625" algn="l"/>
                <a:tab pos="5659120" algn="l"/>
                <a:tab pos="6064250" algn="l"/>
                <a:tab pos="6467475" algn="l"/>
                <a:tab pos="6871970" algn="l"/>
                <a:tab pos="7277100" algn="l"/>
                <a:tab pos="7680325" algn="l"/>
                <a:tab pos="8084820" algn="l"/>
              </a:tabLst>
              <a:defRPr>
                <a:solidFill>
                  <a:schemeClr val="tx1"/>
                </a:solidFill>
                <a:latin typeface="Calibri" panose="020F0502020204030204" charset="0"/>
              </a:defRPr>
            </a:lvl2pPr>
            <a:lvl3pPr marL="1143000" indent="-228600" defTabSz="405130">
              <a:tabLst>
                <a:tab pos="0" algn="l"/>
                <a:tab pos="403225" algn="l"/>
                <a:tab pos="807720" algn="l"/>
                <a:tab pos="1210945" algn="l"/>
                <a:tab pos="1616075" algn="l"/>
                <a:tab pos="2020570" algn="l"/>
                <a:tab pos="2423795" algn="l"/>
                <a:tab pos="2828925" algn="l"/>
                <a:tab pos="3233420" algn="l"/>
                <a:tab pos="3636645" algn="l"/>
                <a:tab pos="4041775" algn="l"/>
                <a:tab pos="4446270" algn="l"/>
                <a:tab pos="4851400" algn="l"/>
                <a:tab pos="5254625" algn="l"/>
                <a:tab pos="5659120" algn="l"/>
                <a:tab pos="6064250" algn="l"/>
                <a:tab pos="6467475" algn="l"/>
                <a:tab pos="6871970" algn="l"/>
                <a:tab pos="7277100" algn="l"/>
                <a:tab pos="7680325" algn="l"/>
                <a:tab pos="8084820" algn="l"/>
              </a:tabLst>
              <a:defRPr>
                <a:solidFill>
                  <a:schemeClr val="tx1"/>
                </a:solidFill>
                <a:latin typeface="Calibri" panose="020F0502020204030204" charset="0"/>
              </a:defRPr>
            </a:lvl3pPr>
            <a:lvl4pPr marL="1600200" indent="-228600" defTabSz="405130">
              <a:tabLst>
                <a:tab pos="0" algn="l"/>
                <a:tab pos="403225" algn="l"/>
                <a:tab pos="807720" algn="l"/>
                <a:tab pos="1210945" algn="l"/>
                <a:tab pos="1616075" algn="l"/>
                <a:tab pos="2020570" algn="l"/>
                <a:tab pos="2423795" algn="l"/>
                <a:tab pos="2828925" algn="l"/>
                <a:tab pos="3233420" algn="l"/>
                <a:tab pos="3636645" algn="l"/>
                <a:tab pos="4041775" algn="l"/>
                <a:tab pos="4446270" algn="l"/>
                <a:tab pos="4851400" algn="l"/>
                <a:tab pos="5254625" algn="l"/>
                <a:tab pos="5659120" algn="l"/>
                <a:tab pos="6064250" algn="l"/>
                <a:tab pos="6467475" algn="l"/>
                <a:tab pos="6871970" algn="l"/>
                <a:tab pos="7277100" algn="l"/>
                <a:tab pos="7680325" algn="l"/>
                <a:tab pos="8084820" algn="l"/>
              </a:tabLst>
              <a:defRPr>
                <a:solidFill>
                  <a:schemeClr val="tx1"/>
                </a:solidFill>
                <a:latin typeface="Calibri" panose="020F0502020204030204" charset="0"/>
              </a:defRPr>
            </a:lvl4pPr>
            <a:lvl5pPr marL="2057400" indent="-228600" defTabSz="405130">
              <a:tabLst>
                <a:tab pos="0" algn="l"/>
                <a:tab pos="403225" algn="l"/>
                <a:tab pos="807720" algn="l"/>
                <a:tab pos="1210945" algn="l"/>
                <a:tab pos="1616075" algn="l"/>
                <a:tab pos="2020570" algn="l"/>
                <a:tab pos="2423795" algn="l"/>
                <a:tab pos="2828925" algn="l"/>
                <a:tab pos="3233420" algn="l"/>
                <a:tab pos="3636645" algn="l"/>
                <a:tab pos="4041775" algn="l"/>
                <a:tab pos="4446270" algn="l"/>
                <a:tab pos="4851400" algn="l"/>
                <a:tab pos="5254625" algn="l"/>
                <a:tab pos="5659120" algn="l"/>
                <a:tab pos="6064250" algn="l"/>
                <a:tab pos="6467475" algn="l"/>
                <a:tab pos="6871970" algn="l"/>
                <a:tab pos="7277100" algn="l"/>
                <a:tab pos="7680325" algn="l"/>
                <a:tab pos="8084820" algn="l"/>
              </a:tabLst>
              <a:defRPr>
                <a:solidFill>
                  <a:schemeClr val="tx1"/>
                </a:solidFill>
                <a:latin typeface="Calibri" panose="020F0502020204030204" charset="0"/>
              </a:defRPr>
            </a:lvl5pPr>
            <a:lvl6pPr marL="2514600" indent="-228600" defTabSz="405130" fontAlgn="base">
              <a:spcBef>
                <a:spcPct val="0"/>
              </a:spcBef>
              <a:spcAft>
                <a:spcPct val="0"/>
              </a:spcAft>
              <a:tabLst>
                <a:tab pos="0" algn="l"/>
                <a:tab pos="403225" algn="l"/>
                <a:tab pos="807720" algn="l"/>
                <a:tab pos="1210945" algn="l"/>
                <a:tab pos="1616075" algn="l"/>
                <a:tab pos="2020570" algn="l"/>
                <a:tab pos="2423795" algn="l"/>
                <a:tab pos="2828925" algn="l"/>
                <a:tab pos="3233420" algn="l"/>
                <a:tab pos="3636645" algn="l"/>
                <a:tab pos="4041775" algn="l"/>
                <a:tab pos="4446270" algn="l"/>
                <a:tab pos="4851400" algn="l"/>
                <a:tab pos="5254625" algn="l"/>
                <a:tab pos="5659120" algn="l"/>
                <a:tab pos="6064250" algn="l"/>
                <a:tab pos="6467475" algn="l"/>
                <a:tab pos="6871970" algn="l"/>
                <a:tab pos="7277100" algn="l"/>
                <a:tab pos="7680325" algn="l"/>
                <a:tab pos="8084820" algn="l"/>
              </a:tabLst>
              <a:defRPr>
                <a:solidFill>
                  <a:schemeClr val="tx1"/>
                </a:solidFill>
                <a:latin typeface="Calibri" panose="020F0502020204030204" charset="0"/>
              </a:defRPr>
            </a:lvl6pPr>
            <a:lvl7pPr marL="2971800" indent="-228600" defTabSz="405130" fontAlgn="base">
              <a:spcBef>
                <a:spcPct val="0"/>
              </a:spcBef>
              <a:spcAft>
                <a:spcPct val="0"/>
              </a:spcAft>
              <a:tabLst>
                <a:tab pos="0" algn="l"/>
                <a:tab pos="403225" algn="l"/>
                <a:tab pos="807720" algn="l"/>
                <a:tab pos="1210945" algn="l"/>
                <a:tab pos="1616075" algn="l"/>
                <a:tab pos="2020570" algn="l"/>
                <a:tab pos="2423795" algn="l"/>
                <a:tab pos="2828925" algn="l"/>
                <a:tab pos="3233420" algn="l"/>
                <a:tab pos="3636645" algn="l"/>
                <a:tab pos="4041775" algn="l"/>
                <a:tab pos="4446270" algn="l"/>
                <a:tab pos="4851400" algn="l"/>
                <a:tab pos="5254625" algn="l"/>
                <a:tab pos="5659120" algn="l"/>
                <a:tab pos="6064250" algn="l"/>
                <a:tab pos="6467475" algn="l"/>
                <a:tab pos="6871970" algn="l"/>
                <a:tab pos="7277100" algn="l"/>
                <a:tab pos="7680325" algn="l"/>
                <a:tab pos="8084820" algn="l"/>
              </a:tabLst>
              <a:defRPr>
                <a:solidFill>
                  <a:schemeClr val="tx1"/>
                </a:solidFill>
                <a:latin typeface="Calibri" panose="020F0502020204030204" charset="0"/>
              </a:defRPr>
            </a:lvl7pPr>
            <a:lvl8pPr marL="3429000" indent="-228600" defTabSz="405130" fontAlgn="base">
              <a:spcBef>
                <a:spcPct val="0"/>
              </a:spcBef>
              <a:spcAft>
                <a:spcPct val="0"/>
              </a:spcAft>
              <a:tabLst>
                <a:tab pos="0" algn="l"/>
                <a:tab pos="403225" algn="l"/>
                <a:tab pos="807720" algn="l"/>
                <a:tab pos="1210945" algn="l"/>
                <a:tab pos="1616075" algn="l"/>
                <a:tab pos="2020570" algn="l"/>
                <a:tab pos="2423795" algn="l"/>
                <a:tab pos="2828925" algn="l"/>
                <a:tab pos="3233420" algn="l"/>
                <a:tab pos="3636645" algn="l"/>
                <a:tab pos="4041775" algn="l"/>
                <a:tab pos="4446270" algn="l"/>
                <a:tab pos="4851400" algn="l"/>
                <a:tab pos="5254625" algn="l"/>
                <a:tab pos="5659120" algn="l"/>
                <a:tab pos="6064250" algn="l"/>
                <a:tab pos="6467475" algn="l"/>
                <a:tab pos="6871970" algn="l"/>
                <a:tab pos="7277100" algn="l"/>
                <a:tab pos="7680325" algn="l"/>
                <a:tab pos="8084820" algn="l"/>
              </a:tabLst>
              <a:defRPr>
                <a:solidFill>
                  <a:schemeClr val="tx1"/>
                </a:solidFill>
                <a:latin typeface="Calibri" panose="020F0502020204030204" charset="0"/>
              </a:defRPr>
            </a:lvl8pPr>
            <a:lvl9pPr marL="3886200" indent="-228600" defTabSz="405130" fontAlgn="base">
              <a:spcBef>
                <a:spcPct val="0"/>
              </a:spcBef>
              <a:spcAft>
                <a:spcPct val="0"/>
              </a:spcAft>
              <a:tabLst>
                <a:tab pos="0" algn="l"/>
                <a:tab pos="403225" algn="l"/>
                <a:tab pos="807720" algn="l"/>
                <a:tab pos="1210945" algn="l"/>
                <a:tab pos="1616075" algn="l"/>
                <a:tab pos="2020570" algn="l"/>
                <a:tab pos="2423795" algn="l"/>
                <a:tab pos="2828925" algn="l"/>
                <a:tab pos="3233420" algn="l"/>
                <a:tab pos="3636645" algn="l"/>
                <a:tab pos="4041775" algn="l"/>
                <a:tab pos="4446270" algn="l"/>
                <a:tab pos="4851400" algn="l"/>
                <a:tab pos="5254625" algn="l"/>
                <a:tab pos="5659120" algn="l"/>
                <a:tab pos="6064250" algn="l"/>
                <a:tab pos="6467475" algn="l"/>
                <a:tab pos="6871970" algn="l"/>
                <a:tab pos="7277100" algn="l"/>
                <a:tab pos="7680325" algn="l"/>
                <a:tab pos="8084820" algn="l"/>
              </a:tabLst>
              <a:defRPr>
                <a:solidFill>
                  <a:schemeClr val="tx1"/>
                </a:solidFill>
                <a:latin typeface="Calibri" panose="020F0502020204030204" charset="0"/>
              </a:defRPr>
            </a:lvl9pPr>
          </a:lstStyle>
          <a:p>
            <a:pPr>
              <a:lnSpc>
                <a:spcPct val="95000"/>
              </a:lnSpc>
              <a:buClr>
                <a:srgbClr val="000000"/>
              </a:buClr>
              <a:buSzPct val="100000"/>
              <a:buFont typeface="Times New Roman" panose="02020603050405020304" pitchFamily="18" charset="0"/>
              <a:buNone/>
            </a:pPr>
            <a:r>
              <a:rPr lang="en-IN" altLang="en-US" b="1">
                <a:solidFill>
                  <a:schemeClr val="bg1"/>
                </a:solidFill>
              </a:rPr>
              <a:t>Hardware vs Virtualization</a:t>
            </a:r>
            <a:endParaRPr lang="en-IN" altLang="en-US" b="1">
              <a:solidFill>
                <a:schemeClr val="bg1"/>
              </a:solidFill>
            </a:endParaRPr>
          </a:p>
        </p:txBody>
      </p:sp>
      <p:sp>
        <p:nvSpPr>
          <p:cNvPr id="28677" name="AutoShape 5"/>
          <p:cNvSpPr>
            <a:spLocks noChangeArrowheads="1"/>
          </p:cNvSpPr>
          <p:nvPr/>
        </p:nvSpPr>
        <p:spPr bwMode="auto">
          <a:xfrm>
            <a:off x="3887788" y="3240088"/>
            <a:ext cx="1296987" cy="647700"/>
          </a:xfrm>
          <a:prstGeom prst="rightArrow">
            <a:avLst>
              <a:gd name="adj1" fmla="val 50000"/>
              <a:gd name="adj2" fmla="val 50061"/>
            </a:avLst>
          </a:prstGeom>
          <a:solidFill>
            <a:srgbClr val="99CCFF"/>
          </a:solidFill>
          <a:ln w="9360">
            <a:solidFill>
              <a:srgbClr val="000000"/>
            </a:solidFill>
            <a:round/>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547813" y="0"/>
            <a:ext cx="7596187" cy="1179513"/>
          </a:xfrm>
        </p:spPr>
        <p:txBody>
          <a:bodyPr/>
          <a:lstStyle/>
          <a:p>
            <a:endParaRPr lang="en-US" altLang="en-US" smtClean="0"/>
          </a:p>
        </p:txBody>
      </p:sp>
      <p:sp>
        <p:nvSpPr>
          <p:cNvPr id="29699" name="Content Placeholder 2"/>
          <p:cNvSpPr>
            <a:spLocks noGrp="1"/>
          </p:cNvSpPr>
          <p:nvPr>
            <p:ph idx="1"/>
          </p:nvPr>
        </p:nvSpPr>
        <p:spPr>
          <a:xfrm>
            <a:off x="1912938" y="1316038"/>
            <a:ext cx="6980237" cy="614362"/>
          </a:xfrm>
        </p:spPr>
        <p:txBody>
          <a:bodyPr/>
          <a:lstStyle/>
          <a:p>
            <a:endParaRPr lang="en-US" altLang="en-US" smtClean="0"/>
          </a:p>
        </p:txBody>
      </p:sp>
      <p:sp>
        <p:nvSpPr>
          <p:cNvPr id="29700" name="Content Placeholder 3"/>
          <p:cNvSpPr>
            <a:spLocks noGrp="1"/>
          </p:cNvSpPr>
          <p:nvPr>
            <p:ph idx="10"/>
          </p:nvPr>
        </p:nvSpPr>
        <p:spPr>
          <a:xfrm>
            <a:off x="1924050" y="2217738"/>
            <a:ext cx="6978650" cy="3994150"/>
          </a:xfrm>
        </p:spPr>
        <p:txBody>
          <a:bodyPr/>
          <a:lstStyle/>
          <a:p>
            <a:endParaRPr lang="en-US" altLang="en-US" smtClean="0"/>
          </a:p>
        </p:txBody>
      </p:sp>
      <p:pic>
        <p:nvPicPr>
          <p:cNvPr id="2970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0" y="0"/>
            <a:ext cx="7524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547813" y="0"/>
            <a:ext cx="7596187" cy="1179513"/>
          </a:xfrm>
        </p:spPr>
        <p:txBody>
          <a:bodyPr/>
          <a:lstStyle/>
          <a:p>
            <a:endParaRPr lang="en-US" altLang="en-US" smtClean="0"/>
          </a:p>
        </p:txBody>
      </p:sp>
      <p:sp>
        <p:nvSpPr>
          <p:cNvPr id="30723" name="Content Placeholder 2"/>
          <p:cNvSpPr>
            <a:spLocks noGrp="1"/>
          </p:cNvSpPr>
          <p:nvPr>
            <p:ph idx="1"/>
          </p:nvPr>
        </p:nvSpPr>
        <p:spPr>
          <a:xfrm>
            <a:off x="1912938" y="1316038"/>
            <a:ext cx="6980237" cy="614362"/>
          </a:xfrm>
        </p:spPr>
        <p:txBody>
          <a:bodyPr/>
          <a:lstStyle/>
          <a:p>
            <a:endParaRPr lang="en-US" altLang="en-US" smtClean="0"/>
          </a:p>
        </p:txBody>
      </p:sp>
      <p:sp>
        <p:nvSpPr>
          <p:cNvPr id="30724" name="Content Placeholder 3"/>
          <p:cNvSpPr>
            <a:spLocks noGrp="1"/>
          </p:cNvSpPr>
          <p:nvPr>
            <p:ph idx="10"/>
          </p:nvPr>
        </p:nvSpPr>
        <p:spPr>
          <a:xfrm>
            <a:off x="1924050" y="2217738"/>
            <a:ext cx="6978650" cy="3994150"/>
          </a:xfrm>
        </p:spPr>
        <p:txBody>
          <a:bodyPr/>
          <a:lstStyle/>
          <a:p>
            <a:endParaRPr lang="en-US" altLang="en-US" smtClean="0"/>
          </a:p>
        </p:txBody>
      </p:sp>
      <p:pic>
        <p:nvPicPr>
          <p:cNvPr id="3072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813" y="0"/>
            <a:ext cx="75961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a:xfrm>
            <a:off x="533400" y="304800"/>
            <a:ext cx="8610600" cy="609600"/>
          </a:xfrm>
          <a:solidFill>
            <a:schemeClr val="tx2"/>
          </a:solidFill>
        </p:spPr>
        <p:txBody>
          <a:bodyPr lIns="0" tIns="0" rIns="0" bIns="0" anchor="t"/>
          <a:lstStyle/>
          <a:p>
            <a:pPr defTabSz="1016000">
              <a:tabLst>
                <a:tab pos="0" algn="l"/>
                <a:tab pos="447675" algn="l"/>
                <a:tab pos="898525" algn="l"/>
                <a:tab pos="1346200" algn="l"/>
                <a:tab pos="1795145" algn="l"/>
                <a:tab pos="2244725" algn="l"/>
                <a:tab pos="2693670" algn="l"/>
                <a:tab pos="3143250" algn="l"/>
                <a:tab pos="3592195" algn="l"/>
                <a:tab pos="4041775" algn="l"/>
                <a:tab pos="4490720" algn="l"/>
                <a:tab pos="4940300" algn="l"/>
                <a:tab pos="5391150" algn="l"/>
                <a:tab pos="5838825" algn="l"/>
                <a:tab pos="6287770" algn="l"/>
                <a:tab pos="6737350" algn="l"/>
                <a:tab pos="7186295" algn="l"/>
                <a:tab pos="7635875" algn="l"/>
                <a:tab pos="8084820" algn="l"/>
                <a:tab pos="8534400" algn="l"/>
                <a:tab pos="8983345" algn="l"/>
              </a:tabLst>
            </a:pPr>
            <a:r>
              <a:rPr lang="en-IN" altLang="en-US" sz="3200" smtClean="0">
                <a:solidFill>
                  <a:schemeClr val="bg1"/>
                </a:solidFill>
                <a:latin typeface="Garamond" panose="02020404030301010803" pitchFamily="18" charset="0"/>
              </a:rPr>
              <a:t>Need for virtualization</a:t>
            </a:r>
            <a:endParaRPr lang="en-IN" altLang="en-US" sz="3200" smtClean="0">
              <a:solidFill>
                <a:schemeClr val="bg1"/>
              </a:solidFill>
              <a:latin typeface="Garamond" panose="02020404030301010803" pitchFamily="18" charset="0"/>
            </a:endParaRPr>
          </a:p>
        </p:txBody>
      </p:sp>
      <p:sp>
        <p:nvSpPr>
          <p:cNvPr id="31747" name="Rectangle 3"/>
          <p:cNvSpPr>
            <a:spLocks noGrp="1"/>
          </p:cNvSpPr>
          <p:nvPr>
            <p:ph type="body" idx="1"/>
          </p:nvPr>
        </p:nvSpPr>
        <p:spPr>
          <a:xfrm>
            <a:off x="762000" y="1066800"/>
            <a:ext cx="8213725" cy="5002213"/>
          </a:xfrm>
        </p:spPr>
        <p:txBody>
          <a:bodyPr lIns="0" tIns="0" rIns="0" bIns="0"/>
          <a:lstStyle/>
          <a:p>
            <a:pPr marL="0" indent="0" defTabSz="1016000">
              <a:lnSpc>
                <a:spcPct val="150000"/>
              </a:lnSpc>
              <a:buSzPct val="45000"/>
              <a:buFont typeface="Wingdings" panose="05000000000000000000" pitchFamily="2" charset="2"/>
              <a:buChar char="q"/>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IN" altLang="en-US" sz="1400" smtClean="0">
                <a:latin typeface="Times New Roman" panose="02020603050405020304" pitchFamily="18" charset="0"/>
                <a:cs typeface="Times New Roman" panose="02020603050405020304" pitchFamily="18" charset="0"/>
              </a:rPr>
              <a:t>      Fully utilize hardware resources </a:t>
            </a:r>
            <a:endParaRPr lang="en-IN" altLang="en-US" sz="1400" smtClean="0">
              <a:latin typeface="Times New Roman" panose="02020603050405020304" pitchFamily="18" charset="0"/>
              <a:cs typeface="Times New Roman" panose="02020603050405020304" pitchFamily="18" charset="0"/>
            </a:endParaRPr>
          </a:p>
          <a:p>
            <a:pPr marL="0" indent="0" defTabSz="1016000">
              <a:lnSpc>
                <a:spcPct val="150000"/>
              </a:lnSpc>
              <a:buSzPct val="45000"/>
              <a:buFont typeface="Wingdings" panose="05000000000000000000" pitchFamily="2" charset="2"/>
              <a:buChar char="q"/>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IN" altLang="en-US" sz="1400" smtClean="0">
                <a:latin typeface="Times New Roman" panose="02020603050405020304" pitchFamily="18" charset="0"/>
                <a:cs typeface="Times New Roman" panose="02020603050405020304" pitchFamily="18" charset="0"/>
              </a:rPr>
              <a:t>      Running heterogeneous and conflicting environments </a:t>
            </a:r>
            <a:endParaRPr lang="en-IN" altLang="en-US" sz="1400" smtClean="0">
              <a:latin typeface="Times New Roman" panose="02020603050405020304" pitchFamily="18" charset="0"/>
              <a:cs typeface="Times New Roman" panose="02020603050405020304" pitchFamily="18" charset="0"/>
            </a:endParaRPr>
          </a:p>
          <a:p>
            <a:pPr marL="0" indent="0" defTabSz="1016000">
              <a:lnSpc>
                <a:spcPct val="150000"/>
              </a:lnSpc>
              <a:buSzPct val="45000"/>
              <a:buFont typeface="Wingdings" panose="05000000000000000000" pitchFamily="2" charset="2"/>
              <a:buChar char="q"/>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IN" altLang="en-US" sz="1400" smtClean="0">
                <a:latin typeface="Times New Roman" panose="02020603050405020304" pitchFamily="18" charset="0"/>
                <a:cs typeface="Times New Roman" panose="02020603050405020304" pitchFamily="18" charset="0"/>
              </a:rPr>
              <a:t>      Isolation </a:t>
            </a:r>
            <a:endParaRPr lang="en-IN" altLang="en-US" sz="1400" smtClean="0">
              <a:latin typeface="Times New Roman" panose="02020603050405020304" pitchFamily="18" charset="0"/>
              <a:cs typeface="Times New Roman" panose="02020603050405020304" pitchFamily="18" charset="0"/>
            </a:endParaRPr>
          </a:p>
          <a:p>
            <a:pPr marL="0" indent="0" defTabSz="1016000">
              <a:lnSpc>
                <a:spcPct val="150000"/>
              </a:lnSpc>
              <a:buSzPct val="45000"/>
              <a:buFont typeface="Wingdings" panose="05000000000000000000" pitchFamily="2" charset="2"/>
              <a:buChar char="q"/>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IN" altLang="en-US" sz="1400" smtClean="0">
                <a:latin typeface="Times New Roman" panose="02020603050405020304" pitchFamily="18" charset="0"/>
                <a:cs typeface="Times New Roman" panose="02020603050405020304" pitchFamily="18" charset="0"/>
              </a:rPr>
              <a:t>      Manageability </a:t>
            </a:r>
            <a:endParaRPr lang="en-IN" altLang="en-US" sz="1400" smtClean="0">
              <a:latin typeface="Times New Roman" panose="02020603050405020304" pitchFamily="18" charset="0"/>
              <a:cs typeface="Times New Roman" panose="02020603050405020304" pitchFamily="18" charset="0"/>
            </a:endParaRPr>
          </a:p>
          <a:p>
            <a:pPr marL="0" indent="0" defTabSz="1016000">
              <a:lnSpc>
                <a:spcPct val="150000"/>
              </a:lnSpc>
              <a:buSzPct val="45000"/>
              <a:buFont typeface="Wingdings" panose="05000000000000000000" pitchFamily="2" charset="2"/>
              <a:buChar char="q"/>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IN" altLang="en-US" sz="1400" smtClean="0">
                <a:latin typeface="Times New Roman" panose="02020603050405020304" pitchFamily="18" charset="0"/>
                <a:cs typeface="Times New Roman" panose="02020603050405020304" pitchFamily="18" charset="0"/>
              </a:rPr>
              <a:t>      Reduced Power requirements</a:t>
            </a:r>
            <a:endParaRPr lang="en-IN" altLang="en-US" sz="1400" smtClean="0">
              <a:latin typeface="Times New Roman" panose="02020603050405020304" pitchFamily="18" charset="0"/>
              <a:cs typeface="Times New Roman" panose="02020603050405020304" pitchFamily="18" charset="0"/>
            </a:endParaRPr>
          </a:p>
          <a:p>
            <a:pPr marL="0" indent="0" defTabSz="1016000">
              <a:lnSpc>
                <a:spcPct val="150000"/>
              </a:lnSpc>
              <a:buSzPct val="45000"/>
              <a:buFont typeface="Wingdings" panose="05000000000000000000" pitchFamily="2" charset="2"/>
              <a:buChar char="q"/>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IN" altLang="en-US" sz="1400" smtClean="0">
                <a:latin typeface="Times New Roman" panose="02020603050405020304" pitchFamily="18" charset="0"/>
                <a:cs typeface="Times New Roman" panose="02020603050405020304" pitchFamily="18" charset="0"/>
              </a:rPr>
              <a:t>      Reduced ownership cost</a:t>
            </a:r>
            <a:endParaRPr lang="en-IN" altLang="en-US" sz="1400" smtClean="0">
              <a:latin typeface="Times New Roman" panose="02020603050405020304" pitchFamily="18" charset="0"/>
              <a:cs typeface="Times New Roman" panose="02020603050405020304" pitchFamily="18" charset="0"/>
            </a:endParaRPr>
          </a:p>
          <a:p>
            <a:pPr marL="0" indent="0" defTabSz="1016000">
              <a:lnSpc>
                <a:spcPct val="150000"/>
              </a:lnSpc>
              <a:buSzPct val="45000"/>
              <a:buFont typeface="Wingdings" panose="05000000000000000000" pitchFamily="2" charset="2"/>
              <a:buChar char="q"/>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US" altLang="en-US" sz="1400" smtClean="0">
                <a:latin typeface="Times New Roman" panose="02020603050405020304" pitchFamily="18" charset="0"/>
                <a:cs typeface="Times New Roman" panose="02020603050405020304" pitchFamily="18" charset="0"/>
              </a:rPr>
              <a:t>      Server consolidation</a:t>
            </a:r>
            <a:endParaRPr lang="en-US" altLang="en-US" sz="1400" smtClean="0">
              <a:latin typeface="Times New Roman" panose="02020603050405020304" pitchFamily="18" charset="0"/>
              <a:cs typeface="Times New Roman" panose="02020603050405020304" pitchFamily="18" charset="0"/>
            </a:endParaRPr>
          </a:p>
          <a:p>
            <a:pPr marL="825500" lvl="1" indent="-317500" defTabSz="1016000">
              <a:lnSpc>
                <a:spcPct val="150000"/>
              </a:lnSpc>
              <a:buSzPct val="45000"/>
              <a:buFontTx/>
              <a:buChar char="o"/>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US" altLang="en-US" sz="1400" smtClean="0">
                <a:latin typeface="Times New Roman" panose="02020603050405020304" pitchFamily="18" charset="0"/>
                <a:cs typeface="Times New Roman" panose="02020603050405020304" pitchFamily="18" charset="0"/>
              </a:rPr>
              <a:t>Run a web server and a mail server on the same physical server</a:t>
            </a:r>
            <a:endParaRPr lang="en-US" altLang="en-US" sz="1400" smtClean="0">
              <a:latin typeface="Times New Roman" panose="02020603050405020304" pitchFamily="18" charset="0"/>
              <a:cs typeface="Times New Roman" panose="02020603050405020304" pitchFamily="18" charset="0"/>
            </a:endParaRPr>
          </a:p>
          <a:p>
            <a:pPr marL="0" indent="0" defTabSz="1016000">
              <a:lnSpc>
                <a:spcPct val="150000"/>
              </a:lnSpc>
              <a:buSzPct val="45000"/>
              <a:buFont typeface="Wingdings" panose="05000000000000000000" pitchFamily="2" charset="2"/>
              <a:buChar char="q"/>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US" altLang="en-US" sz="1400" smtClean="0">
                <a:latin typeface="Times New Roman" panose="02020603050405020304" pitchFamily="18" charset="0"/>
                <a:cs typeface="Times New Roman" panose="02020603050405020304" pitchFamily="18" charset="0"/>
              </a:rPr>
              <a:t>      Easier development</a:t>
            </a:r>
            <a:endParaRPr lang="en-US" altLang="en-US" sz="1400" smtClean="0">
              <a:latin typeface="Times New Roman" panose="02020603050405020304" pitchFamily="18" charset="0"/>
              <a:cs typeface="Times New Roman" panose="02020603050405020304" pitchFamily="18" charset="0"/>
            </a:endParaRPr>
          </a:p>
          <a:p>
            <a:pPr marL="825500" lvl="1" indent="-317500" defTabSz="1016000">
              <a:lnSpc>
                <a:spcPct val="150000"/>
              </a:lnSpc>
              <a:buSzPct val="45000"/>
              <a:buFontTx/>
              <a:buChar char="o"/>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r>
              <a:rPr lang="en-US" altLang="en-US" sz="1400" smtClean="0">
                <a:latin typeface="Times New Roman" panose="02020603050405020304" pitchFamily="18" charset="0"/>
                <a:cs typeface="Times New Roman" panose="02020603050405020304" pitchFamily="18" charset="0"/>
              </a:rPr>
              <a:t> Develop critical operating system components (file system, disk driver) without affecting computer stability</a:t>
            </a:r>
            <a:endParaRPr lang="en-US" altLang="en-US" sz="1400" smtClean="0">
              <a:latin typeface="Times New Roman" panose="02020603050405020304" pitchFamily="18" charset="0"/>
              <a:cs typeface="Times New Roman" panose="02020603050405020304" pitchFamily="18" charset="0"/>
            </a:endParaRPr>
          </a:p>
          <a:p>
            <a:pPr marL="0" indent="0" defTabSz="1016000">
              <a:lnSpc>
                <a:spcPct val="150000"/>
              </a:lnSpc>
              <a:buSzPct val="45000"/>
              <a:buFont typeface="Wingdings" panose="05000000000000000000" pitchFamily="2" charset="2"/>
              <a:buChar char="q"/>
              <a:tabLst>
                <a:tab pos="114300" algn="l"/>
                <a:tab pos="565150" algn="l"/>
                <a:tab pos="1012825" algn="l"/>
                <a:tab pos="1461770" algn="l"/>
                <a:tab pos="1911350" algn="l"/>
                <a:tab pos="2360295" algn="l"/>
                <a:tab pos="2809875" algn="l"/>
                <a:tab pos="3258820" algn="l"/>
                <a:tab pos="3708400" algn="l"/>
                <a:tab pos="4157345" algn="l"/>
                <a:tab pos="4606925" algn="l"/>
                <a:tab pos="5057775" algn="l"/>
                <a:tab pos="5505450" algn="l"/>
                <a:tab pos="5954395" algn="l"/>
                <a:tab pos="6403975" algn="l"/>
                <a:tab pos="6852920" algn="l"/>
                <a:tab pos="7302500" algn="l"/>
                <a:tab pos="7751445" algn="l"/>
                <a:tab pos="8201025" algn="l"/>
                <a:tab pos="8649970" algn="l"/>
                <a:tab pos="8686800" algn="l"/>
                <a:tab pos="9410700" algn="l"/>
              </a:tabLst>
            </a:pPr>
            <a:endParaRPr lang="en-IN"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endParaRPr lang="en-US"/>
          </a:p>
        </p:txBody>
      </p:sp>
      <p:sp>
        <p:nvSpPr>
          <p:cNvPr id="3" name="Content Placeholder 2"/>
          <p:cNvSpPr>
            <a:spLocks noGrp="1"/>
          </p:cNvSpPr>
          <p:nvPr>
            <p:ph idx="1"/>
          </p:nvPr>
        </p:nvSpPr>
        <p:spPr>
          <a:xfrm>
            <a:off x="381000" y="1524000"/>
            <a:ext cx="8229600" cy="4953000"/>
          </a:xfrm>
        </p:spPr>
        <p:txBody>
          <a:bodyPr>
            <a:normAutofit fontScale="62500" lnSpcReduction="20000"/>
          </a:bodyPr>
          <a:lstStyle/>
          <a:p>
            <a:pPr algn="just"/>
            <a:r>
              <a:rPr lang="en-US" sz="2900" b="1" dirty="0"/>
              <a:t>Module:6 </a:t>
            </a:r>
            <a:r>
              <a:rPr lang="en-US" sz="2900" dirty="0"/>
              <a:t>	</a:t>
            </a:r>
            <a:r>
              <a:rPr lang="en-US" sz="2900" b="1" dirty="0"/>
              <a:t>Enterprise Cloud-Based High Performance Computing (HPC) </a:t>
            </a:r>
            <a:r>
              <a:rPr lang="en-US" sz="2900" dirty="0"/>
              <a:t>	</a:t>
            </a:r>
            <a:endParaRPr lang="en-US" sz="2900" dirty="0" smtClean="0"/>
          </a:p>
          <a:p>
            <a:pPr algn="just"/>
            <a:r>
              <a:rPr lang="en-US" sz="2900" dirty="0" smtClean="0"/>
              <a:t>Overview </a:t>
            </a:r>
            <a:r>
              <a:rPr lang="en-US" sz="2900" dirty="0"/>
              <a:t>of High Performance Computing (HPC) on Cloud-Enterprises HPC applications  (high-performance grid computing, high-performance big data computing/analytics, high performance reasoning)-HPC Cloud vendor solutions: compute grids (Windows HPC, Hadoop, Platform Symphony ,</a:t>
            </a:r>
            <a:r>
              <a:rPr lang="en-US" sz="2900" dirty="0" err="1"/>
              <a:t>Gridgain</a:t>
            </a:r>
            <a:r>
              <a:rPr lang="en-US" sz="2900" dirty="0"/>
              <a:t>), data grids (Oracle coherence, IBM Object grid, </a:t>
            </a:r>
            <a:r>
              <a:rPr lang="en-US" sz="2900" dirty="0" err="1"/>
              <a:t>Cassendra</a:t>
            </a:r>
            <a:r>
              <a:rPr lang="en-US" sz="2900" dirty="0"/>
              <a:t>, </a:t>
            </a:r>
            <a:r>
              <a:rPr lang="en-US" sz="2900" dirty="0" err="1"/>
              <a:t>HBase</a:t>
            </a:r>
            <a:r>
              <a:rPr lang="en-US" sz="2900" dirty="0"/>
              <a:t>, </a:t>
            </a:r>
            <a:r>
              <a:rPr lang="en-US" sz="2900" dirty="0" err="1"/>
              <a:t>Memcached</a:t>
            </a:r>
            <a:r>
              <a:rPr lang="en-US" sz="2900" dirty="0"/>
              <a:t>, </a:t>
            </a:r>
            <a:r>
              <a:rPr lang="en-US" sz="2900" dirty="0" err="1"/>
              <a:t>HPChardware</a:t>
            </a:r>
            <a:r>
              <a:rPr lang="en-US" sz="2900" dirty="0"/>
              <a:t> (GPGPU, SSD, </a:t>
            </a:r>
            <a:r>
              <a:rPr lang="en-US" sz="2900" dirty="0" err="1"/>
              <a:t>Infiniband</a:t>
            </a:r>
            <a:r>
              <a:rPr lang="en-US" sz="2900" dirty="0"/>
              <a:t>, Non-blocking switches</a:t>
            </a:r>
            <a:r>
              <a:rPr lang="en-US" sz="2900" dirty="0" smtClean="0"/>
              <a:t>)</a:t>
            </a:r>
            <a:endParaRPr lang="en-US" sz="2900" dirty="0" smtClean="0"/>
          </a:p>
          <a:p>
            <a:pPr algn="just"/>
            <a:endParaRPr lang="en-US" sz="2900" dirty="0"/>
          </a:p>
          <a:p>
            <a:pPr marL="0" indent="0" algn="just">
              <a:buNone/>
            </a:pPr>
            <a:r>
              <a:rPr lang="en-US" sz="2900" dirty="0" smtClean="0"/>
              <a:t> </a:t>
            </a:r>
            <a:r>
              <a:rPr lang="en-US" sz="2900" dirty="0"/>
              <a:t>	</a:t>
            </a:r>
            <a:endParaRPr lang="en-US" sz="2900" dirty="0"/>
          </a:p>
          <a:p>
            <a:pPr algn="just"/>
            <a:r>
              <a:rPr lang="en-US" sz="2900" b="1" dirty="0"/>
              <a:t>Module:7 </a:t>
            </a:r>
            <a:r>
              <a:rPr lang="en-US" sz="2900" dirty="0"/>
              <a:t>	</a:t>
            </a:r>
            <a:r>
              <a:rPr lang="en-US" sz="2900" b="1" dirty="0"/>
              <a:t>Setting up own Cloud </a:t>
            </a:r>
            <a:r>
              <a:rPr lang="en-US" sz="2900" dirty="0"/>
              <a:t>	</a:t>
            </a:r>
            <a:r>
              <a:rPr lang="en-US" sz="2900" dirty="0" smtClean="0"/>
              <a:t>cloud </a:t>
            </a:r>
            <a:r>
              <a:rPr lang="en-US" sz="2900" dirty="0"/>
              <a:t>setup</a:t>
            </a:r>
            <a:r>
              <a:rPr lang="en-US" sz="2900" b="1" dirty="0"/>
              <a:t>-</a:t>
            </a:r>
            <a:r>
              <a:rPr lang="en-US" sz="2900" dirty="0"/>
              <a:t>How to build private cloud using open source tools-Understanding various cloud plugins-Setting up your own cloud environment-</a:t>
            </a:r>
            <a:r>
              <a:rPr lang="en-US" sz="2900" dirty="0" err="1"/>
              <a:t>Autoprovisioning</a:t>
            </a:r>
            <a:r>
              <a:rPr lang="en-US" sz="2900" dirty="0"/>
              <a:t>-Custom images-Integrating tools like </a:t>
            </a:r>
            <a:r>
              <a:rPr lang="en-US" sz="2900" dirty="0" err="1"/>
              <a:t>Nagio</a:t>
            </a:r>
            <a:r>
              <a:rPr lang="en-US" sz="2900" dirty="0"/>
              <a:t>-Integration of Public and Private cloud. </a:t>
            </a:r>
            <a:endParaRPr lang="en-US" sz="2900" dirty="0" smtClean="0"/>
          </a:p>
          <a:p>
            <a:pPr algn="just"/>
            <a:r>
              <a:rPr lang="en-US" sz="2900" dirty="0"/>
              <a:t>	</a:t>
            </a:r>
            <a:endParaRPr lang="en-US" sz="2900" dirty="0"/>
          </a:p>
          <a:p>
            <a:pPr algn="just"/>
            <a:r>
              <a:rPr lang="en-US" sz="2900" b="1" dirty="0"/>
              <a:t>Module:8 </a:t>
            </a:r>
            <a:r>
              <a:rPr lang="en-US" sz="2900" dirty="0"/>
              <a:t>	</a:t>
            </a:r>
            <a:r>
              <a:rPr lang="en-US" sz="2900" b="1" dirty="0"/>
              <a:t>Contemporary issues </a:t>
            </a:r>
            <a:r>
              <a:rPr lang="en-US" sz="2900" dirty="0"/>
              <a:t>	</a:t>
            </a:r>
            <a:endParaRPr lang="en-US" sz="2900" dirty="0" smtClean="0"/>
          </a:p>
          <a:p>
            <a:pPr algn="just"/>
            <a:endParaRPr lang="en-US" sz="2900" dirty="0"/>
          </a:p>
          <a:p>
            <a:pPr algn="just"/>
            <a:r>
              <a:rPr lang="en-US" sz="2900" dirty="0"/>
              <a:t>Expert Talks 	</a:t>
            </a:r>
            <a:endParaRPr lang="en-US" sz="2900" dirty="0"/>
          </a:p>
          <a:p>
            <a:pPr algn="just"/>
            <a:endParaRPr lang="en-US" dirty="0"/>
          </a:p>
          <a:p>
            <a:pPr algn="just"/>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62000" y="274638"/>
            <a:ext cx="8077200" cy="1143000"/>
          </a:xfrm>
        </p:spPr>
        <p:txBody>
          <a:bodyPr anchor="t"/>
          <a:lstStyle/>
          <a:p>
            <a:r>
              <a:rPr lang="en-US" altLang="en-US" smtClean="0"/>
              <a:t>Hypervisor</a:t>
            </a:r>
            <a:endParaRPr lang="en-US" altLang="en-US" smtClean="0"/>
          </a:p>
        </p:txBody>
      </p:sp>
      <p:sp>
        <p:nvSpPr>
          <p:cNvPr id="32771" name="Rectangle 3"/>
          <p:cNvSpPr>
            <a:spLocks noGrp="1" noChangeArrowheads="1"/>
          </p:cNvSpPr>
          <p:nvPr>
            <p:ph type="body" idx="1"/>
          </p:nvPr>
        </p:nvSpPr>
        <p:spPr>
          <a:xfrm>
            <a:off x="762000" y="1600200"/>
            <a:ext cx="8077200" cy="4525963"/>
          </a:xfrm>
        </p:spPr>
        <p:txBody>
          <a:bodyPr/>
          <a:lstStyle/>
          <a:p>
            <a:r>
              <a:rPr lang="en-US" altLang="en-US" sz="2400" smtClean="0">
                <a:latin typeface="Times New Roman" panose="02020603050405020304" pitchFamily="18" charset="0"/>
                <a:cs typeface="Times New Roman" panose="02020603050405020304" pitchFamily="18" charset="0"/>
              </a:rPr>
              <a:t>In computing, a hypervisor (also: virtual machine monitor) is a virtualization platform that allows multiple operating systems to run on a host computer at the same time. The term usua-lly refers to an implementation using full virtualization</a:t>
            </a:r>
            <a:r>
              <a:rPr lang="en-US" altLang="en-US" sz="2400" smtClean="0"/>
              <a:t>. </a:t>
            </a:r>
            <a:endParaRPr lang="en-US" altLang="en-US" sz="2400" smtClean="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2"/>
          </p:nvPr>
        </p:nvSpPr>
        <p:spPr bwMode="auto">
          <a:xfrm>
            <a:off x="457200" y="6356350"/>
            <a:ext cx="2133600" cy="366713"/>
          </a:xfrm>
          <a:ln>
            <a:miter lim="800000"/>
          </a:ln>
        </p:spPr>
        <p:txBody>
          <a:bodyPr wrap="square" numCol="1" anchor="t" anchorCtr="0" compatLnSpc="1"/>
          <a:lstStyle/>
          <a:p>
            <a:pPr>
              <a:defRPr/>
            </a:pPr>
            <a:fld id="{44420512-85EA-4B56-89B7-1045F9A4C763}" type="slidenum">
              <a:rPr lang="en-US">
                <a:latin typeface="Arial" panose="020B0604020202020204" pitchFamily="34" charset="0"/>
              </a:rPr>
            </a:fld>
            <a:endParaRPr lang="en-US">
              <a:latin typeface="Arial" panose="020B0604020202020204" pitchFamily="34" charset="0"/>
            </a:endParaRPr>
          </a:p>
        </p:txBody>
      </p:sp>
      <p:sp>
        <p:nvSpPr>
          <p:cNvPr id="34819" name="Rectangle 2"/>
          <p:cNvSpPr>
            <a:spLocks noGrp="1" noChangeArrowheads="1"/>
          </p:cNvSpPr>
          <p:nvPr>
            <p:ph type="title"/>
          </p:nvPr>
        </p:nvSpPr>
        <p:spPr>
          <a:xfrm>
            <a:off x="457200" y="274638"/>
            <a:ext cx="8229600" cy="563562"/>
          </a:xfrm>
          <a:ln>
            <a:miter lim="800000"/>
          </a:ln>
        </p:spPr>
        <p:txBody>
          <a:bodyPr rtlCol="0" anchor="t">
            <a:normAutofit fontScale="90000"/>
          </a:bodyPr>
          <a:lstStyle/>
          <a:p>
            <a:pPr fontAlgn="auto">
              <a:spcAft>
                <a:spcPts val="0"/>
              </a:spcAft>
              <a:defRPr/>
            </a:pPr>
            <a:r>
              <a:rPr lang="en-US" smtClean="0"/>
              <a:t>Two types of hypervisors</a:t>
            </a:r>
            <a:endParaRPr lang="en-US" smtClean="0"/>
          </a:p>
        </p:txBody>
      </p:sp>
      <p:sp>
        <p:nvSpPr>
          <p:cNvPr id="33796" name="Rectangle 3"/>
          <p:cNvSpPr>
            <a:spLocks noGrp="1" noChangeArrowheads="1"/>
          </p:cNvSpPr>
          <p:nvPr>
            <p:ph type="body" idx="1"/>
          </p:nvPr>
        </p:nvSpPr>
        <p:spPr>
          <a:xfrm>
            <a:off x="457200" y="1066800"/>
            <a:ext cx="8229600" cy="5059363"/>
          </a:xfrm>
        </p:spPr>
        <p:txBody>
          <a:bodyPr/>
          <a:lstStyle/>
          <a:p>
            <a:r>
              <a:rPr lang="en-US" altLang="en-US" sz="1800" smtClean="0"/>
              <a:t>Definitions</a:t>
            </a:r>
            <a:endParaRPr lang="en-US" altLang="en-US" sz="1800" smtClean="0"/>
          </a:p>
          <a:p>
            <a:pPr lvl="1"/>
            <a:r>
              <a:rPr lang="en-US" altLang="en-US" sz="1800" b="1" smtClean="0"/>
              <a:t>Hypervisor</a:t>
            </a:r>
            <a:r>
              <a:rPr lang="en-US" altLang="en-US" sz="1800" smtClean="0"/>
              <a:t> (or </a:t>
            </a:r>
            <a:r>
              <a:rPr lang="en-US" altLang="en-US" sz="1800" b="1" smtClean="0"/>
              <a:t>VMM</a:t>
            </a:r>
            <a:r>
              <a:rPr lang="en-US" altLang="en-US" sz="1800" smtClean="0"/>
              <a:t> – Virtual Machine Monitor) is a software layer that allows several </a:t>
            </a:r>
            <a:r>
              <a:rPr lang="en-US" altLang="en-US" sz="1800" b="1" smtClean="0"/>
              <a:t>virtual machines</a:t>
            </a:r>
            <a:r>
              <a:rPr lang="en-US" altLang="en-US" sz="1800" smtClean="0"/>
              <a:t> to </a:t>
            </a:r>
            <a:r>
              <a:rPr lang="en-US" altLang="en-US" sz="1800" b="1" smtClean="0"/>
              <a:t>run</a:t>
            </a:r>
            <a:r>
              <a:rPr lang="en-US" altLang="en-US" sz="1800" smtClean="0"/>
              <a:t> on a </a:t>
            </a:r>
            <a:r>
              <a:rPr lang="en-US" altLang="en-US" sz="1800" b="1" smtClean="0"/>
              <a:t>physical machine</a:t>
            </a:r>
            <a:endParaRPr lang="en-US" altLang="en-US" sz="1800" b="1" smtClean="0"/>
          </a:p>
          <a:p>
            <a:pPr lvl="1"/>
            <a:r>
              <a:rPr lang="en-US" altLang="en-US" sz="1800" smtClean="0"/>
              <a:t>The physical OS and hardware are called the </a:t>
            </a:r>
            <a:r>
              <a:rPr lang="en-US" altLang="en-US" sz="1800" b="1" smtClean="0"/>
              <a:t>Host</a:t>
            </a:r>
            <a:endParaRPr lang="en-US" altLang="en-US" sz="1800" b="1" smtClean="0"/>
          </a:p>
          <a:p>
            <a:pPr lvl="1"/>
            <a:r>
              <a:rPr lang="en-US" altLang="en-US" sz="1800" smtClean="0"/>
              <a:t>The virtual machine OS and applications are called the </a:t>
            </a:r>
            <a:r>
              <a:rPr lang="en-US" altLang="en-US" sz="1800" b="1" smtClean="0"/>
              <a:t>Guest</a:t>
            </a:r>
            <a:endParaRPr lang="en-US" altLang="en-US" sz="1800" smtClean="0"/>
          </a:p>
        </p:txBody>
      </p:sp>
      <p:grpSp>
        <p:nvGrpSpPr>
          <p:cNvPr id="33797" name="Group 35"/>
          <p:cNvGrpSpPr/>
          <p:nvPr/>
        </p:nvGrpSpPr>
        <p:grpSpPr bwMode="auto">
          <a:xfrm>
            <a:off x="533400" y="4114800"/>
            <a:ext cx="3756025" cy="2397125"/>
            <a:chOff x="379" y="2205"/>
            <a:chExt cx="2366" cy="1510"/>
          </a:xfrm>
        </p:grpSpPr>
        <p:sp>
          <p:nvSpPr>
            <p:cNvPr id="33812" name="Text Box 22"/>
            <p:cNvSpPr txBox="1">
              <a:spLocks noChangeArrowheads="1"/>
            </p:cNvSpPr>
            <p:nvPr/>
          </p:nvSpPr>
          <p:spPr bwMode="auto">
            <a:xfrm>
              <a:off x="703" y="3521"/>
              <a:ext cx="204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t>VMware ESX, Microsoft Hyper-V, Xen</a:t>
              </a:r>
              <a:endParaRPr lang="en-US" altLang="en-US" sz="1400"/>
            </a:p>
          </p:txBody>
        </p:sp>
        <p:grpSp>
          <p:nvGrpSpPr>
            <p:cNvPr id="33813" name="Group 21"/>
            <p:cNvGrpSpPr/>
            <p:nvPr/>
          </p:nvGrpSpPr>
          <p:grpSpPr bwMode="auto">
            <a:xfrm>
              <a:off x="930" y="2205"/>
              <a:ext cx="1497" cy="1166"/>
              <a:chOff x="1066" y="2410"/>
              <a:chExt cx="1497" cy="1166"/>
            </a:xfrm>
          </p:grpSpPr>
          <p:sp>
            <p:nvSpPr>
              <p:cNvPr id="33818" name="Text Box 14"/>
              <p:cNvSpPr txBox="1">
                <a:spLocks noChangeArrowheads="1"/>
              </p:cNvSpPr>
              <p:nvPr/>
            </p:nvSpPr>
            <p:spPr bwMode="auto">
              <a:xfrm>
                <a:off x="1066" y="3363"/>
                <a:ext cx="1497" cy="213"/>
              </a:xfrm>
              <a:prstGeom prst="rect">
                <a:avLst/>
              </a:prstGeom>
              <a:solidFill>
                <a:srgbClr val="FF6400"/>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Hardware</a:t>
                </a:r>
                <a:endParaRPr lang="en-US" altLang="en-US" sz="1600"/>
              </a:p>
            </p:txBody>
          </p:sp>
          <p:sp>
            <p:nvSpPr>
              <p:cNvPr id="33819" name="Text Box 17"/>
              <p:cNvSpPr txBox="1">
                <a:spLocks noChangeArrowheads="1"/>
              </p:cNvSpPr>
              <p:nvPr/>
            </p:nvSpPr>
            <p:spPr bwMode="auto">
              <a:xfrm>
                <a:off x="1066" y="3136"/>
                <a:ext cx="1496" cy="213"/>
              </a:xfrm>
              <a:prstGeom prst="rect">
                <a:avLst/>
              </a:prstGeom>
              <a:solidFill>
                <a:srgbClr val="99CC00"/>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Hypervisor</a:t>
                </a:r>
                <a:endParaRPr lang="en-US" altLang="en-US" sz="1600"/>
              </a:p>
            </p:txBody>
          </p:sp>
          <p:sp>
            <p:nvSpPr>
              <p:cNvPr id="33820" name="Text Box 18"/>
              <p:cNvSpPr txBox="1">
                <a:spLocks noChangeArrowheads="1"/>
              </p:cNvSpPr>
              <p:nvPr/>
            </p:nvSpPr>
            <p:spPr bwMode="auto">
              <a:xfrm>
                <a:off x="1066" y="2909"/>
                <a:ext cx="725" cy="213"/>
              </a:xfrm>
              <a:prstGeom prst="rect">
                <a:avLst/>
              </a:prstGeom>
              <a:solidFill>
                <a:schemeClr val="accent1"/>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VM1</a:t>
                </a:r>
                <a:endParaRPr lang="en-US" altLang="en-US" sz="1600"/>
              </a:p>
            </p:txBody>
          </p:sp>
          <p:sp>
            <p:nvSpPr>
              <p:cNvPr id="33821" name="Text Box 19"/>
              <p:cNvSpPr txBox="1">
                <a:spLocks noChangeArrowheads="1"/>
              </p:cNvSpPr>
              <p:nvPr/>
            </p:nvSpPr>
            <p:spPr bwMode="auto">
              <a:xfrm>
                <a:off x="1837" y="2909"/>
                <a:ext cx="725" cy="213"/>
              </a:xfrm>
              <a:prstGeom prst="rect">
                <a:avLst/>
              </a:prstGeom>
              <a:solidFill>
                <a:schemeClr val="accent1"/>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VM2</a:t>
                </a:r>
                <a:endParaRPr lang="en-US" altLang="en-US" sz="1600"/>
              </a:p>
            </p:txBody>
          </p:sp>
          <p:sp>
            <p:nvSpPr>
              <p:cNvPr id="33822" name="Text Box 20"/>
              <p:cNvSpPr txBox="1">
                <a:spLocks noChangeArrowheads="1"/>
              </p:cNvSpPr>
              <p:nvPr/>
            </p:nvSpPr>
            <p:spPr bwMode="auto">
              <a:xfrm>
                <a:off x="1231" y="2410"/>
                <a:ext cx="114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600"/>
                  <a:t>Type 1 (bare-metal)</a:t>
                </a:r>
                <a:endParaRPr lang="en-US" altLang="en-US" sz="1600"/>
              </a:p>
            </p:txBody>
          </p:sp>
        </p:grpSp>
        <p:sp>
          <p:nvSpPr>
            <p:cNvPr id="33814" name="AutoShape 24"/>
            <p:cNvSpPr/>
            <p:nvPr/>
          </p:nvSpPr>
          <p:spPr bwMode="auto">
            <a:xfrm>
              <a:off x="789" y="2931"/>
              <a:ext cx="95" cy="436"/>
            </a:xfrm>
            <a:prstGeom prst="leftBrace">
              <a:avLst>
                <a:gd name="adj1" fmla="val 53225"/>
                <a:gd name="adj2" fmla="val 50384"/>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endParaRPr lang="en-US" altLang="en-US"/>
            </a:p>
          </p:txBody>
        </p:sp>
        <p:sp>
          <p:nvSpPr>
            <p:cNvPr id="33815" name="AutoShape 25"/>
            <p:cNvSpPr/>
            <p:nvPr/>
          </p:nvSpPr>
          <p:spPr bwMode="auto">
            <a:xfrm>
              <a:off x="789" y="2704"/>
              <a:ext cx="95" cy="210"/>
            </a:xfrm>
            <a:prstGeom prst="leftBrace">
              <a:avLst>
                <a:gd name="adj1" fmla="val 25636"/>
                <a:gd name="adj2" fmla="val 50384"/>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endParaRPr lang="en-US" altLang="en-US"/>
            </a:p>
          </p:txBody>
        </p:sp>
        <p:sp>
          <p:nvSpPr>
            <p:cNvPr id="33816" name="Text Box 26"/>
            <p:cNvSpPr txBox="1">
              <a:spLocks noChangeArrowheads="1"/>
            </p:cNvSpPr>
            <p:nvPr/>
          </p:nvSpPr>
          <p:spPr bwMode="auto">
            <a:xfrm>
              <a:off x="447" y="3060"/>
              <a:ext cx="32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t>Host</a:t>
              </a:r>
              <a:endParaRPr lang="en-US" altLang="en-US" sz="1400"/>
            </a:p>
          </p:txBody>
        </p:sp>
        <p:sp>
          <p:nvSpPr>
            <p:cNvPr id="33817" name="Text Box 27"/>
            <p:cNvSpPr txBox="1">
              <a:spLocks noChangeArrowheads="1"/>
            </p:cNvSpPr>
            <p:nvPr/>
          </p:nvSpPr>
          <p:spPr bwMode="auto">
            <a:xfrm>
              <a:off x="379" y="2719"/>
              <a:ext cx="3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t>Guest</a:t>
              </a:r>
              <a:endParaRPr lang="en-US" altLang="en-US" sz="1400"/>
            </a:p>
          </p:txBody>
        </p:sp>
      </p:grpSp>
      <p:grpSp>
        <p:nvGrpSpPr>
          <p:cNvPr id="33798" name="Group 37"/>
          <p:cNvGrpSpPr/>
          <p:nvPr/>
        </p:nvGrpSpPr>
        <p:grpSpPr bwMode="auto">
          <a:xfrm>
            <a:off x="4648200" y="4038600"/>
            <a:ext cx="3709988" cy="2613025"/>
            <a:chOff x="2828" y="2205"/>
            <a:chExt cx="2337" cy="1646"/>
          </a:xfrm>
        </p:grpSpPr>
        <p:grpSp>
          <p:nvGrpSpPr>
            <p:cNvPr id="33799" name="Group 12"/>
            <p:cNvGrpSpPr/>
            <p:nvPr/>
          </p:nvGrpSpPr>
          <p:grpSpPr bwMode="auto">
            <a:xfrm>
              <a:off x="3146" y="2205"/>
              <a:ext cx="1497" cy="1166"/>
              <a:chOff x="476" y="2160"/>
              <a:chExt cx="1497" cy="1166"/>
            </a:xfrm>
          </p:grpSpPr>
          <p:sp>
            <p:nvSpPr>
              <p:cNvPr id="33805" name="Text Box 4"/>
              <p:cNvSpPr txBox="1">
                <a:spLocks noChangeArrowheads="1"/>
              </p:cNvSpPr>
              <p:nvPr/>
            </p:nvSpPr>
            <p:spPr bwMode="auto">
              <a:xfrm>
                <a:off x="476" y="3113"/>
                <a:ext cx="1497" cy="213"/>
              </a:xfrm>
              <a:prstGeom prst="rect">
                <a:avLst/>
              </a:prstGeom>
              <a:solidFill>
                <a:srgbClr val="FF6400"/>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Hardware</a:t>
                </a:r>
                <a:endParaRPr lang="en-US" altLang="en-US" sz="1600"/>
              </a:p>
            </p:txBody>
          </p:sp>
          <p:sp>
            <p:nvSpPr>
              <p:cNvPr id="33806" name="Text Box 5"/>
              <p:cNvSpPr txBox="1">
                <a:spLocks noChangeArrowheads="1"/>
              </p:cNvSpPr>
              <p:nvPr/>
            </p:nvSpPr>
            <p:spPr bwMode="auto">
              <a:xfrm>
                <a:off x="476" y="2886"/>
                <a:ext cx="1497" cy="213"/>
              </a:xfrm>
              <a:prstGeom prst="rect">
                <a:avLst/>
              </a:prstGeom>
              <a:solidFill>
                <a:srgbClr val="71BFA7"/>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OS</a:t>
                </a:r>
                <a:endParaRPr lang="en-US" altLang="en-US" sz="1600"/>
              </a:p>
            </p:txBody>
          </p:sp>
          <p:sp>
            <p:nvSpPr>
              <p:cNvPr id="33807" name="Text Box 6"/>
              <p:cNvSpPr txBox="1">
                <a:spLocks noChangeArrowheads="1"/>
              </p:cNvSpPr>
              <p:nvPr/>
            </p:nvSpPr>
            <p:spPr bwMode="auto">
              <a:xfrm>
                <a:off x="476" y="2659"/>
                <a:ext cx="590" cy="213"/>
              </a:xfrm>
              <a:prstGeom prst="rect">
                <a:avLst/>
              </a:prstGeom>
              <a:solidFill>
                <a:srgbClr val="99CC00"/>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Process</a:t>
                </a:r>
                <a:endParaRPr lang="en-US" altLang="en-US" sz="1600"/>
              </a:p>
            </p:txBody>
          </p:sp>
          <p:sp>
            <p:nvSpPr>
              <p:cNvPr id="33808" name="Text Box 8"/>
              <p:cNvSpPr txBox="1">
                <a:spLocks noChangeArrowheads="1"/>
              </p:cNvSpPr>
              <p:nvPr/>
            </p:nvSpPr>
            <p:spPr bwMode="auto">
              <a:xfrm>
                <a:off x="1111" y="2659"/>
                <a:ext cx="862" cy="213"/>
              </a:xfrm>
              <a:prstGeom prst="rect">
                <a:avLst/>
              </a:prstGeom>
              <a:solidFill>
                <a:srgbClr val="99CC00"/>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Hypervisor</a:t>
                </a:r>
                <a:endParaRPr lang="en-US" altLang="en-US" sz="1600"/>
              </a:p>
            </p:txBody>
          </p:sp>
          <p:sp>
            <p:nvSpPr>
              <p:cNvPr id="33809" name="Text Box 9"/>
              <p:cNvSpPr txBox="1">
                <a:spLocks noChangeArrowheads="1"/>
              </p:cNvSpPr>
              <p:nvPr/>
            </p:nvSpPr>
            <p:spPr bwMode="auto">
              <a:xfrm>
                <a:off x="1111" y="2432"/>
                <a:ext cx="408" cy="213"/>
              </a:xfrm>
              <a:prstGeom prst="rect">
                <a:avLst/>
              </a:prstGeom>
              <a:solidFill>
                <a:schemeClr val="accent1"/>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VM1</a:t>
                </a:r>
                <a:endParaRPr lang="en-US" altLang="en-US" sz="1600"/>
              </a:p>
            </p:txBody>
          </p:sp>
          <p:sp>
            <p:nvSpPr>
              <p:cNvPr id="33810" name="Text Box 10"/>
              <p:cNvSpPr txBox="1">
                <a:spLocks noChangeArrowheads="1"/>
              </p:cNvSpPr>
              <p:nvPr/>
            </p:nvSpPr>
            <p:spPr bwMode="auto">
              <a:xfrm>
                <a:off x="1565" y="2432"/>
                <a:ext cx="408" cy="213"/>
              </a:xfrm>
              <a:prstGeom prst="rect">
                <a:avLst/>
              </a:prstGeom>
              <a:solidFill>
                <a:schemeClr val="accent1"/>
              </a:solidFill>
              <a:ln w="9525" algn="ctr">
                <a:solidFill>
                  <a:schemeClr val="tx1"/>
                </a:solidFill>
                <a:miter lim="800000"/>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sz="1600"/>
                  <a:t>VM2</a:t>
                </a:r>
                <a:endParaRPr lang="en-US" altLang="en-US" sz="1600"/>
              </a:p>
            </p:txBody>
          </p:sp>
          <p:sp>
            <p:nvSpPr>
              <p:cNvPr id="33811" name="Text Box 11"/>
              <p:cNvSpPr txBox="1">
                <a:spLocks noChangeArrowheads="1"/>
              </p:cNvSpPr>
              <p:nvPr/>
            </p:nvSpPr>
            <p:spPr bwMode="auto">
              <a:xfrm>
                <a:off x="703" y="2160"/>
                <a:ext cx="92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600"/>
                  <a:t>Type 2 (hosted)</a:t>
                </a:r>
                <a:endParaRPr lang="en-US" altLang="en-US" sz="1600"/>
              </a:p>
            </p:txBody>
          </p:sp>
        </p:grpSp>
        <p:sp>
          <p:nvSpPr>
            <p:cNvPr id="33800" name="Text Box 23"/>
            <p:cNvSpPr txBox="1">
              <a:spLocks noChangeArrowheads="1"/>
            </p:cNvSpPr>
            <p:nvPr/>
          </p:nvSpPr>
          <p:spPr bwMode="auto">
            <a:xfrm>
              <a:off x="2828" y="3521"/>
              <a:ext cx="22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t>VMware Workstation, Microsoft Virtual PC, Sun VirtualBox, QEMU, KVM</a:t>
              </a:r>
              <a:endParaRPr lang="en-US" altLang="en-US" sz="1400"/>
            </a:p>
          </p:txBody>
        </p:sp>
        <p:sp>
          <p:nvSpPr>
            <p:cNvPr id="33801" name="Text Box 30"/>
            <p:cNvSpPr txBox="1">
              <a:spLocks noChangeArrowheads="1"/>
            </p:cNvSpPr>
            <p:nvPr/>
          </p:nvSpPr>
          <p:spPr bwMode="auto">
            <a:xfrm>
              <a:off x="4824" y="2932"/>
              <a:ext cx="32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t>Host</a:t>
              </a:r>
              <a:endParaRPr lang="en-US" altLang="en-US" sz="1400"/>
            </a:p>
          </p:txBody>
        </p:sp>
        <p:sp>
          <p:nvSpPr>
            <p:cNvPr id="33802" name="Text Box 31"/>
            <p:cNvSpPr txBox="1">
              <a:spLocks noChangeArrowheads="1"/>
            </p:cNvSpPr>
            <p:nvPr/>
          </p:nvSpPr>
          <p:spPr bwMode="auto">
            <a:xfrm>
              <a:off x="4779" y="2479"/>
              <a:ext cx="3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1400"/>
                <a:t>Guest</a:t>
              </a:r>
              <a:endParaRPr lang="en-US" altLang="en-US" sz="1400"/>
            </a:p>
          </p:txBody>
        </p:sp>
        <p:sp>
          <p:nvSpPr>
            <p:cNvPr id="33803" name="AutoShape 33"/>
            <p:cNvSpPr/>
            <p:nvPr/>
          </p:nvSpPr>
          <p:spPr bwMode="auto">
            <a:xfrm>
              <a:off x="4688" y="2478"/>
              <a:ext cx="97" cy="181"/>
            </a:xfrm>
            <a:prstGeom prst="rightBrace">
              <a:avLst>
                <a:gd name="adj1" fmla="val 1555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33804" name="AutoShape 34"/>
            <p:cNvSpPr/>
            <p:nvPr/>
          </p:nvSpPr>
          <p:spPr bwMode="auto">
            <a:xfrm>
              <a:off x="4688" y="2704"/>
              <a:ext cx="97" cy="635"/>
            </a:xfrm>
            <a:prstGeom prst="rightBrace">
              <a:avLst>
                <a:gd name="adj1" fmla="val 5455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gr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762000" y="1600200"/>
            <a:ext cx="8077200" cy="4525963"/>
          </a:xfrm>
        </p:spPr>
        <p:txBody>
          <a:bodyPr/>
          <a:lstStyle/>
          <a:p>
            <a:pPr>
              <a:lnSpc>
                <a:spcPct val="90000"/>
              </a:lnSpc>
            </a:pPr>
            <a:r>
              <a:rPr lang="en-US" altLang="en-US" sz="1600" smtClean="0">
                <a:latin typeface="Times New Roman" panose="02020603050405020304" pitchFamily="18" charset="0"/>
                <a:cs typeface="Times New Roman" panose="02020603050405020304" pitchFamily="18" charset="0"/>
              </a:rPr>
              <a:t>Hypervisors are currently classified in two types:</a:t>
            </a:r>
            <a:endParaRPr lang="en-US" altLang="en-US" sz="1600" smtClean="0">
              <a:latin typeface="Times New Roman" panose="02020603050405020304" pitchFamily="18" charset="0"/>
              <a:cs typeface="Times New Roman" panose="02020603050405020304" pitchFamily="18" charset="0"/>
            </a:endParaRPr>
          </a:p>
          <a:p>
            <a:pPr>
              <a:lnSpc>
                <a:spcPct val="90000"/>
              </a:lnSpc>
              <a:buFont typeface="Arial" panose="020B0604020202020204" pitchFamily="34" charset="0"/>
              <a:buNone/>
            </a:pPr>
            <a:endParaRPr lang="en-US" altLang="en-US" sz="1600" smtClean="0">
              <a:latin typeface="Times New Roman" panose="02020603050405020304" pitchFamily="18" charset="0"/>
              <a:cs typeface="Times New Roman" panose="02020603050405020304" pitchFamily="18" charset="0"/>
            </a:endParaRPr>
          </a:p>
          <a:p>
            <a:pPr lvl="1">
              <a:lnSpc>
                <a:spcPct val="90000"/>
              </a:lnSpc>
            </a:pPr>
            <a:r>
              <a:rPr lang="en-US" altLang="en-US" sz="1600" smtClean="0">
                <a:latin typeface="Times New Roman" panose="02020603050405020304" pitchFamily="18" charset="0"/>
                <a:cs typeface="Times New Roman" panose="02020603050405020304" pitchFamily="18" charset="0"/>
              </a:rPr>
              <a:t>Type 1 hypervisor (or Type 1 virtual machine monitor) is software that runs directly on a given hardware platform (as an operating system control program). A "guest" operating system thus runs at the second level above the hardware. </a:t>
            </a:r>
            <a:endParaRPr lang="en-US" altLang="en-US" sz="1600" smtClean="0">
              <a:latin typeface="Times New Roman" panose="02020603050405020304" pitchFamily="18" charset="0"/>
              <a:cs typeface="Times New Roman" panose="02020603050405020304" pitchFamily="18" charset="0"/>
            </a:endParaRPr>
          </a:p>
          <a:p>
            <a:pPr lvl="2">
              <a:lnSpc>
                <a:spcPct val="90000"/>
              </a:lnSpc>
            </a:pPr>
            <a:r>
              <a:rPr lang="en-US" altLang="en-US" sz="1600" smtClean="0">
                <a:latin typeface="Times New Roman" panose="02020603050405020304" pitchFamily="18" charset="0"/>
                <a:cs typeface="Times New Roman" panose="02020603050405020304" pitchFamily="18" charset="0"/>
              </a:rPr>
              <a:t>The classic type 1 hypervisor was CP/CMS, developed at IBM in the 1960s, ancestor of IBM's current z/VM. More recent examples are Xen, VMware's ESX Server, and Sun's Hypervisor (released in 2005).</a:t>
            </a:r>
            <a:endParaRPr lang="en-US" altLang="en-US" sz="1600" smtClean="0">
              <a:latin typeface="Times New Roman" panose="02020603050405020304" pitchFamily="18" charset="0"/>
              <a:cs typeface="Times New Roman" panose="02020603050405020304" pitchFamily="18" charset="0"/>
            </a:endParaRPr>
          </a:p>
          <a:p>
            <a:pPr lvl="2">
              <a:lnSpc>
                <a:spcPct val="90000"/>
              </a:lnSpc>
              <a:buFont typeface="Arial" panose="020B0604020202020204" pitchFamily="34" charset="0"/>
              <a:buNone/>
            </a:pPr>
            <a:endParaRPr lang="en-US" altLang="en-US" sz="1600" smtClean="0">
              <a:latin typeface="Times New Roman" panose="02020603050405020304" pitchFamily="18" charset="0"/>
              <a:cs typeface="Times New Roman" panose="02020603050405020304" pitchFamily="18" charset="0"/>
            </a:endParaRPr>
          </a:p>
          <a:p>
            <a:pPr lvl="1">
              <a:lnSpc>
                <a:spcPct val="90000"/>
              </a:lnSpc>
            </a:pPr>
            <a:r>
              <a:rPr lang="en-US" altLang="en-US" sz="1600" smtClean="0">
                <a:latin typeface="Times New Roman" panose="02020603050405020304" pitchFamily="18" charset="0"/>
                <a:cs typeface="Times New Roman" panose="02020603050405020304" pitchFamily="18" charset="0"/>
              </a:rPr>
              <a:t>Type 2 hypervisor (or Type 2 virtual machine monitor) is software that runs within an operating system environment. A "guest" operating system thus runs at the third level above the hardware. </a:t>
            </a:r>
            <a:endParaRPr lang="en-US" altLang="en-US" sz="1600" smtClean="0">
              <a:latin typeface="Times New Roman" panose="02020603050405020304" pitchFamily="18" charset="0"/>
              <a:cs typeface="Times New Roman" panose="02020603050405020304" pitchFamily="18" charset="0"/>
            </a:endParaRPr>
          </a:p>
          <a:p>
            <a:pPr lvl="2">
              <a:lnSpc>
                <a:spcPct val="90000"/>
              </a:lnSpc>
            </a:pPr>
            <a:r>
              <a:rPr lang="en-US" altLang="en-US" sz="1600" smtClean="0">
                <a:latin typeface="Times New Roman" panose="02020603050405020304" pitchFamily="18" charset="0"/>
                <a:cs typeface="Times New Roman" panose="02020603050405020304" pitchFamily="18" charset="0"/>
              </a:rPr>
              <a:t>Examples include VMware server and Microsoft Virtual Server.</a:t>
            </a:r>
            <a:endParaRPr lang="en-US" altLang="en-US" sz="1600" smtClean="0">
              <a:latin typeface="Times New Roman" panose="02020603050405020304" pitchFamily="18" charset="0"/>
              <a:cs typeface="Times New Roman" panose="02020603050405020304" pitchFamily="18" charset="0"/>
            </a:endParaRPr>
          </a:p>
          <a:p>
            <a:pPr>
              <a:lnSpc>
                <a:spcPct val="90000"/>
              </a:lnSpc>
            </a:pPr>
            <a:endParaRPr lang="en-US" altLang="en-US" sz="1600" smtClean="0"/>
          </a:p>
        </p:txBody>
      </p:sp>
      <p:sp>
        <p:nvSpPr>
          <p:cNvPr id="34819" name="Rectangle 4"/>
          <p:cNvSpPr>
            <a:spLocks noGrp="1" noChangeArrowheads="1"/>
          </p:cNvSpPr>
          <p:nvPr>
            <p:ph type="title"/>
          </p:nvPr>
        </p:nvSpPr>
        <p:spPr>
          <a:xfrm>
            <a:off x="762000" y="274638"/>
            <a:ext cx="8077200" cy="1143000"/>
          </a:xfrm>
        </p:spPr>
        <p:txBody>
          <a:bodyPr anchor="t"/>
          <a:lstStyle/>
          <a:p>
            <a:r>
              <a:rPr lang="en-US" altLang="en-US" smtClean="0"/>
              <a:t>Hypervisor</a:t>
            </a:r>
            <a:endParaRPr lang="en-US" altLang="en-US" smtClean="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bwMode="auto">
          <a:xfrm>
            <a:off x="457200" y="6356350"/>
            <a:ext cx="2133600" cy="366713"/>
          </a:xfrm>
          <a:ln>
            <a:miter lim="800000"/>
          </a:ln>
        </p:spPr>
        <p:txBody>
          <a:bodyPr wrap="square" numCol="1" anchor="t" anchorCtr="0" compatLnSpc="1"/>
          <a:lstStyle/>
          <a:p>
            <a:pPr>
              <a:defRPr/>
            </a:pPr>
            <a:endParaRPr lang="en-US">
              <a:latin typeface="Arial" panose="020B0604020202020204" pitchFamily="34" charset="0"/>
            </a:endParaRPr>
          </a:p>
        </p:txBody>
      </p:sp>
      <p:sp>
        <p:nvSpPr>
          <p:cNvPr id="35843" name="Rectangle 2"/>
          <p:cNvSpPr>
            <a:spLocks noGrp="1" noChangeArrowheads="1"/>
          </p:cNvSpPr>
          <p:nvPr>
            <p:ph type="title"/>
          </p:nvPr>
        </p:nvSpPr>
        <p:spPr>
          <a:xfrm>
            <a:off x="762000" y="274638"/>
            <a:ext cx="8077200" cy="1143000"/>
          </a:xfrm>
        </p:spPr>
        <p:txBody>
          <a:bodyPr anchor="t"/>
          <a:lstStyle/>
          <a:p>
            <a:r>
              <a:rPr lang="en-US" altLang="en-US" smtClean="0"/>
              <a:t>Bare-metal or hosted?</a:t>
            </a:r>
            <a:endParaRPr lang="en-US" altLang="en-US" smtClean="0"/>
          </a:p>
        </p:txBody>
      </p:sp>
      <p:sp>
        <p:nvSpPr>
          <p:cNvPr id="35844" name="Rectangle 3"/>
          <p:cNvSpPr>
            <a:spLocks noGrp="1" noChangeArrowheads="1"/>
          </p:cNvSpPr>
          <p:nvPr>
            <p:ph type="body" idx="1"/>
          </p:nvPr>
        </p:nvSpPr>
        <p:spPr>
          <a:xfrm>
            <a:off x="762000" y="1600200"/>
            <a:ext cx="8077200" cy="4525963"/>
          </a:xfrm>
        </p:spPr>
        <p:txBody>
          <a:bodyPr/>
          <a:lstStyle/>
          <a:p>
            <a:r>
              <a:rPr lang="en-US" altLang="en-US" sz="1800" b="1" smtClean="0">
                <a:latin typeface="Times New Roman" panose="02020603050405020304" pitchFamily="18" charset="0"/>
                <a:cs typeface="Times New Roman" panose="02020603050405020304" pitchFamily="18" charset="0"/>
              </a:rPr>
              <a:t>Bare-metal</a:t>
            </a:r>
            <a:endParaRPr lang="en-US" altLang="en-US" sz="1800" b="1" smtClean="0">
              <a:latin typeface="Times New Roman" panose="02020603050405020304" pitchFamily="18" charset="0"/>
              <a:cs typeface="Times New Roman" panose="02020603050405020304" pitchFamily="18" charset="0"/>
            </a:endParaRPr>
          </a:p>
          <a:p>
            <a:pPr lvl="1"/>
            <a:r>
              <a:rPr lang="en-US" altLang="en-US" sz="1800" smtClean="0">
                <a:latin typeface="Times New Roman" panose="02020603050405020304" pitchFamily="18" charset="0"/>
                <a:cs typeface="Times New Roman" panose="02020603050405020304" pitchFamily="18" charset="0"/>
              </a:rPr>
              <a:t>Has complete </a:t>
            </a:r>
            <a:r>
              <a:rPr lang="en-US" altLang="en-US" sz="1800" b="1" smtClean="0">
                <a:latin typeface="Times New Roman" panose="02020603050405020304" pitchFamily="18" charset="0"/>
                <a:cs typeface="Times New Roman" panose="02020603050405020304" pitchFamily="18" charset="0"/>
              </a:rPr>
              <a:t>control over hardware</a:t>
            </a:r>
            <a:endParaRPr lang="en-US" altLang="en-US" sz="1800" b="1" smtClean="0">
              <a:latin typeface="Times New Roman" panose="02020603050405020304" pitchFamily="18" charset="0"/>
              <a:cs typeface="Times New Roman" panose="02020603050405020304" pitchFamily="18" charset="0"/>
            </a:endParaRPr>
          </a:p>
          <a:p>
            <a:pPr lvl="1"/>
            <a:r>
              <a:rPr lang="en-US" altLang="en-US" sz="1800" smtClean="0">
                <a:latin typeface="Times New Roman" panose="02020603050405020304" pitchFamily="18" charset="0"/>
                <a:cs typeface="Times New Roman" panose="02020603050405020304" pitchFamily="18" charset="0"/>
              </a:rPr>
              <a:t>Doesn’t have to </a:t>
            </a:r>
            <a:r>
              <a:rPr lang="en-US" altLang="en-US" sz="1800" b="1" smtClean="0">
                <a:latin typeface="Times New Roman" panose="02020603050405020304" pitchFamily="18" charset="0"/>
                <a:cs typeface="Times New Roman" panose="02020603050405020304" pitchFamily="18" charset="0"/>
              </a:rPr>
              <a:t>“fight” an OS</a:t>
            </a:r>
            <a:endParaRPr lang="en-US" altLang="en-US" sz="1800" b="1" smtClean="0">
              <a:latin typeface="Times New Roman" panose="02020603050405020304" pitchFamily="18" charset="0"/>
              <a:cs typeface="Times New Roman" panose="02020603050405020304" pitchFamily="18" charset="0"/>
            </a:endParaRPr>
          </a:p>
          <a:p>
            <a:r>
              <a:rPr lang="en-US" altLang="en-US" sz="1800" b="1" smtClean="0">
                <a:latin typeface="Times New Roman" panose="02020603050405020304" pitchFamily="18" charset="0"/>
                <a:cs typeface="Times New Roman" panose="02020603050405020304" pitchFamily="18" charset="0"/>
              </a:rPr>
              <a:t>Hosted</a:t>
            </a:r>
            <a:endParaRPr lang="en-US" altLang="en-US" sz="1800" b="1" smtClean="0">
              <a:latin typeface="Times New Roman" panose="02020603050405020304" pitchFamily="18" charset="0"/>
              <a:cs typeface="Times New Roman" panose="02020603050405020304" pitchFamily="18" charset="0"/>
            </a:endParaRPr>
          </a:p>
          <a:p>
            <a:pPr lvl="1"/>
            <a:r>
              <a:rPr lang="en-US" altLang="en-US" sz="1800" smtClean="0">
                <a:latin typeface="Times New Roman" panose="02020603050405020304" pitchFamily="18" charset="0"/>
                <a:cs typeface="Times New Roman" panose="02020603050405020304" pitchFamily="18" charset="0"/>
              </a:rPr>
              <a:t>Avoid </a:t>
            </a:r>
            <a:r>
              <a:rPr lang="en-US" altLang="en-US" sz="1800" b="1" smtClean="0">
                <a:latin typeface="Times New Roman" panose="02020603050405020304" pitchFamily="18" charset="0"/>
                <a:cs typeface="Times New Roman" panose="02020603050405020304" pitchFamily="18" charset="0"/>
              </a:rPr>
              <a:t>code duplication</a:t>
            </a:r>
            <a:r>
              <a:rPr lang="en-US" altLang="en-US" sz="1800" smtClean="0">
                <a:latin typeface="Times New Roman" panose="02020603050405020304" pitchFamily="18" charset="0"/>
                <a:cs typeface="Times New Roman" panose="02020603050405020304" pitchFamily="18" charset="0"/>
              </a:rPr>
              <a:t>: need not code a </a:t>
            </a:r>
            <a:r>
              <a:rPr lang="en-US" altLang="en-US" sz="1800" b="1" smtClean="0">
                <a:latin typeface="Times New Roman" panose="02020603050405020304" pitchFamily="18" charset="0"/>
                <a:cs typeface="Times New Roman" panose="02020603050405020304" pitchFamily="18" charset="0"/>
              </a:rPr>
              <a:t>process scheduler</a:t>
            </a:r>
            <a:r>
              <a:rPr lang="en-US" altLang="en-US" sz="1800" smtClean="0">
                <a:latin typeface="Times New Roman" panose="02020603050405020304" pitchFamily="18" charset="0"/>
                <a:cs typeface="Times New Roman" panose="02020603050405020304" pitchFamily="18" charset="0"/>
              </a:rPr>
              <a:t>, </a:t>
            </a:r>
            <a:r>
              <a:rPr lang="en-US" altLang="en-US" sz="1800" b="1" smtClean="0">
                <a:latin typeface="Times New Roman" panose="02020603050405020304" pitchFamily="18" charset="0"/>
                <a:cs typeface="Times New Roman" panose="02020603050405020304" pitchFamily="18" charset="0"/>
              </a:rPr>
              <a:t>memory management</a:t>
            </a:r>
            <a:r>
              <a:rPr lang="en-US" altLang="en-US" sz="1800" smtClean="0">
                <a:latin typeface="Times New Roman" panose="02020603050405020304" pitchFamily="18" charset="0"/>
                <a:cs typeface="Times New Roman" panose="02020603050405020304" pitchFamily="18" charset="0"/>
              </a:rPr>
              <a:t> system – the </a:t>
            </a:r>
            <a:r>
              <a:rPr lang="en-US" altLang="en-US" sz="1800" b="1" smtClean="0">
                <a:latin typeface="Times New Roman" panose="02020603050405020304" pitchFamily="18" charset="0"/>
                <a:cs typeface="Times New Roman" panose="02020603050405020304" pitchFamily="18" charset="0"/>
              </a:rPr>
              <a:t>OS already does</a:t>
            </a:r>
            <a:r>
              <a:rPr lang="en-US" altLang="en-US" sz="1800" smtClean="0">
                <a:latin typeface="Times New Roman" panose="02020603050405020304" pitchFamily="18" charset="0"/>
                <a:cs typeface="Times New Roman" panose="02020603050405020304" pitchFamily="18" charset="0"/>
              </a:rPr>
              <a:t> that</a:t>
            </a:r>
            <a:endParaRPr lang="en-US" altLang="en-US" sz="1800" smtClean="0">
              <a:latin typeface="Times New Roman" panose="02020603050405020304" pitchFamily="18" charset="0"/>
              <a:cs typeface="Times New Roman" panose="02020603050405020304" pitchFamily="18" charset="0"/>
            </a:endParaRPr>
          </a:p>
          <a:p>
            <a:pPr lvl="1"/>
            <a:r>
              <a:rPr lang="en-US" altLang="en-US" sz="1800" smtClean="0">
                <a:latin typeface="Times New Roman" panose="02020603050405020304" pitchFamily="18" charset="0"/>
                <a:cs typeface="Times New Roman" panose="02020603050405020304" pitchFamily="18" charset="0"/>
              </a:rPr>
              <a:t>Can run native </a:t>
            </a:r>
            <a:r>
              <a:rPr lang="en-US" altLang="en-US" sz="1800" b="1" smtClean="0">
                <a:latin typeface="Times New Roman" panose="02020603050405020304" pitchFamily="18" charset="0"/>
                <a:cs typeface="Times New Roman" panose="02020603050405020304" pitchFamily="18" charset="0"/>
              </a:rPr>
              <a:t>processes</a:t>
            </a:r>
            <a:r>
              <a:rPr lang="en-US" altLang="en-US" sz="1800" smtClean="0">
                <a:latin typeface="Times New Roman" panose="02020603050405020304" pitchFamily="18" charset="0"/>
                <a:cs typeface="Times New Roman" panose="02020603050405020304" pitchFamily="18" charset="0"/>
              </a:rPr>
              <a:t> </a:t>
            </a:r>
            <a:r>
              <a:rPr lang="en-US" altLang="en-US" sz="1800" b="1" smtClean="0">
                <a:latin typeface="Times New Roman" panose="02020603050405020304" pitchFamily="18" charset="0"/>
                <a:cs typeface="Times New Roman" panose="02020603050405020304" pitchFamily="18" charset="0"/>
              </a:rPr>
              <a:t>alongside </a:t>
            </a:r>
            <a:r>
              <a:rPr lang="en-US" altLang="en-US" sz="1800" smtClean="0">
                <a:latin typeface="Times New Roman" panose="02020603050405020304" pitchFamily="18" charset="0"/>
                <a:cs typeface="Times New Roman" panose="02020603050405020304" pitchFamily="18" charset="0"/>
              </a:rPr>
              <a:t>VMs</a:t>
            </a:r>
            <a:endParaRPr lang="en-US" altLang="en-US" sz="1800" smtClean="0">
              <a:latin typeface="Times New Roman" panose="02020603050405020304" pitchFamily="18" charset="0"/>
              <a:cs typeface="Times New Roman" panose="02020603050405020304" pitchFamily="18" charset="0"/>
            </a:endParaRPr>
          </a:p>
          <a:p>
            <a:pPr lvl="1"/>
            <a:r>
              <a:rPr lang="en-US" altLang="en-US" sz="1800" smtClean="0">
                <a:latin typeface="Times New Roman" panose="02020603050405020304" pitchFamily="18" charset="0"/>
                <a:cs typeface="Times New Roman" panose="02020603050405020304" pitchFamily="18" charset="0"/>
              </a:rPr>
              <a:t>Familiar environment – </a:t>
            </a:r>
            <a:r>
              <a:rPr lang="en-US" altLang="en-US" sz="1800" b="1" smtClean="0">
                <a:latin typeface="Times New Roman" panose="02020603050405020304" pitchFamily="18" charset="0"/>
                <a:cs typeface="Times New Roman" panose="02020603050405020304" pitchFamily="18" charset="0"/>
              </a:rPr>
              <a:t>how much CPU</a:t>
            </a:r>
            <a:r>
              <a:rPr lang="en-US" altLang="en-US" sz="1800" smtClean="0">
                <a:latin typeface="Times New Roman" panose="02020603050405020304" pitchFamily="18" charset="0"/>
                <a:cs typeface="Times New Roman" panose="02020603050405020304" pitchFamily="18" charset="0"/>
              </a:rPr>
              <a:t> and </a:t>
            </a:r>
            <a:r>
              <a:rPr lang="en-US" altLang="en-US" sz="1800" b="1" smtClean="0">
                <a:latin typeface="Times New Roman" panose="02020603050405020304" pitchFamily="18" charset="0"/>
                <a:cs typeface="Times New Roman" panose="02020603050405020304" pitchFamily="18" charset="0"/>
              </a:rPr>
              <a:t>memory</a:t>
            </a:r>
            <a:r>
              <a:rPr lang="en-US" altLang="en-US" sz="1800" smtClean="0">
                <a:latin typeface="Times New Roman" panose="02020603050405020304" pitchFamily="18" charset="0"/>
                <a:cs typeface="Times New Roman" panose="02020603050405020304" pitchFamily="18" charset="0"/>
              </a:rPr>
              <a:t> does a VM take? </a:t>
            </a:r>
            <a:endParaRPr lang="en-US" altLang="en-US" sz="1800" smtClean="0">
              <a:latin typeface="Times New Roman" panose="02020603050405020304" pitchFamily="18" charset="0"/>
              <a:cs typeface="Times New Roman" panose="02020603050405020304" pitchFamily="18" charset="0"/>
            </a:endParaRPr>
          </a:p>
          <a:p>
            <a:pPr lvl="1"/>
            <a:r>
              <a:rPr lang="en-US" altLang="en-US" sz="1800" smtClean="0">
                <a:latin typeface="Times New Roman" panose="02020603050405020304" pitchFamily="18" charset="0"/>
                <a:cs typeface="Times New Roman" panose="02020603050405020304" pitchFamily="18" charset="0"/>
              </a:rPr>
              <a:t>A combination Mostly hosted, but some parts are inside the OS kernel for performance reasons</a:t>
            </a:r>
            <a:endParaRPr lang="en-US" altLang="en-US" sz="18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762000" y="274638"/>
            <a:ext cx="8077200" cy="1143000"/>
          </a:xfrm>
        </p:spPr>
        <p:txBody>
          <a:bodyPr anchor="t"/>
          <a:lstStyle/>
          <a:p>
            <a:r>
              <a:rPr lang="en-US" altLang="en-US" smtClean="0"/>
              <a:t>Limitations</a:t>
            </a:r>
            <a:endParaRPr lang="en-US" altLang="en-US" smtClean="0"/>
          </a:p>
        </p:txBody>
      </p:sp>
      <p:sp>
        <p:nvSpPr>
          <p:cNvPr id="36867"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r>
              <a:rPr lang="en-US" altLang="en-US" sz="1400" b="1" smtClean="0">
                <a:latin typeface="Times New Roman" panose="02020603050405020304" pitchFamily="18" charset="0"/>
                <a:cs typeface="Times New Roman" panose="02020603050405020304" pitchFamily="18" charset="0"/>
              </a:rPr>
              <a:t>	Limitations</a:t>
            </a:r>
            <a:endParaRPr lang="en-US" altLang="en-US" sz="1400" b="1"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Not all applications are specifically designed to be virtualization-friendly. </a:t>
            </a:r>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This means that some aspects of your computer technology within your business might not leave you with the available option of virtualization.</a:t>
            </a:r>
            <a:endParaRPr lang="en-US" altLang="en-US" sz="14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4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400" b="1" smtClean="0">
                <a:latin typeface="Times New Roman" panose="02020603050405020304" pitchFamily="18" charset="0"/>
                <a:cs typeface="Times New Roman" panose="02020603050405020304" pitchFamily="18" charset="0"/>
              </a:rPr>
              <a:t>	Instant Access to Data</a:t>
            </a:r>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Since data is essential to your business it is essential that you only choose virtualization options that offer adequate data protection. </a:t>
            </a:r>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Not owning your own servers can put your data at risk and this is not ideal. You do not want your data to be vulnerable.</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762000" y="274638"/>
            <a:ext cx="8077200" cy="1143000"/>
          </a:xfrm>
        </p:spPr>
        <p:txBody>
          <a:bodyPr anchor="t"/>
          <a:lstStyle/>
          <a:p>
            <a:r>
              <a:rPr lang="en-US" altLang="en-US" sz="1800" smtClean="0">
                <a:latin typeface="Times New Roman" panose="02020603050405020304" pitchFamily="18" charset="0"/>
                <a:cs typeface="Times New Roman" panose="02020603050405020304" pitchFamily="18" charset="0"/>
              </a:rPr>
              <a:t>FOUR MAJOR HYPERVISORS</a:t>
            </a:r>
            <a:endParaRPr lang="en-US" altLang="en-US" sz="1800" smtClean="0"/>
          </a:p>
        </p:txBody>
      </p:sp>
      <p:sp>
        <p:nvSpPr>
          <p:cNvPr id="37891" name="Content Placeholder 2"/>
          <p:cNvSpPr>
            <a:spLocks noGrp="1"/>
          </p:cNvSpPr>
          <p:nvPr>
            <p:ph idx="1"/>
          </p:nvPr>
        </p:nvSpPr>
        <p:spPr>
          <a:xfrm>
            <a:off x="762000" y="1123950"/>
            <a:ext cx="8077200" cy="5473700"/>
          </a:xfrm>
        </p:spPr>
        <p:txBody>
          <a:bodyPr/>
          <a:lstStyle/>
          <a:p>
            <a:pPr>
              <a:buFont typeface="Arial" panose="020B0604020202020204" pitchFamily="34" charset="0"/>
              <a:buNone/>
            </a:pPr>
            <a:r>
              <a:rPr lang="en-US" altLang="en-US" sz="1800" smtClean="0">
                <a:latin typeface="Times New Roman" panose="02020603050405020304" pitchFamily="18" charset="0"/>
                <a:cs typeface="Times New Roman" panose="02020603050405020304" pitchFamily="18" charset="0"/>
              </a:rPr>
              <a:t> We compare four major hypervisors – KVM, Xen, VMware and Hyper-V. </a:t>
            </a:r>
            <a:endParaRPr lang="en-US" altLang="en-US" sz="18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800" smtClean="0">
              <a:latin typeface="Times New Roman" panose="02020603050405020304" pitchFamily="18" charset="0"/>
              <a:cs typeface="Times New Roman" panose="02020603050405020304" pitchFamily="18" charset="0"/>
            </a:endParaRPr>
          </a:p>
          <a:p>
            <a:pPr algn="just"/>
            <a:r>
              <a:rPr lang="en-US" altLang="en-US" sz="1400" b="1" smtClean="0">
                <a:latin typeface="Times New Roman" panose="02020603050405020304" pitchFamily="18" charset="0"/>
                <a:cs typeface="Times New Roman" panose="02020603050405020304" pitchFamily="18" charset="0"/>
              </a:rPr>
              <a:t>KVM</a:t>
            </a:r>
            <a:r>
              <a:rPr lang="en-US" altLang="en-US" sz="1400" smtClean="0">
                <a:latin typeface="Times New Roman" panose="02020603050405020304" pitchFamily="18" charset="0"/>
                <a:cs typeface="Times New Roman" panose="02020603050405020304" pitchFamily="18" charset="0"/>
              </a:rPr>
              <a:t> – a Linux based open source hypervisor. First introduced into the Linux kernel in February 2007, it is now a mature hypervisor and is probably the most widely deployed open source hypervisor in an open source environment. KVM is used in products such as Redhat Enterprise Virtualization (RHEV).</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400" smtClean="0">
              <a:latin typeface="Times New Roman" panose="02020603050405020304" pitchFamily="18" charset="0"/>
              <a:cs typeface="Times New Roman" panose="02020603050405020304" pitchFamily="18" charset="0"/>
            </a:endParaRPr>
          </a:p>
          <a:p>
            <a:pPr algn="just"/>
            <a:r>
              <a:rPr lang="en-US" altLang="en-US" sz="1400" b="1" smtClean="0">
                <a:latin typeface="Times New Roman" panose="02020603050405020304" pitchFamily="18" charset="0"/>
                <a:cs typeface="Times New Roman" panose="02020603050405020304" pitchFamily="18" charset="0"/>
              </a:rPr>
              <a:t>Xen</a:t>
            </a:r>
            <a:r>
              <a:rPr lang="en-US" altLang="en-US" sz="1400" smtClean="0">
                <a:latin typeface="Times New Roman" panose="02020603050405020304" pitchFamily="18" charset="0"/>
                <a:cs typeface="Times New Roman" panose="02020603050405020304" pitchFamily="18" charset="0"/>
              </a:rPr>
              <a:t> – An open source hypervisor which originated in a 2003 Cambridge University research project. It runs on Linux (though being a Type 1 hypervisor, more properly one might say that its dom0 host runs on Linux, which in turn runs on Xen). It was originally supported by XenSource Inc, which was acquired by Citrix Inc in 2007.</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400" smtClean="0">
              <a:latin typeface="Times New Roman" panose="02020603050405020304" pitchFamily="18" charset="0"/>
              <a:cs typeface="Times New Roman" panose="02020603050405020304" pitchFamily="18" charset="0"/>
            </a:endParaRPr>
          </a:p>
          <a:p>
            <a:pPr algn="just"/>
            <a:r>
              <a:rPr lang="en-US" altLang="en-US" sz="1400" b="1" smtClean="0">
                <a:latin typeface="Times New Roman" panose="02020603050405020304" pitchFamily="18" charset="0"/>
                <a:cs typeface="Times New Roman" panose="02020603050405020304" pitchFamily="18" charset="0"/>
              </a:rPr>
              <a:t>VMware </a:t>
            </a:r>
            <a:r>
              <a:rPr lang="en-US" altLang="en-US" sz="1400" smtClean="0">
                <a:latin typeface="Times New Roman" panose="02020603050405020304" pitchFamily="18" charset="0"/>
                <a:cs typeface="Times New Roman" panose="02020603050405020304" pitchFamily="18" charset="0"/>
              </a:rPr>
              <a:t>– is not a hypervisor, but the name of a company, VMware Inc. Our experience with VMware involves its vSphere product. vSphere uses VMware’s ESXi hypervisor. VMware’s hypervisor is very mature and extremely stable.</a:t>
            </a:r>
            <a:endParaRPr lang="en-US" altLang="en-US" sz="1400" smtClean="0">
              <a:latin typeface="Times New Roman" panose="02020603050405020304" pitchFamily="18" charset="0"/>
              <a:cs typeface="Times New Roman" panose="02020603050405020304" pitchFamily="18" charset="0"/>
            </a:endParaRPr>
          </a:p>
          <a:p>
            <a:pPr algn="just"/>
            <a:br>
              <a:rPr lang="en-US" altLang="en-US" sz="1400" b="1" smtClean="0"/>
            </a:br>
            <a:r>
              <a:rPr lang="en-US" altLang="en-US" sz="1400" b="1" smtClean="0">
                <a:latin typeface="Times New Roman" panose="02020603050405020304" pitchFamily="18" charset="0"/>
                <a:cs typeface="Times New Roman" panose="02020603050405020304" pitchFamily="18" charset="0"/>
              </a:rPr>
              <a:t>Hyper-V</a:t>
            </a:r>
            <a:r>
              <a:rPr lang="en-US" altLang="en-US" sz="1400" smtClean="0">
                <a:latin typeface="Times New Roman" panose="02020603050405020304" pitchFamily="18" charset="0"/>
                <a:cs typeface="Times New Roman" panose="02020603050405020304" pitchFamily="18" charset="0"/>
              </a:rPr>
              <a:t> – Hyper-V is a commercial hypervisor provided by Microsoft. Whilst excellent for running Windows, being a hypervisor it will run any operating system supported by the hardware platform.</a:t>
            </a:r>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762000" y="274638"/>
            <a:ext cx="8077200" cy="1143000"/>
          </a:xfrm>
        </p:spPr>
        <p:txBody>
          <a:bodyPr anchor="t"/>
          <a:lstStyle/>
          <a:p>
            <a:r>
              <a:rPr lang="en-US" altLang="en-US" u="sng" smtClean="0"/>
              <a:t>Challenges</a:t>
            </a:r>
            <a:endParaRPr lang="en-US" altLang="en-US" smtClean="0"/>
          </a:p>
        </p:txBody>
      </p:sp>
      <p:sp>
        <p:nvSpPr>
          <p:cNvPr id="38915"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r>
              <a:rPr lang="en-US" altLang="en-US" sz="1400" b="1" smtClean="0"/>
              <a:t>Assuring Compatibility and Efficiency</a:t>
            </a:r>
            <a:endParaRPr lang="en-US" altLang="en-US" sz="1400" b="1" smtClean="0"/>
          </a:p>
          <a:p>
            <a:endParaRPr lang="en-US" altLang="en-US" sz="1400" smtClean="0"/>
          </a:p>
          <a:p>
            <a:pPr algn="just"/>
            <a:r>
              <a:rPr lang="en-US" altLang="en-US" sz="1400" smtClean="0">
                <a:latin typeface="Times New Roman" panose="02020603050405020304" pitchFamily="18" charset="0"/>
                <a:cs typeface="Times New Roman" panose="02020603050405020304" pitchFamily="18" charset="0"/>
              </a:rPr>
              <a:t>When it comes to  Virtualization, one of the biggest obstacles that needs to be overcome is preparing a robust infrastructure and making sure that all its underlying components such as CPU, Storage Devices, Operating Systems, Network etc</a:t>
            </a:r>
            <a:r>
              <a:rPr lang="en-US" altLang="en-US" sz="1400" b="1" smtClean="0">
                <a:latin typeface="Times New Roman" panose="02020603050405020304" pitchFamily="18" charset="0"/>
                <a:cs typeface="Times New Roman" panose="02020603050405020304" pitchFamily="18" charset="0"/>
              </a:rPr>
              <a:t>. are compatible, efficient and </a:t>
            </a:r>
            <a:r>
              <a:rPr lang="en-US" altLang="en-US" sz="1400" smtClean="0">
                <a:latin typeface="Times New Roman" panose="02020603050405020304" pitchFamily="18" charset="0"/>
                <a:cs typeface="Times New Roman" panose="02020603050405020304" pitchFamily="18" charset="0"/>
              </a:rPr>
              <a:t>will provide sufficient performance without affecting the workflow.</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400"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Making sure that all these are in place may take a lot of time and may require special skills. It also depends on how modern your equipment is.  </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400"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If you do not have the skills readily available in-house, you may need to acquire these or </a:t>
            </a:r>
            <a:r>
              <a:rPr lang="en-US" altLang="en-US" sz="1400" b="1" smtClean="0">
                <a:latin typeface="Times New Roman" panose="02020603050405020304" pitchFamily="18" charset="0"/>
                <a:cs typeface="Times New Roman" panose="02020603050405020304" pitchFamily="18" charset="0"/>
              </a:rPr>
              <a:t>engage a consultant beforehand </a:t>
            </a:r>
            <a:r>
              <a:rPr lang="en-US" altLang="en-US" sz="1400" smtClean="0">
                <a:latin typeface="Times New Roman" panose="02020603050405020304" pitchFamily="18" charset="0"/>
                <a:cs typeface="Times New Roman" panose="02020603050405020304" pitchFamily="18" charset="0"/>
              </a:rPr>
              <a:t>and establish a preset list of mandatory changes and improvements in order to assure a smooth virtualization process.</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762000" y="274638"/>
            <a:ext cx="8077200" cy="1143000"/>
          </a:xfrm>
        </p:spPr>
        <p:txBody>
          <a:bodyPr anchor="t"/>
          <a:lstStyle/>
          <a:p>
            <a:endParaRPr lang="en-US" altLang="en-US" smtClean="0"/>
          </a:p>
        </p:txBody>
      </p:sp>
      <p:sp>
        <p:nvSpPr>
          <p:cNvPr id="39939" name="Content Placeholder 2"/>
          <p:cNvSpPr>
            <a:spLocks noGrp="1"/>
          </p:cNvSpPr>
          <p:nvPr>
            <p:ph idx="1"/>
          </p:nvPr>
        </p:nvSpPr>
        <p:spPr>
          <a:xfrm>
            <a:off x="611188" y="1600200"/>
            <a:ext cx="8228012" cy="4525963"/>
          </a:xfrm>
        </p:spPr>
        <p:txBody>
          <a:bodyPr/>
          <a:lstStyle/>
          <a:p>
            <a:pPr>
              <a:buFont typeface="Arial" panose="020B0604020202020204" pitchFamily="34" charset="0"/>
              <a:buNone/>
            </a:pPr>
            <a:r>
              <a:rPr lang="en-US" altLang="en-US" sz="1400" b="1" smtClean="0">
                <a:latin typeface="Times New Roman" panose="02020603050405020304" pitchFamily="18" charset="0"/>
                <a:cs typeface="Times New Roman" panose="02020603050405020304" pitchFamily="18" charset="0"/>
              </a:rPr>
              <a:t>The Network</a:t>
            </a:r>
            <a:endParaRPr lang="en-US" altLang="en-US" sz="1400" b="1"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400" b="1"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Virtualizing servers before making sure that the network infrastructure can handle it is a risky undertaking.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After the process is complete the network will be under a lot more strain and making sure that it has what it takes to sustain the added traffic is critical.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b="1" smtClean="0">
                <a:latin typeface="Times New Roman" panose="02020603050405020304" pitchFamily="18" charset="0"/>
                <a:cs typeface="Times New Roman" panose="02020603050405020304" pitchFamily="18" charset="0"/>
              </a:rPr>
              <a:t>Once the virtualization process is complete and problems arise, it will be very difficult to tell whether the performance issues are linked to network issues or at the server end.</a:t>
            </a:r>
            <a:endParaRPr lang="en-US" altLang="en-US" sz="1400" b="1"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762000" y="274638"/>
            <a:ext cx="8077200" cy="1143000"/>
          </a:xfrm>
        </p:spPr>
        <p:txBody>
          <a:bodyPr anchor="t"/>
          <a:lstStyle/>
          <a:p>
            <a:endParaRPr lang="en-US" altLang="en-US" smtClean="0"/>
          </a:p>
        </p:txBody>
      </p:sp>
      <p:sp>
        <p:nvSpPr>
          <p:cNvPr id="40963" name="Content Placeholder 2"/>
          <p:cNvSpPr>
            <a:spLocks noGrp="1"/>
          </p:cNvSpPr>
          <p:nvPr>
            <p:ph idx="1"/>
          </p:nvPr>
        </p:nvSpPr>
        <p:spPr>
          <a:xfrm>
            <a:off x="762000" y="1600200"/>
            <a:ext cx="8077200" cy="4525963"/>
          </a:xfrm>
        </p:spPr>
        <p:txBody>
          <a:bodyPr/>
          <a:lstStyle/>
          <a:p>
            <a:pPr algn="just">
              <a:buFont typeface="Arial" panose="020B0604020202020204" pitchFamily="34" charset="0"/>
              <a:buNone/>
            </a:pPr>
            <a:r>
              <a:rPr lang="en-US" altLang="en-US" sz="1400" b="1" smtClean="0">
                <a:latin typeface="Times New Roman" panose="02020603050405020304" pitchFamily="18" charset="0"/>
                <a:cs typeface="Times New Roman" panose="02020603050405020304" pitchFamily="18" charset="0"/>
              </a:rPr>
              <a:t>Computational and storage capacity</a:t>
            </a:r>
            <a:endParaRPr lang="en-US" altLang="en-US" sz="1400" b="1" smtClean="0">
              <a:latin typeface="Times New Roman" panose="02020603050405020304" pitchFamily="18" charset="0"/>
              <a:cs typeface="Times New Roman" panose="02020603050405020304" pitchFamily="18" charset="0"/>
            </a:endParaRPr>
          </a:p>
          <a:p>
            <a:pPr algn="just">
              <a:buFont typeface="Arial" panose="020B0604020202020204" pitchFamily="34" charset="0"/>
              <a:buNone/>
            </a:pPr>
            <a:endParaRPr lang="en-US" altLang="en-US" sz="1400"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Besides obvious differences, virtual machines also generate I/O requests at an increased frequency and since </a:t>
            </a:r>
            <a:r>
              <a:rPr lang="en-US" altLang="en-US" sz="1400" b="1" smtClean="0">
                <a:latin typeface="Times New Roman" panose="02020603050405020304" pitchFamily="18" charset="0"/>
                <a:cs typeface="Times New Roman" panose="02020603050405020304" pitchFamily="18" charset="0"/>
              </a:rPr>
              <a:t>virtualization means creating more servers, discs may have trouble keeping up with the increased workload.</a:t>
            </a:r>
            <a:endParaRPr lang="en-US" altLang="en-US" sz="1400" b="1" smtClean="0">
              <a:latin typeface="Times New Roman" panose="02020603050405020304" pitchFamily="18" charset="0"/>
              <a:cs typeface="Times New Roman" panose="02020603050405020304" pitchFamily="18" charset="0"/>
            </a:endParaRPr>
          </a:p>
          <a:p>
            <a:pPr algn="just"/>
            <a:endParaRPr lang="en-US" altLang="en-US" sz="1400" b="1"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It is not uncommon to realize that </a:t>
            </a:r>
            <a:r>
              <a:rPr lang="en-US" altLang="en-US" sz="1400" b="1" smtClean="0">
                <a:latin typeface="Times New Roman" panose="02020603050405020304" pitchFamily="18" charset="0"/>
                <a:cs typeface="Times New Roman" panose="02020603050405020304" pitchFamily="18" charset="0"/>
              </a:rPr>
              <a:t>some applications are actually slower when run through virtualized machines even if memory management techniques like page sharing are in place and being used. </a:t>
            </a:r>
            <a:endParaRPr lang="en-US" altLang="en-US" sz="1400" b="1" smtClean="0">
              <a:latin typeface="Times New Roman" panose="02020603050405020304" pitchFamily="18" charset="0"/>
              <a:cs typeface="Times New Roman" panose="02020603050405020304" pitchFamily="18" charset="0"/>
            </a:endParaRPr>
          </a:p>
          <a:p>
            <a:pPr algn="just"/>
            <a:endParaRPr lang="en-US" altLang="en-US" sz="1400" b="1"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 This is because larger blocks of data have increased priority which means that smaller I/O requests have to wait before being processed. </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400"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A viable solution for this kind of issues is workload analysis before the virtualization so that you are able to estimate approximate future hardware and network usage and prepare accordingly.</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u="sng" smtClean="0">
                <a:latin typeface="Times New Roman" panose="02020603050405020304" pitchFamily="18" charset="0"/>
                <a:cs typeface="Times New Roman" panose="02020603050405020304" pitchFamily="18" charset="0"/>
              </a:rPr>
              <a:t>Pitfalls</a:t>
            </a:r>
            <a:br>
              <a:rPr lang="en-US" smtClean="0">
                <a:latin typeface="Times New Roman" panose="02020603050405020304" pitchFamily="18" charset="0"/>
                <a:cs typeface="Times New Roman" panose="02020603050405020304" pitchFamily="18" charset="0"/>
              </a:rPr>
            </a:br>
            <a:endParaRPr lang="en-US" smtClean="0"/>
          </a:p>
        </p:txBody>
      </p:sp>
      <p:sp>
        <p:nvSpPr>
          <p:cNvPr id="41987" name="Content Placeholder 2"/>
          <p:cNvSpPr>
            <a:spLocks noGrp="1"/>
          </p:cNvSpPr>
          <p:nvPr>
            <p:ph idx="1"/>
          </p:nvPr>
        </p:nvSpPr>
        <p:spPr>
          <a:xfrm>
            <a:off x="762000" y="1600200"/>
            <a:ext cx="8077200" cy="4525963"/>
          </a:xfrm>
        </p:spPr>
        <p:txBody>
          <a:bodyPr/>
          <a:lstStyle/>
          <a:p>
            <a:pPr algn="just">
              <a:buFont typeface="Arial" panose="020B0604020202020204" pitchFamily="34" charset="0"/>
              <a:buNone/>
            </a:pPr>
            <a:r>
              <a:rPr lang="en-US" altLang="en-US" sz="1400" b="1" smtClean="0">
                <a:latin typeface="Times New Roman" panose="02020603050405020304" pitchFamily="18" charset="0"/>
                <a:cs typeface="Times New Roman" panose="02020603050405020304" pitchFamily="18" charset="0"/>
              </a:rPr>
              <a:t>Mismatching Servers</a:t>
            </a:r>
            <a:endParaRPr lang="en-US" altLang="en-US" sz="1400" b="1" smtClean="0">
              <a:latin typeface="Times New Roman" panose="02020603050405020304" pitchFamily="18" charset="0"/>
              <a:cs typeface="Times New Roman" panose="02020603050405020304" pitchFamily="18" charset="0"/>
            </a:endParaRPr>
          </a:p>
          <a:p>
            <a:pPr algn="just">
              <a:buFont typeface="Arial" panose="020B0604020202020204" pitchFamily="34" charset="0"/>
              <a:buNone/>
            </a:pPr>
            <a:endParaRPr lang="en-US" altLang="en-US" sz="1400"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This aspect is commonly overlooked especially by smaller companies that don't invest sufficient funds in their IT infrastructure and prefer to build it from several bits and pieces. </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400"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This usually leads to simultaneous virtualization of servers that come with </a:t>
            </a:r>
            <a:r>
              <a:rPr lang="en-US" altLang="en-US" sz="1400" b="1" smtClean="0">
                <a:latin typeface="Times New Roman" panose="02020603050405020304" pitchFamily="18" charset="0"/>
                <a:cs typeface="Times New Roman" panose="02020603050405020304" pitchFamily="18" charset="0"/>
              </a:rPr>
              <a:t>different chip technology </a:t>
            </a:r>
            <a:r>
              <a:rPr lang="en-US" altLang="en-US" sz="1400" smtClean="0">
                <a:latin typeface="Times New Roman" panose="02020603050405020304" pitchFamily="18" charset="0"/>
                <a:cs typeface="Times New Roman" panose="02020603050405020304" pitchFamily="18" charset="0"/>
              </a:rPr>
              <a:t>(AMD and Intel).</a:t>
            </a:r>
            <a:endParaRPr lang="en-US" altLang="en-US" sz="1400" smtClean="0">
              <a:latin typeface="Times New Roman" panose="02020603050405020304" pitchFamily="18" charset="0"/>
              <a:cs typeface="Times New Roman" panose="02020603050405020304" pitchFamily="18" charset="0"/>
            </a:endParaRPr>
          </a:p>
          <a:p>
            <a:pPr algn="just">
              <a:buFont typeface="Arial" panose="020B0604020202020204" pitchFamily="34" charset="0"/>
              <a:buNone/>
            </a:pPr>
            <a:endParaRPr lang="en-US" altLang="en-US" sz="1400"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Frequently, migration of virtual machines between them won't be possible and server restarts will be the only solution. </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400"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This is a major hindrance and actually means losing the benefits of live migration and virtualization.</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 y="609600"/>
            <a:ext cx="9163050"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762000" y="274638"/>
            <a:ext cx="8077200" cy="1143000"/>
          </a:xfrm>
        </p:spPr>
        <p:txBody>
          <a:bodyPr anchor="t"/>
          <a:lstStyle/>
          <a:p>
            <a:endParaRPr lang="en-US" altLang="en-US" smtClean="0"/>
          </a:p>
        </p:txBody>
      </p:sp>
      <p:sp>
        <p:nvSpPr>
          <p:cNvPr id="43011"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r>
              <a:rPr lang="en-US" altLang="en-US" sz="1400" b="1" smtClean="0">
                <a:latin typeface="Times New Roman" panose="02020603050405020304" pitchFamily="18" charset="0"/>
                <a:cs typeface="Times New Roman" panose="02020603050405020304" pitchFamily="18" charset="0"/>
              </a:rPr>
              <a:t>Creating Too many Virtual Machines per Server</a:t>
            </a:r>
            <a:endParaRPr lang="en-US" altLang="en-US" sz="1400" b="1"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One of the great things about virtual machines is that they can be easily created and migrated from server to server according to needs.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However, this can also create problems sometimes because IT staff members may get carried away and deploy more Virtual Machines than a server can handle.</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This will actually lead to a loss of performance that can be quite difficult to spot.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A practical way to work around this is to have some policies in place regarding VM limitations and to make sure that the employees adhere to them.</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762000" y="274638"/>
            <a:ext cx="8077200" cy="1143000"/>
          </a:xfrm>
        </p:spPr>
        <p:txBody>
          <a:bodyPr anchor="t"/>
          <a:lstStyle/>
          <a:p>
            <a:endParaRPr lang="en-US" altLang="en-US" smtClean="0"/>
          </a:p>
        </p:txBody>
      </p:sp>
      <p:sp>
        <p:nvSpPr>
          <p:cNvPr id="44035"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r>
              <a:rPr lang="en-US" altLang="en-US" sz="1400" b="1" smtClean="0">
                <a:latin typeface="Times New Roman" panose="02020603050405020304" pitchFamily="18" charset="0"/>
                <a:cs typeface="Times New Roman" panose="02020603050405020304" pitchFamily="18" charset="0"/>
              </a:rPr>
              <a:t>Misplacing Applications</a:t>
            </a:r>
            <a:endParaRPr lang="en-US" altLang="en-US" sz="1400" b="1"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A virtualized infrastructure is a more complex than a traditional one and with a number of applications deployed, losing track of applications is a distinct possibility.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Within a physical server infrastructure keeping track of all the apps and the machines running them isn’t a difficult task.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However, once you add a significant number of virtual machines to the equation, things can get messy and App patching, software licensing and updating can turn into painfully long processes.</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762000" y="274638"/>
            <a:ext cx="8077200" cy="1143000"/>
          </a:xfrm>
        </p:spPr>
        <p:txBody>
          <a:bodyPr anchor="t"/>
          <a:lstStyle/>
          <a:p>
            <a:r>
              <a:rPr lang="en-US" altLang="en-US" smtClean="0"/>
              <a:t>Features of VM</a:t>
            </a:r>
            <a:endParaRPr lang="en-US" altLang="en-US" smtClean="0"/>
          </a:p>
        </p:txBody>
      </p:sp>
      <p:sp>
        <p:nvSpPr>
          <p:cNvPr id="45059"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r>
              <a:rPr lang="en-US" altLang="en-US" sz="1800" b="1" u="sng" smtClean="0">
                <a:latin typeface="Times New Roman" panose="02020603050405020304" pitchFamily="18" charset="0"/>
                <a:cs typeface="Times New Roman" panose="02020603050405020304" pitchFamily="18" charset="0"/>
              </a:rPr>
              <a:t>CLONE:</a:t>
            </a:r>
            <a:endParaRPr lang="en-US" altLang="en-US" sz="1800" b="1" u="sng" smtClean="0">
              <a:latin typeface="Times New Roman" panose="02020603050405020304" pitchFamily="18" charset="0"/>
              <a:cs typeface="Times New Roman" panose="02020603050405020304" pitchFamily="18" charset="0"/>
            </a:endParaRPr>
          </a:p>
          <a:p>
            <a:r>
              <a:rPr lang="en-US" altLang="en-US" sz="1800" smtClean="0">
                <a:latin typeface="Times New Roman" panose="02020603050405020304" pitchFamily="18" charset="0"/>
                <a:cs typeface="Times New Roman" panose="02020603050405020304" pitchFamily="18" charset="0"/>
              </a:rPr>
              <a:t>A clone is a copy of an existing virtual machine. </a:t>
            </a:r>
            <a:endParaRPr lang="en-US" altLang="en-US" sz="1800" smtClean="0">
              <a:latin typeface="Times New Roman" panose="02020603050405020304" pitchFamily="18" charset="0"/>
              <a:cs typeface="Times New Roman" panose="02020603050405020304" pitchFamily="18" charset="0"/>
            </a:endParaRPr>
          </a:p>
          <a:p>
            <a:endParaRPr lang="en-US" altLang="en-US" sz="1800" smtClean="0">
              <a:latin typeface="Times New Roman" panose="02020603050405020304" pitchFamily="18" charset="0"/>
              <a:cs typeface="Times New Roman" panose="02020603050405020304" pitchFamily="18" charset="0"/>
            </a:endParaRPr>
          </a:p>
          <a:p>
            <a:r>
              <a:rPr lang="en-US" altLang="en-US" sz="1800" smtClean="0">
                <a:latin typeface="Times New Roman" panose="02020603050405020304" pitchFamily="18" charset="0"/>
                <a:cs typeface="Times New Roman" panose="02020603050405020304" pitchFamily="18" charset="0"/>
              </a:rPr>
              <a:t>The existing virtual machine is called the parent of the clone.</a:t>
            </a:r>
            <a:endParaRPr lang="en-US" altLang="en-US" sz="1800" smtClean="0">
              <a:latin typeface="Times New Roman" panose="02020603050405020304" pitchFamily="18" charset="0"/>
              <a:cs typeface="Times New Roman" panose="02020603050405020304" pitchFamily="18" charset="0"/>
            </a:endParaRPr>
          </a:p>
          <a:p>
            <a:endParaRPr lang="en-US" altLang="en-US" sz="1800" smtClean="0">
              <a:latin typeface="Times New Roman" panose="02020603050405020304" pitchFamily="18" charset="0"/>
              <a:cs typeface="Times New Roman" panose="02020603050405020304" pitchFamily="18" charset="0"/>
            </a:endParaRPr>
          </a:p>
          <a:p>
            <a:r>
              <a:rPr lang="en-US" altLang="en-US" sz="1800" smtClean="0">
                <a:latin typeface="Times New Roman" panose="02020603050405020304" pitchFamily="18" charset="0"/>
                <a:cs typeface="Times New Roman" panose="02020603050405020304" pitchFamily="18" charset="0"/>
              </a:rPr>
              <a:t>Installing a guest operating system and applications can be time consuming. </a:t>
            </a:r>
            <a:endParaRPr lang="en-US" altLang="en-US" sz="1800" smtClean="0">
              <a:latin typeface="Times New Roman" panose="02020603050405020304" pitchFamily="18" charset="0"/>
              <a:cs typeface="Times New Roman" panose="02020603050405020304" pitchFamily="18" charset="0"/>
            </a:endParaRPr>
          </a:p>
          <a:p>
            <a:endParaRPr lang="en-US" altLang="en-US" sz="1800" smtClean="0">
              <a:latin typeface="Times New Roman" panose="02020603050405020304" pitchFamily="18" charset="0"/>
              <a:cs typeface="Times New Roman" panose="02020603050405020304" pitchFamily="18" charset="0"/>
            </a:endParaRPr>
          </a:p>
          <a:p>
            <a:r>
              <a:rPr lang="en-US" altLang="en-US" sz="1800" smtClean="0">
                <a:latin typeface="Times New Roman" panose="02020603050405020304" pitchFamily="18" charset="0"/>
                <a:cs typeface="Times New Roman" panose="02020603050405020304" pitchFamily="18" charset="0"/>
              </a:rPr>
              <a:t>With clones, you can make many copies of a virtual machine from a single installation and configuration process.</a:t>
            </a:r>
            <a:endParaRPr lang="en-US" altLang="en-US" sz="1800" smtClean="0">
              <a:latin typeface="Times New Roman" panose="02020603050405020304" pitchFamily="18" charset="0"/>
              <a:cs typeface="Times New Roman" panose="02020603050405020304" pitchFamily="18" charset="0"/>
            </a:endParaRPr>
          </a:p>
          <a:p>
            <a:endParaRPr lang="en-US" altLang="en-US" sz="1800" smtClean="0">
              <a:latin typeface="Times New Roman" panose="02020603050405020304" pitchFamily="18" charset="0"/>
              <a:cs typeface="Times New Roman" panose="02020603050405020304" pitchFamily="18" charset="0"/>
            </a:endParaRPr>
          </a:p>
          <a:p>
            <a:r>
              <a:rPr lang="en-US" altLang="en-US" sz="1800" smtClean="0">
                <a:latin typeface="Times New Roman" panose="02020603050405020304" pitchFamily="18" charset="0"/>
                <a:cs typeface="Times New Roman" panose="02020603050405020304" pitchFamily="18" charset="0"/>
              </a:rPr>
              <a:t>Clones are useful when you must deploy many identical virtual machines to a group.</a:t>
            </a:r>
            <a:endParaRPr lang="en-US" altLang="en-US" sz="18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200" smtClean="0">
              <a:latin typeface="Times New Roman" panose="02020603050405020304" pitchFamily="18" charset="0"/>
              <a:cs typeface="Times New Roman" panose="02020603050405020304" pitchFamily="18" charset="0"/>
            </a:endParaRPr>
          </a:p>
          <a:p>
            <a:endParaRPr lang="en-US" altLang="en-US" sz="12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762000" y="274638"/>
            <a:ext cx="8077200" cy="1143000"/>
          </a:xfrm>
        </p:spPr>
        <p:txBody>
          <a:bodyPr anchor="t"/>
          <a:lstStyle/>
          <a:p>
            <a:r>
              <a:rPr lang="en-US" altLang="en-US" smtClean="0"/>
              <a:t>Features of VM</a:t>
            </a:r>
            <a:endParaRPr lang="en-US" altLang="en-US" smtClean="0"/>
          </a:p>
        </p:txBody>
      </p:sp>
      <p:sp>
        <p:nvSpPr>
          <p:cNvPr id="46083"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r>
              <a:rPr lang="en-US" altLang="en-US" sz="1800" b="1" u="sng" smtClean="0">
                <a:latin typeface="Times New Roman" panose="02020603050405020304" pitchFamily="18" charset="0"/>
                <a:cs typeface="Times New Roman" panose="02020603050405020304" pitchFamily="18" charset="0"/>
              </a:rPr>
              <a:t>CLONE:</a:t>
            </a:r>
            <a:endParaRPr lang="en-US" altLang="en-US" sz="1800" b="1" u="sng"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800" b="1" u="sng"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Clone is exact copy of your existing VM but it gives you option to change the name of your destination VM as well as the resources.</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When you clone a virtual machine, you create a copy of the entire virtual machine, including its settings, any configured virtual devices, installed software, and other contents of the virtual machine's disks. </a:t>
            </a:r>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You also have the option to use guest operating system customization to change some of the properties of the clone, such as the computer name and networking settings</a:t>
            </a:r>
            <a:r>
              <a:rPr lang="en-US" altLang="en-US" sz="1800" smtClean="0"/>
              <a:t>. </a:t>
            </a:r>
            <a:br>
              <a:rPr lang="en-US" altLang="en-US" sz="1800" smtClean="0"/>
            </a:br>
            <a:endParaRPr lang="en-US" altLang="en-US" sz="1200" smtClean="0">
              <a:latin typeface="Times New Roman" panose="02020603050405020304" pitchFamily="18" charset="0"/>
              <a:cs typeface="Times New Roman" panose="02020603050405020304" pitchFamily="18" charset="0"/>
            </a:endParaRPr>
          </a:p>
          <a:p>
            <a:endParaRPr lang="en-US" altLang="en-US" sz="12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762000" y="274638"/>
            <a:ext cx="8077200" cy="1143000"/>
          </a:xfrm>
        </p:spPr>
        <p:txBody>
          <a:bodyPr anchor="t"/>
          <a:lstStyle/>
          <a:p>
            <a:endParaRPr lang="en-US" altLang="en-US" smtClean="0"/>
          </a:p>
        </p:txBody>
      </p:sp>
      <p:sp>
        <p:nvSpPr>
          <p:cNvPr id="47107"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r>
              <a:rPr lang="en-US" altLang="en-US" sz="1800" b="1" u="sng" smtClean="0">
                <a:latin typeface="Times New Roman" panose="02020603050405020304" pitchFamily="18" charset="0"/>
                <a:cs typeface="Times New Roman" panose="02020603050405020304" pitchFamily="18" charset="0"/>
              </a:rPr>
              <a:t>Snapshots</a:t>
            </a:r>
            <a:endParaRPr lang="en-US" altLang="en-US" sz="1800" b="1" u="sng"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2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altLang="en-US" sz="1800" smtClean="0">
                <a:latin typeface="Times New Roman" panose="02020603050405020304" pitchFamily="18" charset="0"/>
                <a:cs typeface="Times New Roman" panose="02020603050405020304" pitchFamily="18" charset="0"/>
              </a:rPr>
              <a:t>Snapshot is an instance in time of a VM to preserve its state, snapshots are usually used for testing/development purposes as it allows you to revert back to previous state of VM. </a:t>
            </a:r>
            <a:endParaRPr lang="en-US" altLang="en-US" sz="18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tLang="en-US" sz="1800" smtClean="0">
                <a:latin typeface="Times New Roman" panose="02020603050405020304" pitchFamily="18" charset="0"/>
                <a:cs typeface="Times New Roman" panose="02020603050405020304" pitchFamily="18" charset="0"/>
              </a:rPr>
              <a:t>	</a:t>
            </a:r>
            <a:endParaRPr lang="en-US" altLang="en-US" sz="18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altLang="en-US" sz="18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altLang="en-US" sz="1800" smtClean="0">
                <a:latin typeface="Times New Roman" panose="02020603050405020304" pitchFamily="18" charset="0"/>
                <a:cs typeface="Times New Roman" panose="02020603050405020304" pitchFamily="18" charset="0"/>
              </a:rPr>
              <a:t>Snapshots create additional vmdk files as consumes disk space hence take snapshots with care and always delete the snapshots after completing your testings.</a:t>
            </a:r>
            <a:endParaRPr lang="en-US" altLang="en-US" sz="1800" smtClean="0">
              <a:latin typeface="Times New Roman" panose="02020603050405020304" pitchFamily="18" charset="0"/>
              <a:cs typeface="Times New Roman" panose="02020603050405020304" pitchFamily="18" charset="0"/>
            </a:endParaRPr>
          </a:p>
          <a:p>
            <a:endParaRPr lang="en-US" altLang="en-US" sz="12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762000" y="274638"/>
            <a:ext cx="8077200" cy="1143000"/>
          </a:xfrm>
        </p:spPr>
        <p:txBody>
          <a:bodyPr anchor="t"/>
          <a:lstStyle/>
          <a:p>
            <a:endParaRPr lang="en-US" altLang="en-US" smtClean="0"/>
          </a:p>
        </p:txBody>
      </p:sp>
      <p:sp>
        <p:nvSpPr>
          <p:cNvPr id="48131"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endParaRPr lang="en-US" altLang="en-US" sz="1200" smtClean="0"/>
          </a:p>
          <a:p>
            <a:pPr>
              <a:buFont typeface="Arial" panose="020B0604020202020204" pitchFamily="34" charset="0"/>
              <a:buNone/>
            </a:pPr>
            <a:r>
              <a:rPr lang="en-US" altLang="en-US" sz="1600" b="1" u="sng" smtClean="0">
                <a:latin typeface="Times New Roman" panose="02020603050405020304" pitchFamily="18" charset="0"/>
                <a:cs typeface="Times New Roman" panose="02020603050405020304" pitchFamily="18" charset="0"/>
              </a:rPr>
              <a:t>Template </a:t>
            </a:r>
            <a:endParaRPr lang="en-US" altLang="en-US" sz="1600" b="1" u="sng"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600" b="1" u="sng"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sz="1600" smtClean="0">
                <a:latin typeface="Times New Roman" panose="02020603050405020304" pitchFamily="18" charset="0"/>
                <a:cs typeface="Times New Roman" panose="02020603050405020304" pitchFamily="18" charset="0"/>
              </a:rPr>
              <a:t>Is a master copy of a virtual machine that can be used to create and provision virtual machines.</a:t>
            </a:r>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sz="1600" smtClean="0">
                <a:latin typeface="Times New Roman" panose="02020603050405020304" pitchFamily="18" charset="0"/>
                <a:cs typeface="Times New Roman" panose="02020603050405020304" pitchFamily="18" charset="0"/>
              </a:rPr>
              <a:t>Templates cannot be powered on or edited, and are more difficult to alter than ordinary virtual machine.</a:t>
            </a: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sz="1600" smtClean="0">
                <a:latin typeface="Times New Roman" panose="02020603050405020304" pitchFamily="18" charset="0"/>
                <a:cs typeface="Times New Roman" panose="02020603050405020304" pitchFamily="18" charset="0"/>
              </a:rPr>
              <a:t>A template offers a more secure way of preserving a virtual machine configuration that you want to deploy many times.</a:t>
            </a:r>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sz="1600" smtClean="0">
                <a:latin typeface="Times New Roman" panose="02020603050405020304" pitchFamily="18" charset="0"/>
                <a:cs typeface="Times New Roman" panose="02020603050405020304" pitchFamily="18" charset="0"/>
              </a:rPr>
              <a:t>VM Templates &gt;A copy of pre-installed VMs containing all the software and configuration settings that would make the VM work when deployed</a:t>
            </a:r>
            <a:endParaRPr lang="en-US" altLang="en-US" sz="1600"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2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762000" y="274638"/>
            <a:ext cx="8077200" cy="466725"/>
          </a:xfrm>
          <a:ln>
            <a:miter lim="800000"/>
          </a:ln>
        </p:spPr>
        <p:txBody>
          <a:bodyPr rtlCol="0" anchor="t">
            <a:normAutofit fontScale="90000"/>
          </a:bodyPr>
          <a:lstStyle/>
          <a:p>
            <a:pPr fontAlgn="auto">
              <a:spcAft>
                <a:spcPts val="0"/>
              </a:spcAft>
              <a:defRPr/>
            </a:pPr>
            <a:endParaRPr lang="en-US" smtClean="0"/>
          </a:p>
        </p:txBody>
      </p:sp>
      <p:sp>
        <p:nvSpPr>
          <p:cNvPr id="49155" name="Content Placeholder 2"/>
          <p:cNvSpPr>
            <a:spLocks noGrp="1"/>
          </p:cNvSpPr>
          <p:nvPr>
            <p:ph idx="1"/>
          </p:nvPr>
        </p:nvSpPr>
        <p:spPr>
          <a:xfrm>
            <a:off x="762000" y="1028700"/>
            <a:ext cx="8077200" cy="5097463"/>
          </a:xfrm>
        </p:spPr>
        <p:txBody>
          <a:bodyPr/>
          <a:lstStyle/>
          <a:p>
            <a:pPr>
              <a:buFont typeface="Arial" panose="020B0604020202020204" pitchFamily="34" charset="0"/>
              <a:buNone/>
            </a:pPr>
            <a:endParaRPr lang="en-US" altLang="en-US" sz="1200" smtClean="0"/>
          </a:p>
          <a:p>
            <a:pPr>
              <a:buFont typeface="Arial" panose="020B0604020202020204" pitchFamily="34" charset="0"/>
              <a:buNone/>
            </a:pPr>
            <a:r>
              <a:rPr lang="en-US" altLang="en-US" sz="1600" b="1" u="sng" smtClean="0">
                <a:latin typeface="Times New Roman" panose="02020603050405020304" pitchFamily="18" charset="0"/>
                <a:cs typeface="Times New Roman" panose="02020603050405020304" pitchFamily="18" charset="0"/>
              </a:rPr>
              <a:t>Template </a:t>
            </a:r>
            <a:endParaRPr lang="en-US" altLang="en-US" sz="1600" b="1" u="sng" smtClean="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sz="1600" b="1" u="sng"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sz="1600" smtClean="0">
                <a:latin typeface="Times New Roman" panose="02020603050405020304" pitchFamily="18" charset="0"/>
                <a:cs typeface="Times New Roman" panose="02020603050405020304" pitchFamily="18" charset="0"/>
              </a:rPr>
              <a:t>Templates are pre-configured VMs used for multiple deployments say you have to deploy W2K8 R2 Server 20 times in this case best would be to create a master copy of W2K8 R2 with all basic setups and create a template of it.</a:t>
            </a: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sz="1600" smtClean="0">
                <a:latin typeface="Times New Roman" panose="02020603050405020304" pitchFamily="18" charset="0"/>
                <a:cs typeface="Times New Roman" panose="02020603050405020304" pitchFamily="18" charset="0"/>
              </a:rPr>
              <a:t>Thereafter use this template to deploy your 20 VMs.</a:t>
            </a: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sz="1600" smtClean="0">
                <a:latin typeface="Times New Roman" panose="02020603050405020304" pitchFamily="18" charset="0"/>
                <a:cs typeface="Times New Roman" panose="02020603050405020304" pitchFamily="18" charset="0"/>
              </a:rPr>
              <a:t> The configuration file of a template VM will be *.vmtx and not *.vmx that way you can identify the VM in your data store as template VM.</a:t>
            </a: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altLang="en-US" sz="160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altLang="en-US" sz="1600" smtClean="0">
                <a:latin typeface="Times New Roman" panose="02020603050405020304" pitchFamily="18" charset="0"/>
                <a:cs typeface="Times New Roman" panose="02020603050405020304" pitchFamily="18" charset="0"/>
              </a:rPr>
              <a:t>The template typically includes a specified operating system and a configuration that provides virtual counterparts to hardware components. Optionally, a template can include an installed guest operating system and a set of applications</a:t>
            </a:r>
            <a:r>
              <a:rPr lang="en-US" altLang="en-US" sz="1600" smtClean="0"/>
              <a:t>.</a:t>
            </a:r>
            <a:endParaRPr lang="en-US" altLang="en-US" sz="16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762000" y="274638"/>
            <a:ext cx="8077200" cy="1143000"/>
          </a:xfrm>
        </p:spPr>
        <p:txBody>
          <a:bodyPr anchor="t"/>
          <a:lstStyle/>
          <a:p>
            <a:endParaRPr lang="en-US" altLang="en-US" smtClean="0"/>
          </a:p>
        </p:txBody>
      </p:sp>
      <p:sp>
        <p:nvSpPr>
          <p:cNvPr id="50179" name="Content Placeholder 2"/>
          <p:cNvSpPr>
            <a:spLocks noGrp="1"/>
          </p:cNvSpPr>
          <p:nvPr>
            <p:ph idx="1"/>
          </p:nvPr>
        </p:nvSpPr>
        <p:spPr>
          <a:xfrm>
            <a:off x="762000" y="1600200"/>
            <a:ext cx="8077200" cy="4525963"/>
          </a:xfrm>
        </p:spPr>
        <p:txBody>
          <a:bodyPr/>
          <a:lstStyle/>
          <a:p>
            <a:r>
              <a:rPr lang="en-US" altLang="en-US" smtClean="0"/>
              <a:t>Import and export</a:t>
            </a:r>
            <a:endParaRPr lang="en-US" altLang="en-US" smtClean="0"/>
          </a:p>
          <a:p>
            <a:r>
              <a:rPr lang="en-US" altLang="en-US" smtClean="0"/>
              <a:t>.ovf</a:t>
            </a:r>
            <a:endParaRPr lang="en-US" altLang="en-US" smtClean="0"/>
          </a:p>
          <a:p>
            <a:r>
              <a:rPr lang="en-US" altLang="en-US" smtClean="0"/>
              <a:t>.ova</a:t>
            </a:r>
            <a:endParaRPr lang="en-US" altLang="en-US" smtClean="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latin typeface="Times New Roman" panose="02020603050405020304" pitchFamily="18" charset="0"/>
                <a:cs typeface="Times New Roman" panose="02020603050405020304" pitchFamily="18" charset="0"/>
              </a:rPr>
              <a:t>What is the use of privileged instruction</a:t>
            </a:r>
            <a:br>
              <a:rPr lang="en-US" smtClean="0">
                <a:latin typeface="Times New Roman" panose="02020603050405020304" pitchFamily="18" charset="0"/>
                <a:cs typeface="Times New Roman" panose="02020603050405020304" pitchFamily="18" charset="0"/>
              </a:rPr>
            </a:br>
            <a:endParaRPr lang="en-US" smtClean="0"/>
          </a:p>
        </p:txBody>
      </p:sp>
      <p:sp>
        <p:nvSpPr>
          <p:cNvPr id="51203" name="Content Placeholder 2"/>
          <p:cNvSpPr>
            <a:spLocks noGrp="1"/>
          </p:cNvSpPr>
          <p:nvPr>
            <p:ph idx="1"/>
          </p:nvPr>
        </p:nvSpPr>
        <p:spPr>
          <a:xfrm>
            <a:off x="762000" y="1600200"/>
            <a:ext cx="8077200" cy="4525963"/>
          </a:xfrm>
        </p:spPr>
        <p:txBody>
          <a:bodyPr/>
          <a:lstStyle/>
          <a:p>
            <a:pPr algn="just"/>
            <a:r>
              <a:rPr lang="en-US" altLang="en-US" sz="1400" smtClean="0">
                <a:latin typeface="Times New Roman" panose="02020603050405020304" pitchFamily="18" charset="0"/>
                <a:cs typeface="Times New Roman" panose="02020603050405020304" pitchFamily="18" charset="0"/>
              </a:rPr>
              <a:t>A class of instructions, usually including storage </a:t>
            </a:r>
            <a:r>
              <a:rPr lang="en-US" altLang="en-US" sz="1400" u="sng" smtClean="0">
                <a:latin typeface="Times New Roman" panose="02020603050405020304" pitchFamily="18" charset="0"/>
                <a:cs typeface="Times New Roman" panose="02020603050405020304" pitchFamily="18" charset="0"/>
              </a:rPr>
              <a:t>protection</a:t>
            </a:r>
            <a:r>
              <a:rPr lang="en-US" altLang="en-US" sz="1400" smtClean="0">
                <a:latin typeface="Times New Roman" panose="02020603050405020304" pitchFamily="18" charset="0"/>
                <a:cs typeface="Times New Roman" panose="02020603050405020304" pitchFamily="18" charset="0"/>
              </a:rPr>
              <a:t> setting, interrupt handling, timer control, input/output, and special processorstatus-setting instructions, that can be executed only when the computer is in a special privileged mode that is generally available to an operating or executive system, but not to user programs.</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600" smtClean="0">
              <a:latin typeface="Times New Roman" panose="02020603050405020304" pitchFamily="18" charset="0"/>
              <a:cs typeface="Times New Roman" panose="02020603050405020304" pitchFamily="18" charset="0"/>
            </a:endParaRPr>
          </a:p>
          <a:p>
            <a:pPr algn="just"/>
            <a:r>
              <a:rPr lang="en-US" altLang="en-US" sz="1600" smtClean="0">
                <a:latin typeface="Times New Roman" panose="02020603050405020304" pitchFamily="18" charset="0"/>
                <a:cs typeface="Times New Roman" panose="02020603050405020304" pitchFamily="18" charset="0"/>
              </a:rPr>
              <a:t>A machine code </a:t>
            </a:r>
            <a:r>
              <a:rPr lang="en-US" altLang="en-US" sz="1600" b="1" smtClean="0">
                <a:latin typeface="Times New Roman" panose="02020603050405020304" pitchFamily="18" charset="0"/>
                <a:cs typeface="Times New Roman" panose="02020603050405020304" pitchFamily="18" charset="0"/>
              </a:rPr>
              <a:t>instruction</a:t>
            </a:r>
            <a:r>
              <a:rPr lang="en-US" altLang="en-US" sz="1600" smtClean="0">
                <a:latin typeface="Times New Roman" panose="02020603050405020304" pitchFamily="18" charset="0"/>
                <a:cs typeface="Times New Roman" panose="02020603050405020304" pitchFamily="18" charset="0"/>
              </a:rPr>
              <a:t> that may only be executed when the processor is running in supervisor mode.</a:t>
            </a:r>
            <a:endParaRPr lang="en-US" altLang="en-US" sz="1600" smtClean="0">
              <a:latin typeface="Times New Roman" panose="02020603050405020304" pitchFamily="18" charset="0"/>
              <a:cs typeface="Times New Roman" panose="02020603050405020304" pitchFamily="18" charset="0"/>
            </a:endParaRPr>
          </a:p>
          <a:p>
            <a:pPr algn="just"/>
            <a:endParaRPr lang="en-US" altLang="en-US" sz="1600" smtClean="0">
              <a:latin typeface="Times New Roman" panose="02020603050405020304" pitchFamily="18" charset="0"/>
              <a:cs typeface="Times New Roman" panose="02020603050405020304" pitchFamily="18" charset="0"/>
            </a:endParaRPr>
          </a:p>
          <a:p>
            <a:pPr algn="just"/>
            <a:r>
              <a:rPr lang="en-US" altLang="en-US" sz="1600" smtClean="0">
                <a:latin typeface="Times New Roman" panose="02020603050405020304" pitchFamily="18" charset="0"/>
                <a:cs typeface="Times New Roman" panose="02020603050405020304" pitchFamily="18" charset="0"/>
              </a:rPr>
              <a:t> </a:t>
            </a:r>
            <a:r>
              <a:rPr lang="en-US" altLang="en-US" sz="1600" b="1" smtClean="0">
                <a:latin typeface="Times New Roman" panose="02020603050405020304" pitchFamily="18" charset="0"/>
                <a:cs typeface="Times New Roman" panose="02020603050405020304" pitchFamily="18" charset="0"/>
              </a:rPr>
              <a:t>Privileged instructions</a:t>
            </a:r>
            <a:r>
              <a:rPr lang="en-US" altLang="en-US" sz="1600" smtClean="0">
                <a:latin typeface="Times New Roman" panose="02020603050405020304" pitchFamily="18" charset="0"/>
                <a:cs typeface="Times New Roman" panose="02020603050405020304" pitchFamily="18" charset="0"/>
              </a:rPr>
              <a:t> include operations such as I/O and memory management. </a:t>
            </a:r>
            <a:endParaRPr lang="en-US" altLang="en-US" sz="1600" smtClean="0">
              <a:latin typeface="Times New Roman" panose="02020603050405020304" pitchFamily="18" charset="0"/>
              <a:cs typeface="Times New Roman" panose="02020603050405020304" pitchFamily="18" charset="0"/>
            </a:endParaRPr>
          </a:p>
          <a:p>
            <a:pPr algn="just"/>
            <a:endParaRPr lang="en-US" altLang="en-US" sz="1600" smtClean="0">
              <a:latin typeface="Times New Roman" panose="02020603050405020304" pitchFamily="18" charset="0"/>
              <a:cs typeface="Times New Roman" panose="02020603050405020304" pitchFamily="18" charset="0"/>
            </a:endParaRPr>
          </a:p>
          <a:p>
            <a:pPr algn="just"/>
            <a:r>
              <a:rPr lang="en-US" altLang="en-US" sz="1400" smtClean="0">
                <a:latin typeface="Times New Roman" panose="02020603050405020304" pitchFamily="18" charset="0"/>
                <a:cs typeface="Times New Roman" panose="02020603050405020304" pitchFamily="18" charset="0"/>
              </a:rPr>
              <a:t>A </a:t>
            </a:r>
            <a:r>
              <a:rPr lang="en-US" altLang="en-US" sz="1400" b="1" smtClean="0">
                <a:latin typeface="Times New Roman" panose="02020603050405020304" pitchFamily="18" charset="0"/>
                <a:cs typeface="Times New Roman" panose="02020603050405020304" pitchFamily="18" charset="0"/>
              </a:rPr>
              <a:t>trap</a:t>
            </a:r>
            <a:r>
              <a:rPr lang="en-US" altLang="en-US" sz="1400" smtClean="0">
                <a:latin typeface="Times New Roman" panose="02020603050405020304" pitchFamily="18" charset="0"/>
                <a:cs typeface="Times New Roman" panose="02020603050405020304" pitchFamily="18" charset="0"/>
              </a:rPr>
              <a:t> is an exception in a user process. It's caused by division by zero or invalid memory access. It's also the usual way to invoke a kernel routine (a </a:t>
            </a:r>
            <a:r>
              <a:rPr lang="en-US" altLang="en-US" sz="1400" b="1" smtClean="0">
                <a:latin typeface="Times New Roman" panose="02020603050405020304" pitchFamily="18" charset="0"/>
                <a:cs typeface="Times New Roman" panose="02020603050405020304" pitchFamily="18" charset="0"/>
              </a:rPr>
              <a:t>system</a:t>
            </a:r>
            <a:r>
              <a:rPr lang="en-US" altLang="en-US" sz="1400" smtClean="0">
                <a:latin typeface="Times New Roman" panose="02020603050405020304" pitchFamily="18" charset="0"/>
                <a:cs typeface="Times New Roman" panose="02020603050405020304" pitchFamily="18" charset="0"/>
              </a:rPr>
              <a:t> call) because those run with a higher priority than user code.</a:t>
            </a:r>
            <a:endParaRPr lang="en-US" altLang="en-US" sz="1400" smtClean="0">
              <a:latin typeface="Times New Roman" panose="02020603050405020304" pitchFamily="18" charset="0"/>
              <a:cs typeface="Times New Roman" panose="02020603050405020304" pitchFamily="18" charset="0"/>
            </a:endParaRPr>
          </a:p>
          <a:p>
            <a:pPr algn="just"/>
            <a:endParaRPr lang="en-US" altLang="en-US" sz="16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latin typeface="Times New Roman" panose="02020603050405020304" pitchFamily="18" charset="0"/>
                <a:cs typeface="Times New Roman" panose="02020603050405020304" pitchFamily="18" charset="0"/>
              </a:rPr>
              <a:t>FULL VIRTUALIZATION (What is ?) • </a:t>
            </a:r>
            <a:br>
              <a:rPr lang="en-US" smtClean="0">
                <a:latin typeface="Times New Roman" panose="02020603050405020304" pitchFamily="18" charset="0"/>
                <a:cs typeface="Times New Roman" panose="02020603050405020304" pitchFamily="18" charset="0"/>
              </a:rPr>
            </a:br>
            <a:endParaRPr lang="en-US" smtClean="0"/>
          </a:p>
        </p:txBody>
      </p:sp>
      <p:sp>
        <p:nvSpPr>
          <p:cNvPr id="52227" name="Content Placeholder 2"/>
          <p:cNvSpPr>
            <a:spLocks noGrp="1"/>
          </p:cNvSpPr>
          <p:nvPr>
            <p:ph idx="1"/>
          </p:nvPr>
        </p:nvSpPr>
        <p:spPr>
          <a:xfrm>
            <a:off x="762000" y="1600200"/>
            <a:ext cx="8077200" cy="4525963"/>
          </a:xfrm>
        </p:spPr>
        <p:txBody>
          <a:bodyPr/>
          <a:lstStyle/>
          <a:p>
            <a:pPr>
              <a:buFont typeface="Arial" panose="020B0604020202020204" pitchFamily="34" charset="0"/>
              <a:buNone/>
            </a:pPr>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It is a virtualization technique used to provide a virtual machine environment which is a complete simulation of the underlying hardware.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 All operating systems and applications which can run natively on the hardware can also be run in the virtual machine.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 The guest OS need not be modified.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 Guest OS do not aware the existence of VM</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 • Each VM is independent of each other.</a:t>
            </a:r>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513" y="623888"/>
            <a:ext cx="8243887" cy="561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762000" y="274638"/>
            <a:ext cx="8077200" cy="1143000"/>
          </a:xfrm>
        </p:spPr>
        <p:txBody>
          <a:bodyPr anchor="t"/>
          <a:lstStyle/>
          <a:p>
            <a:r>
              <a:rPr lang="en-US" altLang="en-US" smtClean="0">
                <a:latin typeface="Times New Roman" panose="02020603050405020304" pitchFamily="18" charset="0"/>
                <a:cs typeface="Times New Roman" panose="02020603050405020304" pitchFamily="18" charset="0"/>
              </a:rPr>
              <a:t>Types of Full Virtualization</a:t>
            </a:r>
            <a:endParaRPr lang="en-US" altLang="en-US" smtClean="0"/>
          </a:p>
        </p:txBody>
      </p:sp>
      <p:sp>
        <p:nvSpPr>
          <p:cNvPr id="53251" name="Content Placeholder 2"/>
          <p:cNvSpPr>
            <a:spLocks noGrp="1"/>
          </p:cNvSpPr>
          <p:nvPr>
            <p:ph idx="1"/>
          </p:nvPr>
        </p:nvSpPr>
        <p:spPr>
          <a:xfrm>
            <a:off x="762000" y="1600200"/>
            <a:ext cx="8077200" cy="4525963"/>
          </a:xfrm>
        </p:spPr>
        <p:txBody>
          <a:bodyPr/>
          <a:lstStyle/>
          <a:p>
            <a:r>
              <a:rPr lang="en-US" altLang="en-US" sz="1400" smtClean="0">
                <a:latin typeface="Times New Roman" panose="02020603050405020304" pitchFamily="18" charset="0"/>
                <a:cs typeface="Times New Roman" panose="02020603050405020304" pitchFamily="18" charset="0"/>
              </a:rPr>
              <a:t>Hypervisor or Virtual Machine Monitor (VMM)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 SW component that implements virtual machine hardware abstraction.</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  Responsible for hosting and managing virtual machines &amp; running of guest OS.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H O S T E D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B A R E M E T A L</a:t>
            </a:r>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762000" y="274638"/>
            <a:ext cx="8077200" cy="1143000"/>
          </a:xfrm>
        </p:spPr>
        <p:txBody>
          <a:bodyPr anchor="t"/>
          <a:lstStyle/>
          <a:p>
            <a:endParaRPr lang="en-US" altLang="en-US" smtClean="0"/>
          </a:p>
        </p:txBody>
      </p:sp>
      <p:sp>
        <p:nvSpPr>
          <p:cNvPr id="54275" name="Content Placeholder 2"/>
          <p:cNvSpPr>
            <a:spLocks noGrp="1"/>
          </p:cNvSpPr>
          <p:nvPr>
            <p:ph idx="1"/>
          </p:nvPr>
        </p:nvSpPr>
        <p:spPr>
          <a:xfrm>
            <a:off x="762000" y="1600200"/>
            <a:ext cx="8077200" cy="4525963"/>
          </a:xfrm>
        </p:spPr>
        <p:txBody>
          <a:bodyPr/>
          <a:lstStyle/>
          <a:p>
            <a:r>
              <a:rPr lang="en-US" altLang="en-US" sz="1400" smtClean="0">
                <a:latin typeface="Times New Roman" panose="02020603050405020304" pitchFamily="18" charset="0"/>
                <a:cs typeface="Times New Roman" panose="02020603050405020304" pitchFamily="18" charset="0"/>
              </a:rPr>
              <a:t>virtualization – Challenges (X86)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 CPU provide 4 protection level( Ring 0 to Ring 3) to OS to execute code.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 OS kernel is designed to run at ring 0 to execute the code directly on the hardware and handle privileged instruction .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 User Application(s) run at ring 3 (less privileged) </a:t>
            </a:r>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So Where Hypervisor resides?</a:t>
            </a:r>
            <a:endParaRPr lang="en-US" altLang="en-US" sz="1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762000" y="274638"/>
            <a:ext cx="8077200" cy="658812"/>
          </a:xfrm>
        </p:spPr>
        <p:txBody>
          <a:bodyPr anchor="t"/>
          <a:lstStyle/>
          <a:p>
            <a:r>
              <a:rPr lang="en-US" altLang="en-US" sz="2400" smtClean="0">
                <a:latin typeface="Times New Roman" panose="02020603050405020304" pitchFamily="18" charset="0"/>
                <a:cs typeface="Times New Roman" panose="02020603050405020304" pitchFamily="18" charset="0"/>
              </a:rPr>
              <a:t>Para Virtulization</a:t>
            </a:r>
            <a:endParaRPr lang="en-US" altLang="en-US" sz="2400" smtClean="0">
              <a:latin typeface="Times New Roman" panose="02020603050405020304" pitchFamily="18" charset="0"/>
              <a:cs typeface="Times New Roman" panose="02020603050405020304" pitchFamily="18" charset="0"/>
            </a:endParaRPr>
          </a:p>
        </p:txBody>
      </p:sp>
      <p:sp>
        <p:nvSpPr>
          <p:cNvPr id="55299" name="Content Placeholder 2"/>
          <p:cNvSpPr>
            <a:spLocks noGrp="1"/>
          </p:cNvSpPr>
          <p:nvPr>
            <p:ph idx="1"/>
          </p:nvPr>
        </p:nvSpPr>
        <p:spPr>
          <a:xfrm>
            <a:off x="539750" y="1028700"/>
            <a:ext cx="8280400" cy="5568950"/>
          </a:xfrm>
        </p:spPr>
        <p:txBody>
          <a:bodyPr/>
          <a:lstStyle/>
          <a:p>
            <a:r>
              <a:rPr lang="en-US" altLang="en-US" sz="1800" smtClean="0">
                <a:latin typeface="Times New Roman" panose="02020603050405020304" pitchFamily="18" charset="0"/>
                <a:cs typeface="Times New Roman" panose="02020603050405020304" pitchFamily="18" charset="0"/>
              </a:rPr>
              <a:t>Paravirtualization refers to communication between the guest OS and the hypervisor to improve performance and efficiency.</a:t>
            </a:r>
            <a:endParaRPr lang="en-US" altLang="en-US" sz="1800" smtClean="0">
              <a:latin typeface="Times New Roman" panose="02020603050405020304" pitchFamily="18" charset="0"/>
              <a:cs typeface="Times New Roman" panose="02020603050405020304" pitchFamily="18" charset="0"/>
            </a:endParaRPr>
          </a:p>
          <a:p>
            <a:endParaRPr lang="en-US" altLang="en-US" sz="1800" smtClean="0">
              <a:latin typeface="Times New Roman" panose="02020603050405020304" pitchFamily="18" charset="0"/>
              <a:cs typeface="Times New Roman" panose="02020603050405020304" pitchFamily="18" charset="0"/>
            </a:endParaRPr>
          </a:p>
          <a:p>
            <a:r>
              <a:rPr lang="en-US" altLang="en-US" sz="1800" smtClean="0">
                <a:latin typeface="Times New Roman" panose="02020603050405020304" pitchFamily="18" charset="0"/>
                <a:cs typeface="Times New Roman" panose="02020603050405020304" pitchFamily="18" charset="0"/>
              </a:rPr>
              <a:t>Paravirtualization, involves modifying the OS kernel to replace non -virtualizable instructions with hypercalls that communicate directly with the virtualization layer hypervisor.     (</a:t>
            </a:r>
            <a:r>
              <a:rPr lang="en-US" altLang="en-US" sz="1800" b="1" smtClean="0">
                <a:latin typeface="Times New Roman" panose="02020603050405020304" pitchFamily="18" charset="0"/>
                <a:cs typeface="Times New Roman" panose="02020603050405020304" pitchFamily="18" charset="0"/>
              </a:rPr>
              <a:t>Virtualized Resources and Non-Virtualized Resources</a:t>
            </a:r>
            <a:r>
              <a:rPr lang="en-US" altLang="en-US" sz="1800" smtClean="0">
                <a:latin typeface="Times New Roman" panose="02020603050405020304" pitchFamily="18" charset="0"/>
                <a:cs typeface="Times New Roman" panose="02020603050405020304" pitchFamily="18" charset="0"/>
              </a:rPr>
              <a:t>).</a:t>
            </a:r>
            <a:endParaRPr lang="en-US" altLang="en-US" sz="1800" smtClean="0">
              <a:latin typeface="Times New Roman" panose="02020603050405020304" pitchFamily="18" charset="0"/>
              <a:cs typeface="Times New Roman" panose="02020603050405020304" pitchFamily="18" charset="0"/>
            </a:endParaRPr>
          </a:p>
          <a:p>
            <a:endParaRPr lang="en-US" altLang="en-US" sz="1800" smtClean="0">
              <a:latin typeface="Times New Roman" panose="02020603050405020304" pitchFamily="18" charset="0"/>
              <a:cs typeface="Times New Roman" panose="02020603050405020304" pitchFamily="18" charset="0"/>
            </a:endParaRPr>
          </a:p>
          <a:p>
            <a:pPr algn="just"/>
            <a:r>
              <a:rPr lang="en-US" altLang="en-US" sz="1800" smtClean="0">
                <a:latin typeface="Times New Roman" panose="02020603050405020304" pitchFamily="18" charset="0"/>
                <a:cs typeface="Times New Roman" panose="02020603050405020304" pitchFamily="18" charset="0"/>
              </a:rPr>
              <a:t>The hypervisor also provides hypercall interfaces for other critical kernel operations such as memory management, interrupt handling and time keeping.</a:t>
            </a:r>
            <a:endParaRPr lang="en-US" altLang="en-US" sz="18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0" y="274638"/>
            <a:ext cx="8077200" cy="754062"/>
          </a:xfrm>
          <a:ln>
            <a:miter lim="800000"/>
          </a:ln>
        </p:spPr>
        <p:txBody>
          <a:bodyPr rtlCol="0" anchor="t">
            <a:normAutofit fontScale="90000"/>
          </a:bodyPr>
          <a:lstStyle/>
          <a:p>
            <a:pPr fontAlgn="auto">
              <a:spcAft>
                <a:spcPts val="0"/>
              </a:spcAft>
              <a:defRPr/>
            </a:pPr>
            <a:r>
              <a:rPr lang="en-US" smtClean="0">
                <a:latin typeface="Times New Roman" panose="02020603050405020304" pitchFamily="18" charset="0"/>
                <a:cs typeface="Times New Roman" panose="02020603050405020304" pitchFamily="18" charset="0"/>
              </a:rPr>
              <a:t>Full vs Para Virtulization</a:t>
            </a:r>
            <a:endParaRPr lang="en-US" smtClean="0"/>
          </a:p>
        </p:txBody>
      </p:sp>
      <p:sp>
        <p:nvSpPr>
          <p:cNvPr id="56323" name="Content Placeholder 2"/>
          <p:cNvSpPr>
            <a:spLocks noGrp="1"/>
          </p:cNvSpPr>
          <p:nvPr>
            <p:ph idx="1"/>
          </p:nvPr>
        </p:nvSpPr>
        <p:spPr>
          <a:xfrm>
            <a:off x="762000" y="1600200"/>
            <a:ext cx="8077200" cy="4525963"/>
          </a:xfrm>
        </p:spPr>
        <p:txBody>
          <a:bodyPr/>
          <a:lstStyle/>
          <a:p>
            <a:r>
              <a:rPr lang="en-US" altLang="en-US" sz="1400" smtClean="0">
                <a:latin typeface="Times New Roman" panose="02020603050405020304" pitchFamily="18" charset="0"/>
                <a:cs typeface="Times New Roman" panose="02020603050405020304" pitchFamily="18" charset="0"/>
              </a:rPr>
              <a:t>Paravirtualization is different from full virtualization, where the unmodified OS does not know it is virtualized and sensitive </a:t>
            </a:r>
            <a:r>
              <a:rPr lang="en-US" altLang="en-US" sz="1400" b="1" smtClean="0">
                <a:latin typeface="Times New Roman" panose="02020603050405020304" pitchFamily="18" charset="0"/>
                <a:cs typeface="Times New Roman" panose="02020603050405020304" pitchFamily="18" charset="0"/>
              </a:rPr>
              <a:t>OS calls are trapped using binary translation. </a:t>
            </a:r>
            <a:endParaRPr lang="en-US" altLang="en-US" sz="1400" b="1" smtClean="0">
              <a:latin typeface="Times New Roman" panose="02020603050405020304" pitchFamily="18" charset="0"/>
              <a:cs typeface="Times New Roman" panose="02020603050405020304" pitchFamily="18" charset="0"/>
            </a:endParaRPr>
          </a:p>
          <a:p>
            <a:endParaRPr lang="en-US" altLang="en-US" sz="1400"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Performance advantage of paravirtualization over full virtualization can vary </a:t>
            </a:r>
            <a:r>
              <a:rPr lang="en-US" altLang="en-US" sz="1400" b="1" smtClean="0">
                <a:latin typeface="Times New Roman" panose="02020603050405020304" pitchFamily="18" charset="0"/>
                <a:cs typeface="Times New Roman" panose="02020603050405020304" pitchFamily="18" charset="0"/>
              </a:rPr>
              <a:t>greatly depending on the workload.</a:t>
            </a:r>
            <a:endParaRPr lang="en-US" altLang="en-US" sz="1400" b="1" smtClean="0">
              <a:latin typeface="Times New Roman" panose="02020603050405020304" pitchFamily="18" charset="0"/>
              <a:cs typeface="Times New Roman" panose="02020603050405020304" pitchFamily="18" charset="0"/>
            </a:endParaRPr>
          </a:p>
          <a:p>
            <a:endParaRPr lang="en-US" altLang="en-US" sz="1400" b="1"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As paravirtualization cannot support </a:t>
            </a:r>
            <a:r>
              <a:rPr lang="en-US" altLang="en-US" sz="1400" b="1" smtClean="0">
                <a:latin typeface="Times New Roman" panose="02020603050405020304" pitchFamily="18" charset="0"/>
                <a:cs typeface="Times New Roman" panose="02020603050405020304" pitchFamily="18" charset="0"/>
              </a:rPr>
              <a:t>unmodified operating systems </a:t>
            </a:r>
            <a:r>
              <a:rPr lang="en-US" altLang="en-US" sz="1400" smtClean="0">
                <a:latin typeface="Times New Roman" panose="02020603050405020304" pitchFamily="18" charset="0"/>
                <a:cs typeface="Times New Roman" panose="02020603050405020304" pitchFamily="18" charset="0"/>
              </a:rPr>
              <a:t>(e.g. Windows 2000/XP), its compatibility and portability is poor.</a:t>
            </a:r>
            <a:endParaRPr lang="en-US" altLang="en-US" sz="1400" smtClean="0">
              <a:latin typeface="Times New Roman" panose="02020603050405020304" pitchFamily="18" charset="0"/>
              <a:cs typeface="Times New Roman" panose="02020603050405020304" pitchFamily="18" charset="0"/>
            </a:endParaRPr>
          </a:p>
          <a:p>
            <a:endParaRPr lang="en-US" altLang="en-US" sz="1400" b="1"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Paravirtualization can also introduce significant </a:t>
            </a:r>
            <a:r>
              <a:rPr lang="en-US" altLang="en-US" sz="1400" b="1" smtClean="0">
                <a:latin typeface="Times New Roman" panose="02020603050405020304" pitchFamily="18" charset="0"/>
                <a:cs typeface="Times New Roman" panose="02020603050405020304" pitchFamily="18" charset="0"/>
              </a:rPr>
              <a:t>support and maintainability </a:t>
            </a:r>
            <a:r>
              <a:rPr lang="en-US" altLang="en-US" sz="1400" smtClean="0">
                <a:latin typeface="Times New Roman" panose="02020603050405020304" pitchFamily="18" charset="0"/>
                <a:cs typeface="Times New Roman" panose="02020603050405020304" pitchFamily="18" charset="0"/>
              </a:rPr>
              <a:t>issues in production environments as it </a:t>
            </a:r>
            <a:r>
              <a:rPr lang="en-US" altLang="en-US" sz="1400" b="1" smtClean="0">
                <a:latin typeface="Times New Roman" panose="02020603050405020304" pitchFamily="18" charset="0"/>
                <a:cs typeface="Times New Roman" panose="02020603050405020304" pitchFamily="18" charset="0"/>
              </a:rPr>
              <a:t>requires deep OS kernel modifications.</a:t>
            </a:r>
            <a:endParaRPr lang="en-US" altLang="en-US" sz="1400" b="1" smtClean="0">
              <a:latin typeface="Times New Roman" panose="02020603050405020304" pitchFamily="18" charset="0"/>
              <a:cs typeface="Times New Roman" panose="02020603050405020304" pitchFamily="18" charset="0"/>
            </a:endParaRPr>
          </a:p>
          <a:p>
            <a:endParaRPr lang="en-US" altLang="en-US" sz="1400" b="1" smtClean="0">
              <a:latin typeface="Times New Roman" panose="02020603050405020304" pitchFamily="18" charset="0"/>
              <a:cs typeface="Times New Roman" panose="02020603050405020304" pitchFamily="18" charset="0"/>
            </a:endParaRPr>
          </a:p>
          <a:p>
            <a:r>
              <a:rPr lang="en-US" altLang="en-US" sz="1400" smtClean="0">
                <a:latin typeface="Times New Roman" panose="02020603050405020304" pitchFamily="18" charset="0"/>
                <a:cs typeface="Times New Roman" panose="02020603050405020304" pitchFamily="18" charset="0"/>
              </a:rPr>
              <a:t>The open source </a:t>
            </a:r>
            <a:r>
              <a:rPr lang="en-US" altLang="en-US" sz="1400" b="1" smtClean="0">
                <a:latin typeface="Times New Roman" panose="02020603050405020304" pitchFamily="18" charset="0"/>
                <a:cs typeface="Times New Roman" panose="02020603050405020304" pitchFamily="18" charset="0"/>
              </a:rPr>
              <a:t>Xen project is an example of paravirtualization </a:t>
            </a:r>
            <a:r>
              <a:rPr lang="en-US" altLang="en-US" sz="1400" smtClean="0">
                <a:latin typeface="Times New Roman" panose="02020603050405020304" pitchFamily="18" charset="0"/>
                <a:cs typeface="Times New Roman" panose="02020603050405020304" pitchFamily="18" charset="0"/>
              </a:rPr>
              <a:t>that virtualizes the processor and memory using a modified Linux kernel and virtualizes the I/O using custom guest OS device drivers</a:t>
            </a:r>
            <a:endParaRPr lang="en-US" altLang="en-US" sz="1400" b="1"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762000" y="274638"/>
            <a:ext cx="8077200" cy="1143000"/>
          </a:xfrm>
        </p:spPr>
        <p:txBody>
          <a:bodyPr anchor="t"/>
          <a:lstStyle/>
          <a:p>
            <a:endParaRPr lang="en-US" altLang="en-US" smtClean="0"/>
          </a:p>
        </p:txBody>
      </p:sp>
      <p:sp>
        <p:nvSpPr>
          <p:cNvPr id="57347" name="Content Placeholder 2"/>
          <p:cNvSpPr>
            <a:spLocks noGrp="1"/>
          </p:cNvSpPr>
          <p:nvPr>
            <p:ph idx="1"/>
          </p:nvPr>
        </p:nvSpPr>
        <p:spPr>
          <a:xfrm>
            <a:off x="762000" y="1600200"/>
            <a:ext cx="8077200" cy="4525963"/>
          </a:xfrm>
        </p:spPr>
        <p:txBody>
          <a:bodyPr/>
          <a:lstStyle/>
          <a:p>
            <a:endParaRPr lang="en-US" altLang="en-US" smtClean="0"/>
          </a:p>
        </p:txBody>
      </p:sp>
      <p:pic>
        <p:nvPicPr>
          <p:cNvPr id="5734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762000" y="274638"/>
            <a:ext cx="8077200" cy="1143000"/>
          </a:xfrm>
        </p:spPr>
        <p:txBody>
          <a:bodyPr anchor="t"/>
          <a:lstStyle/>
          <a:p>
            <a:endParaRPr lang="en-US" altLang="en-US" smtClean="0"/>
          </a:p>
        </p:txBody>
      </p:sp>
      <p:sp>
        <p:nvSpPr>
          <p:cNvPr id="58371" name="Content Placeholder 2"/>
          <p:cNvSpPr>
            <a:spLocks noGrp="1"/>
          </p:cNvSpPr>
          <p:nvPr>
            <p:ph idx="1"/>
          </p:nvPr>
        </p:nvSpPr>
        <p:spPr>
          <a:xfrm>
            <a:off x="762000" y="1600200"/>
            <a:ext cx="8077200" cy="4525963"/>
          </a:xfrm>
        </p:spPr>
        <p:txBody>
          <a:bodyPr/>
          <a:lstStyle/>
          <a:p>
            <a:endParaRPr lang="en-US" altLang="en-US" smtClean="0"/>
          </a:p>
        </p:txBody>
      </p:sp>
      <p:pic>
        <p:nvPicPr>
          <p:cNvPr id="5837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latin typeface="Times New Roman" panose="02020603050405020304" pitchFamily="18" charset="0"/>
                <a:cs typeface="Times New Roman" panose="02020603050405020304" pitchFamily="18" charset="0"/>
              </a:rPr>
              <a:t>Types of Clone: Full and Linked</a:t>
            </a:r>
            <a:br>
              <a:rPr lang="en-US" smtClean="0">
                <a:latin typeface="Times New Roman" panose="02020603050405020304" pitchFamily="18" charset="0"/>
                <a:cs typeface="Times New Roman" panose="02020603050405020304" pitchFamily="18" charset="0"/>
              </a:rPr>
            </a:br>
            <a:endParaRPr lang="en-US" smtClean="0">
              <a:latin typeface="Times New Roman" panose="02020603050405020304" pitchFamily="18" charset="0"/>
              <a:cs typeface="Times New Roman" panose="02020603050405020304" pitchFamily="18" charset="0"/>
            </a:endParaRPr>
          </a:p>
        </p:txBody>
      </p:sp>
      <p:sp>
        <p:nvSpPr>
          <p:cNvPr id="59395" name="Content Placeholder 2"/>
          <p:cNvSpPr>
            <a:spLocks noGrp="1"/>
          </p:cNvSpPr>
          <p:nvPr>
            <p:ph idx="1"/>
          </p:nvPr>
        </p:nvSpPr>
        <p:spPr>
          <a:xfrm>
            <a:off x="762000" y="1600200"/>
            <a:ext cx="8077200" cy="4525963"/>
          </a:xfrm>
        </p:spPr>
        <p:txBody>
          <a:bodyPr/>
          <a:lstStyle/>
          <a:p>
            <a:r>
              <a:rPr lang="en-US" altLang="en-US" sz="1600" smtClean="0">
                <a:latin typeface="Times New Roman" panose="02020603050405020304" pitchFamily="18" charset="0"/>
                <a:cs typeface="Times New Roman" panose="02020603050405020304" pitchFamily="18" charset="0"/>
              </a:rPr>
              <a:t>There are two types of clone:</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b="1" smtClean="0">
                <a:latin typeface="Times New Roman" panose="02020603050405020304" pitchFamily="18" charset="0"/>
                <a:cs typeface="Times New Roman" panose="02020603050405020304" pitchFamily="18" charset="0"/>
              </a:rPr>
              <a:t>The Full Clone</a:t>
            </a:r>
            <a:r>
              <a:rPr lang="en-US" altLang="en-US" sz="1600" smtClean="0">
                <a:latin typeface="Times New Roman" panose="02020603050405020304" pitchFamily="18" charset="0"/>
                <a:cs typeface="Times New Roman" panose="02020603050405020304" pitchFamily="18" charset="0"/>
              </a:rPr>
              <a:t> — A full clone is an independent copy of a virtual machine that shares nothing with the parent virtual machine after the cloning operation. Ongoing operation of a full clone is entirely separate from the parent virtual machine.</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b="1" smtClean="0">
                <a:latin typeface="Times New Roman" panose="02020603050405020304" pitchFamily="18" charset="0"/>
                <a:cs typeface="Times New Roman" panose="02020603050405020304" pitchFamily="18" charset="0"/>
              </a:rPr>
              <a:t>The Linked Clone</a:t>
            </a:r>
            <a:r>
              <a:rPr lang="en-US" altLang="en-US" sz="1600" smtClean="0">
                <a:latin typeface="Times New Roman" panose="02020603050405020304" pitchFamily="18" charset="0"/>
                <a:cs typeface="Times New Roman" panose="02020603050405020304" pitchFamily="18" charset="0"/>
              </a:rPr>
              <a:t> — A linked clone is a copy of a virtual machine that shares virtual disks with the parent virtual machine in an ongoing manner. This conserves disk space, and allows multiple virtual machines to use the same software installation.</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762000" y="274638"/>
            <a:ext cx="8077200" cy="754062"/>
          </a:xfrm>
          <a:ln>
            <a:miter lim="800000"/>
          </a:ln>
        </p:spPr>
        <p:txBody>
          <a:bodyPr rtlCol="0" anchor="t">
            <a:normAutofit fontScale="90000"/>
          </a:bodyPr>
          <a:lstStyle/>
          <a:p>
            <a:pPr fontAlgn="auto">
              <a:spcAft>
                <a:spcPts val="0"/>
              </a:spcAft>
              <a:defRPr/>
            </a:pPr>
            <a:r>
              <a:rPr lang="en-US" sz="2800" smtClean="0">
                <a:latin typeface="Times New Roman" panose="02020603050405020304" pitchFamily="18" charset="0"/>
                <a:cs typeface="Times New Roman" panose="02020603050405020304" pitchFamily="18" charset="0"/>
              </a:rPr>
              <a:t>Difference Between Full Clone and Linked Clone</a:t>
            </a:r>
            <a:br>
              <a:rPr lang="en-US" smtClean="0">
                <a:latin typeface="Times New Roman" panose="02020603050405020304" pitchFamily="18" charset="0"/>
                <a:cs typeface="Times New Roman" panose="02020603050405020304" pitchFamily="18" charset="0"/>
              </a:rPr>
            </a:br>
            <a:endParaRPr lang="en-US" smtClean="0"/>
          </a:p>
        </p:txBody>
      </p:sp>
      <p:sp>
        <p:nvSpPr>
          <p:cNvPr id="60419" name="Content Placeholder 2"/>
          <p:cNvSpPr>
            <a:spLocks noGrp="1"/>
          </p:cNvSpPr>
          <p:nvPr>
            <p:ph idx="1"/>
          </p:nvPr>
        </p:nvSpPr>
        <p:spPr>
          <a:xfrm>
            <a:off x="762000" y="1028700"/>
            <a:ext cx="8077200" cy="5097463"/>
          </a:xfrm>
        </p:spPr>
        <p:txBody>
          <a:bodyPr/>
          <a:lstStyle/>
          <a:p>
            <a:pPr algn="just">
              <a:buFont typeface="Arial" panose="020B0604020202020204" pitchFamily="34" charset="0"/>
              <a:buNone/>
            </a:pPr>
            <a:r>
              <a:rPr lang="en-US" altLang="en-US" sz="1600" b="1" smtClean="0">
                <a:latin typeface="Times New Roman" panose="02020603050405020304" pitchFamily="18" charset="0"/>
                <a:cs typeface="Times New Roman" panose="02020603050405020304" pitchFamily="18" charset="0"/>
              </a:rPr>
              <a:t>The Full Clone :</a:t>
            </a:r>
            <a:endParaRPr lang="en-US" altLang="en-US" sz="1600" b="1" smtClean="0">
              <a:latin typeface="Times New Roman" panose="02020603050405020304" pitchFamily="18" charset="0"/>
              <a:cs typeface="Times New Roman" panose="02020603050405020304" pitchFamily="18" charset="0"/>
            </a:endParaRPr>
          </a:p>
          <a:p>
            <a:pPr algn="just"/>
            <a:endParaRPr lang="en-US" altLang="en-US" sz="1600" b="1" smtClean="0">
              <a:latin typeface="Times New Roman" panose="02020603050405020304" pitchFamily="18" charset="0"/>
              <a:cs typeface="Times New Roman" panose="02020603050405020304" pitchFamily="18" charset="0"/>
            </a:endParaRPr>
          </a:p>
          <a:p>
            <a:pPr algn="just"/>
            <a:r>
              <a:rPr lang="en-US" altLang="en-US" sz="1600" smtClean="0">
                <a:latin typeface="Times New Roman" panose="02020603050405020304" pitchFamily="18" charset="0"/>
                <a:cs typeface="Times New Roman" panose="02020603050405020304" pitchFamily="18" charset="0"/>
              </a:rPr>
              <a:t>A full clone is an independent virtual machine, with no need to access the parent.</a:t>
            </a:r>
            <a:endParaRPr lang="en-US" altLang="en-US" sz="1600" smtClean="0">
              <a:latin typeface="Times New Roman" panose="02020603050405020304" pitchFamily="18" charset="0"/>
              <a:cs typeface="Times New Roman" panose="02020603050405020304" pitchFamily="18" charset="0"/>
            </a:endParaRPr>
          </a:p>
          <a:p>
            <a:pPr algn="just"/>
            <a:endParaRPr lang="en-US" altLang="en-US" sz="1600" smtClean="0">
              <a:latin typeface="Times New Roman" panose="02020603050405020304" pitchFamily="18" charset="0"/>
              <a:cs typeface="Times New Roman" panose="02020603050405020304" pitchFamily="18" charset="0"/>
            </a:endParaRPr>
          </a:p>
          <a:p>
            <a:pPr algn="just"/>
            <a:r>
              <a:rPr lang="en-US" altLang="en-US" sz="1600" smtClean="0">
                <a:latin typeface="Times New Roman" panose="02020603050405020304" pitchFamily="18" charset="0"/>
                <a:cs typeface="Times New Roman" panose="02020603050405020304" pitchFamily="18" charset="0"/>
              </a:rPr>
              <a:t> A linked clone must have continued access to the parent. Without access to the parent, a linked clone is disabled. See Linked Clone and Access to the Parent Virtual Machine.</a:t>
            </a:r>
            <a:endParaRPr lang="en-US" altLang="en-US" sz="1600" smtClean="0">
              <a:latin typeface="Times New Roman" panose="02020603050405020304" pitchFamily="18" charset="0"/>
              <a:cs typeface="Times New Roman" panose="02020603050405020304" pitchFamily="18" charset="0"/>
            </a:endParaRPr>
          </a:p>
          <a:p>
            <a:pPr algn="just"/>
            <a:endParaRPr lang="en-US" altLang="en-US" sz="1600" smtClean="0">
              <a:latin typeface="Times New Roman" panose="02020603050405020304" pitchFamily="18" charset="0"/>
              <a:cs typeface="Times New Roman" panose="02020603050405020304" pitchFamily="18" charset="0"/>
            </a:endParaRPr>
          </a:p>
          <a:p>
            <a:pPr algn="just">
              <a:buFont typeface="Arial" panose="020B0604020202020204" pitchFamily="34" charset="0"/>
              <a:buNone/>
            </a:pPr>
            <a:r>
              <a:rPr lang="en-US" altLang="en-US" sz="1600" b="1" smtClean="0">
                <a:latin typeface="Times New Roman" panose="02020603050405020304" pitchFamily="18" charset="0"/>
                <a:cs typeface="Times New Roman" panose="02020603050405020304" pitchFamily="18" charset="0"/>
              </a:rPr>
              <a:t>The Linked Clone</a:t>
            </a:r>
            <a:endParaRPr lang="en-US" altLang="en-US" sz="1600" smtClean="0">
              <a:latin typeface="Times New Roman" panose="02020603050405020304" pitchFamily="18" charset="0"/>
              <a:cs typeface="Times New Roman" panose="02020603050405020304" pitchFamily="18" charset="0"/>
            </a:endParaRPr>
          </a:p>
          <a:p>
            <a:pPr algn="just"/>
            <a:r>
              <a:rPr lang="en-US" altLang="en-US" sz="1600" smtClean="0">
                <a:latin typeface="Times New Roman" panose="02020603050405020304" pitchFamily="18" charset="0"/>
                <a:cs typeface="Times New Roman" panose="02020603050405020304" pitchFamily="18" charset="0"/>
              </a:rPr>
              <a:t>A linked clone is made from a snapshot of the parent. </a:t>
            </a:r>
            <a:endParaRPr lang="en-US" altLang="en-US" sz="1600" smtClean="0">
              <a:latin typeface="Times New Roman" panose="02020603050405020304" pitchFamily="18" charset="0"/>
              <a:cs typeface="Times New Roman" panose="02020603050405020304" pitchFamily="18" charset="0"/>
            </a:endParaRPr>
          </a:p>
          <a:p>
            <a:pPr algn="just"/>
            <a:endParaRPr lang="en-US" altLang="en-US" sz="1600" smtClean="0">
              <a:latin typeface="Times New Roman" panose="02020603050405020304" pitchFamily="18" charset="0"/>
              <a:cs typeface="Times New Roman" panose="02020603050405020304" pitchFamily="18" charset="0"/>
            </a:endParaRPr>
          </a:p>
          <a:p>
            <a:pPr algn="just"/>
            <a:r>
              <a:rPr lang="en-US" altLang="en-US" sz="1600" smtClean="0">
                <a:latin typeface="Times New Roman" panose="02020603050405020304" pitchFamily="18" charset="0"/>
                <a:cs typeface="Times New Roman" panose="02020603050405020304" pitchFamily="18" charset="0"/>
              </a:rPr>
              <a:t>In brief, all files available on the parent at the moment of the snapshot continue to remain available to the linked clone. </a:t>
            </a:r>
            <a:endParaRPr lang="en-US" altLang="en-US" sz="1600" smtClean="0">
              <a:latin typeface="Times New Roman" panose="02020603050405020304" pitchFamily="18" charset="0"/>
              <a:cs typeface="Times New Roman" panose="02020603050405020304" pitchFamily="18" charset="0"/>
            </a:endParaRPr>
          </a:p>
          <a:p>
            <a:pPr algn="just"/>
            <a:endParaRPr lang="en-US" altLang="en-US" sz="1600" smtClean="0">
              <a:latin typeface="Times New Roman" panose="02020603050405020304" pitchFamily="18" charset="0"/>
              <a:cs typeface="Times New Roman" panose="02020603050405020304" pitchFamily="18" charset="0"/>
            </a:endParaRPr>
          </a:p>
          <a:p>
            <a:pPr algn="just"/>
            <a:r>
              <a:rPr lang="en-US" altLang="en-US" sz="1600" smtClean="0">
                <a:latin typeface="Times New Roman" panose="02020603050405020304" pitchFamily="18" charset="0"/>
                <a:cs typeface="Times New Roman" panose="02020603050405020304" pitchFamily="18" charset="0"/>
              </a:rPr>
              <a:t>Ongoing changes to the virtual disk of the parent do not affect the linked clone, and changes to the disk of the linked clone do not affect the parent.</a:t>
            </a:r>
            <a:endParaRPr lang="en-US" altLang="en-US" sz="1600" smtClean="0">
              <a:latin typeface="Times New Roman" panose="02020603050405020304" pitchFamily="18" charset="0"/>
              <a:cs typeface="Times New Roman" panose="02020603050405020304" pitchFamily="18" charset="0"/>
            </a:endParaRPr>
          </a:p>
          <a:p>
            <a:pPr algn="just"/>
            <a:endParaRPr lang="en-US" altLang="en-US" sz="16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latin typeface="Times New Roman" panose="02020603050405020304" pitchFamily="18" charset="0"/>
                <a:cs typeface="Times New Roman" panose="02020603050405020304" pitchFamily="18" charset="0"/>
              </a:rPr>
              <a:t>Benefits of Full Clones</a:t>
            </a:r>
            <a:br>
              <a:rPr lang="en-US" smtClean="0">
                <a:latin typeface="Times New Roman" panose="02020603050405020304" pitchFamily="18" charset="0"/>
                <a:cs typeface="Times New Roman" panose="02020603050405020304" pitchFamily="18" charset="0"/>
              </a:rPr>
            </a:br>
            <a:endParaRPr lang="en-US" smtClean="0"/>
          </a:p>
        </p:txBody>
      </p:sp>
      <p:sp>
        <p:nvSpPr>
          <p:cNvPr id="61443" name="Content Placeholder 2"/>
          <p:cNvSpPr>
            <a:spLocks noGrp="1"/>
          </p:cNvSpPr>
          <p:nvPr>
            <p:ph idx="1"/>
          </p:nvPr>
        </p:nvSpPr>
        <p:spPr>
          <a:xfrm>
            <a:off x="762000" y="1600200"/>
            <a:ext cx="8077200" cy="4525963"/>
          </a:xfrm>
        </p:spPr>
        <p:txBody>
          <a:bodyPr/>
          <a:lstStyle/>
          <a:p>
            <a:r>
              <a:rPr lang="en-US" altLang="en-US" sz="1600" smtClean="0">
                <a:latin typeface="Times New Roman" panose="02020603050405020304" pitchFamily="18" charset="0"/>
                <a:cs typeface="Times New Roman" panose="02020603050405020304" pitchFamily="18" charset="0"/>
              </a:rPr>
              <a:t>Full clones do not require an ongoing connection to the parent virtual machine. </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Overall performance of a full clone is the same as a never-cloned virtual machine, while a linked clone trades potential performance degradation for a guaranteed conservation of disk space. </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If you are focused on performance, you should prefer a full clone over a linked clone.</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762000" y="274638"/>
            <a:ext cx="8077200" cy="1143000"/>
          </a:xfrm>
          <a:ln>
            <a:miter lim="800000"/>
          </a:ln>
        </p:spPr>
        <p:txBody>
          <a:bodyPr rtlCol="0" anchor="t">
            <a:normAutofit fontScale="90000"/>
          </a:bodyPr>
          <a:lstStyle/>
          <a:p>
            <a:pPr fontAlgn="auto">
              <a:spcAft>
                <a:spcPts val="0"/>
              </a:spcAft>
              <a:defRPr/>
            </a:pPr>
            <a:r>
              <a:rPr lang="en-US" smtClean="0">
                <a:latin typeface="Times New Roman" panose="02020603050405020304" pitchFamily="18" charset="0"/>
                <a:cs typeface="Times New Roman" panose="02020603050405020304" pitchFamily="18" charset="0"/>
              </a:rPr>
              <a:t>Benefits of Linked Clones</a:t>
            </a:r>
            <a:br>
              <a:rPr lang="en-US" smtClean="0">
                <a:latin typeface="Times New Roman" panose="02020603050405020304" pitchFamily="18" charset="0"/>
                <a:cs typeface="Times New Roman" panose="02020603050405020304" pitchFamily="18" charset="0"/>
              </a:rPr>
            </a:br>
            <a:endParaRPr lang="en-US" smtClean="0"/>
          </a:p>
        </p:txBody>
      </p:sp>
      <p:sp>
        <p:nvSpPr>
          <p:cNvPr id="62467" name="Content Placeholder 2"/>
          <p:cNvSpPr>
            <a:spLocks noGrp="1"/>
          </p:cNvSpPr>
          <p:nvPr>
            <p:ph idx="1"/>
          </p:nvPr>
        </p:nvSpPr>
        <p:spPr>
          <a:xfrm>
            <a:off x="762000" y="1600200"/>
            <a:ext cx="8077200" cy="4525963"/>
          </a:xfrm>
        </p:spPr>
        <p:txBody>
          <a:bodyPr/>
          <a:lstStyle/>
          <a:p>
            <a:r>
              <a:rPr lang="en-US" altLang="en-US" sz="1600" smtClean="0">
                <a:latin typeface="Times New Roman" panose="02020603050405020304" pitchFamily="18" charset="0"/>
                <a:cs typeface="Times New Roman" panose="02020603050405020304" pitchFamily="18" charset="0"/>
              </a:rPr>
              <a:t>Linked clones are created swiftly. A full clone can take several minutes if the files involved are large.</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 A linked clone lowers the barriers to creating new virtual machines, so you might swiftly and easily create a unique virtual machine for each task you have.</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Another benefit of linked clones is that they are easier to share. </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If a group of people needs to access the same virtual disks, then the people can easily pass around clones with references to those virtual disks. </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a:p>
            <a:r>
              <a:rPr lang="en-US" altLang="en-US" sz="1600" smtClean="0">
                <a:latin typeface="Times New Roman" panose="02020603050405020304" pitchFamily="18" charset="0"/>
                <a:cs typeface="Times New Roman" panose="02020603050405020304" pitchFamily="18" charset="0"/>
              </a:rPr>
              <a:t>For example, a support team can reproduce a bug in a linked clone and then just email that linked clone to development. This is feasible only when a virtual machine isn't gigabytes in size.</a:t>
            </a:r>
            <a:endParaRPr lang="en-US" altLang="en-US" sz="1600" smtClean="0">
              <a:latin typeface="Times New Roman" panose="02020603050405020304" pitchFamily="18" charset="0"/>
              <a:cs typeface="Times New Roman" panose="02020603050405020304" pitchFamily="18" charset="0"/>
            </a:endParaRPr>
          </a:p>
          <a:p>
            <a:endParaRPr lang="en-US" altLang="en-US" sz="16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762000"/>
            <a:ext cx="8839200" cy="5714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nchor="t"/>
          <a:lstStyle/>
          <a:p>
            <a:r>
              <a:rPr lang="en-US" altLang="en-US" smtClean="0">
                <a:solidFill>
                  <a:srgbClr val="92D050"/>
                </a:solidFill>
              </a:rPr>
              <a:t>Server Virtualization</a:t>
            </a:r>
            <a:endParaRPr lang="en-US" altLang="en-US" smtClean="0">
              <a:solidFill>
                <a:srgbClr val="92D050"/>
              </a:solidFill>
            </a:endParaRPr>
          </a:p>
        </p:txBody>
      </p:sp>
      <p:sp>
        <p:nvSpPr>
          <p:cNvPr id="63491" name="Content Placeholder 2"/>
          <p:cNvSpPr>
            <a:spLocks noGrp="1"/>
          </p:cNvSpPr>
          <p:nvPr>
            <p:ph sz="half" idx="1"/>
          </p:nvPr>
        </p:nvSpPr>
        <p:spPr>
          <a:xfrm>
            <a:off x="0" y="1600200"/>
            <a:ext cx="4495800" cy="4525963"/>
          </a:xfrm>
        </p:spPr>
        <p:txBody>
          <a:bodyPr/>
          <a:lstStyle/>
          <a:p>
            <a:r>
              <a:rPr lang="en-US" altLang="en-US" sz="2400" smtClean="0"/>
              <a:t>“</a:t>
            </a:r>
            <a:r>
              <a:rPr lang="en-US" altLang="en-US" sz="1800" smtClean="0">
                <a:latin typeface="Times New Roman" panose="02020603050405020304" pitchFamily="18" charset="0"/>
                <a:cs typeface="Times New Roman" panose="02020603050405020304" pitchFamily="18" charset="0"/>
              </a:rPr>
              <a:t>Server virtualization in general terms lets you take a single physical device and install (and run simultaneously) two or more OS environments that are potentially different and have different identities, application stacks, and so on.”</a:t>
            </a:r>
            <a:endParaRPr lang="en-US" altLang="en-US" sz="1800" smtClean="0">
              <a:latin typeface="Times New Roman" panose="02020603050405020304" pitchFamily="18" charset="0"/>
              <a:cs typeface="Times New Roman" panose="02020603050405020304" pitchFamily="18" charset="0"/>
            </a:endParaRPr>
          </a:p>
        </p:txBody>
      </p:sp>
      <p:pic>
        <p:nvPicPr>
          <p:cNvPr id="63492" name="Picture 2"/>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4800600" y="2286000"/>
            <a:ext cx="3705225" cy="1924050"/>
          </a:xfrm>
          <a:noFill/>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762000" y="274638"/>
            <a:ext cx="8077200" cy="1143000"/>
          </a:xfrm>
        </p:spPr>
        <p:txBody>
          <a:bodyPr anchor="t"/>
          <a:lstStyle/>
          <a:p>
            <a:r>
              <a:rPr lang="en-US" altLang="en-US" smtClean="0">
                <a:solidFill>
                  <a:srgbClr val="92D050"/>
                </a:solidFill>
              </a:rPr>
              <a:t>Typical Server Model</a:t>
            </a:r>
            <a:endParaRPr lang="en-US" altLang="en-US" smtClean="0">
              <a:solidFill>
                <a:srgbClr val="92D050"/>
              </a:solidFill>
            </a:endParaRPr>
          </a:p>
        </p:txBody>
      </p:sp>
      <p:pic>
        <p:nvPicPr>
          <p:cNvPr id="64515"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3233738" y="2616200"/>
            <a:ext cx="2676525" cy="2495550"/>
          </a:xfrm>
          <a:noFill/>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762000" y="274638"/>
            <a:ext cx="8077200" cy="1143000"/>
          </a:xfrm>
        </p:spPr>
        <p:txBody>
          <a:bodyPr anchor="t"/>
          <a:lstStyle/>
          <a:p>
            <a:r>
              <a:rPr lang="en-US" altLang="en-US" smtClean="0">
                <a:solidFill>
                  <a:srgbClr val="92D050"/>
                </a:solidFill>
              </a:rPr>
              <a:t>Virtualized Server Model</a:t>
            </a:r>
            <a:endParaRPr lang="en-US" altLang="en-US" smtClean="0">
              <a:solidFill>
                <a:srgbClr val="92D050"/>
              </a:solidFill>
            </a:endParaRPr>
          </a:p>
        </p:txBody>
      </p:sp>
      <p:pic>
        <p:nvPicPr>
          <p:cNvPr id="65539"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3505200" y="1828800"/>
            <a:ext cx="1914525" cy="3086100"/>
          </a:xfrm>
          <a:noFill/>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981075" y="595313"/>
            <a:ext cx="3667125" cy="403225"/>
          </a:xfrm>
        </p:spPr>
        <p:txBody>
          <a:bodyPr anchor="t"/>
          <a:lstStyle/>
          <a:p>
            <a:r>
              <a:rPr lang="en-US" altLang="en-US" sz="1800" smtClean="0"/>
              <a:t>VMware By the Numbers</a:t>
            </a:r>
            <a:endParaRPr lang="en-US" altLang="en-US" sz="1800" smtClean="0"/>
          </a:p>
        </p:txBody>
      </p:sp>
      <p:sp>
        <p:nvSpPr>
          <p:cNvPr id="66563" name="Rectangle 39"/>
          <p:cNvSpPr>
            <a:spLocks noChangeArrowheads="1"/>
          </p:cNvSpPr>
          <p:nvPr/>
        </p:nvSpPr>
        <p:spPr bwMode="auto">
          <a:xfrm>
            <a:off x="6324600" y="2132013"/>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400" b="1">
                <a:solidFill>
                  <a:srgbClr val="518BC5"/>
                </a:solidFill>
              </a:rPr>
              <a:t>$709 M</a:t>
            </a:r>
            <a:endParaRPr lang="en-US" altLang="en-US" sz="2400" b="1">
              <a:solidFill>
                <a:srgbClr val="518BC5"/>
              </a:solidFill>
            </a:endParaRPr>
          </a:p>
        </p:txBody>
      </p:sp>
      <p:sp>
        <p:nvSpPr>
          <p:cNvPr id="66564" name="Rectangle 40"/>
          <p:cNvSpPr>
            <a:spLocks noChangeArrowheads="1"/>
          </p:cNvSpPr>
          <p:nvPr/>
        </p:nvSpPr>
        <p:spPr bwMode="auto">
          <a:xfrm>
            <a:off x="1066800" y="2132013"/>
            <a:ext cx="5257800" cy="457200"/>
          </a:xfrm>
          <a:prstGeom prst="rect">
            <a:avLst/>
          </a:prstGeom>
          <a:gradFill rotWithShape="1">
            <a:gsLst>
              <a:gs pos="0">
                <a:srgbClr val="99CCFF"/>
              </a:gs>
              <a:gs pos="50000">
                <a:srgbClr val="DCEE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000"/>
              <a:t>2006 Revenue</a:t>
            </a:r>
            <a:endParaRPr lang="en-US" altLang="en-US" sz="2000"/>
          </a:p>
        </p:txBody>
      </p:sp>
      <p:sp>
        <p:nvSpPr>
          <p:cNvPr id="66565" name="Rectangle 41"/>
          <p:cNvSpPr>
            <a:spLocks noChangeArrowheads="1"/>
          </p:cNvSpPr>
          <p:nvPr/>
        </p:nvSpPr>
        <p:spPr bwMode="auto">
          <a:xfrm>
            <a:off x="6324600" y="3498850"/>
            <a:ext cx="1828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400" b="1">
                <a:solidFill>
                  <a:srgbClr val="518BC5"/>
                </a:solidFill>
              </a:rPr>
              <a:t>4+ million</a:t>
            </a:r>
            <a:endParaRPr lang="en-US" altLang="en-US" sz="2400" b="1">
              <a:solidFill>
                <a:srgbClr val="518BC5"/>
              </a:solidFill>
            </a:endParaRPr>
          </a:p>
        </p:txBody>
      </p:sp>
      <p:sp>
        <p:nvSpPr>
          <p:cNvPr id="66566" name="Rectangle 42"/>
          <p:cNvSpPr>
            <a:spLocks noChangeArrowheads="1"/>
          </p:cNvSpPr>
          <p:nvPr/>
        </p:nvSpPr>
        <p:spPr bwMode="auto">
          <a:xfrm>
            <a:off x="1066800" y="3498850"/>
            <a:ext cx="5257800" cy="455613"/>
          </a:xfrm>
          <a:prstGeom prst="rect">
            <a:avLst/>
          </a:prstGeom>
          <a:gradFill rotWithShape="1">
            <a:gsLst>
              <a:gs pos="0">
                <a:srgbClr val="99CCFF"/>
              </a:gs>
              <a:gs pos="50000">
                <a:srgbClr val="DCEE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000"/>
              <a:t>Number of Users</a:t>
            </a:r>
            <a:endParaRPr lang="en-US" altLang="en-US" sz="2000"/>
          </a:p>
        </p:txBody>
      </p:sp>
      <p:sp>
        <p:nvSpPr>
          <p:cNvPr id="66567" name="Rectangle 43"/>
          <p:cNvSpPr>
            <a:spLocks noChangeArrowheads="1"/>
          </p:cNvSpPr>
          <p:nvPr/>
        </p:nvSpPr>
        <p:spPr bwMode="auto">
          <a:xfrm>
            <a:off x="6324600" y="3954463"/>
            <a:ext cx="18288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400" b="1">
                <a:solidFill>
                  <a:srgbClr val="518BC5"/>
                </a:solidFill>
              </a:rPr>
              <a:t>3,000+</a:t>
            </a:r>
            <a:endParaRPr lang="en-US" altLang="en-US" sz="2400" b="1">
              <a:solidFill>
                <a:srgbClr val="518BC5"/>
              </a:solidFill>
            </a:endParaRPr>
          </a:p>
        </p:txBody>
      </p:sp>
      <p:sp>
        <p:nvSpPr>
          <p:cNvPr id="66568" name="Rectangle 44"/>
          <p:cNvSpPr>
            <a:spLocks noChangeArrowheads="1"/>
          </p:cNvSpPr>
          <p:nvPr/>
        </p:nvSpPr>
        <p:spPr bwMode="auto">
          <a:xfrm>
            <a:off x="1066800" y="3954463"/>
            <a:ext cx="5257800" cy="454025"/>
          </a:xfrm>
          <a:prstGeom prst="rect">
            <a:avLst/>
          </a:prstGeom>
          <a:gradFill rotWithShape="1">
            <a:gsLst>
              <a:gs pos="0">
                <a:srgbClr val="99CCFF"/>
              </a:gs>
              <a:gs pos="50000">
                <a:srgbClr val="DCEE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000"/>
              <a:t>Number of Channel Partners</a:t>
            </a:r>
            <a:endParaRPr lang="en-US" altLang="en-US" sz="2000"/>
          </a:p>
        </p:txBody>
      </p:sp>
      <p:sp>
        <p:nvSpPr>
          <p:cNvPr id="66569" name="Rectangle 45"/>
          <p:cNvSpPr>
            <a:spLocks noChangeArrowheads="1"/>
          </p:cNvSpPr>
          <p:nvPr/>
        </p:nvSpPr>
        <p:spPr bwMode="auto">
          <a:xfrm>
            <a:off x="6324600" y="4411663"/>
            <a:ext cx="18288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400" b="1">
                <a:solidFill>
                  <a:srgbClr val="518BC5"/>
                </a:solidFill>
              </a:rPr>
              <a:t>10,000+</a:t>
            </a:r>
            <a:endParaRPr lang="en-US" altLang="en-US" sz="2400" b="1">
              <a:solidFill>
                <a:srgbClr val="518BC5"/>
              </a:solidFill>
            </a:endParaRPr>
          </a:p>
        </p:txBody>
      </p:sp>
      <p:sp>
        <p:nvSpPr>
          <p:cNvPr id="66570" name="Rectangle 46"/>
          <p:cNvSpPr>
            <a:spLocks noChangeArrowheads="1"/>
          </p:cNvSpPr>
          <p:nvPr/>
        </p:nvSpPr>
        <p:spPr bwMode="auto">
          <a:xfrm>
            <a:off x="1066800" y="4411663"/>
            <a:ext cx="5257800" cy="454025"/>
          </a:xfrm>
          <a:prstGeom prst="rect">
            <a:avLst/>
          </a:prstGeom>
          <a:gradFill rotWithShape="1">
            <a:gsLst>
              <a:gs pos="0">
                <a:srgbClr val="99CCFF"/>
              </a:gs>
              <a:gs pos="50000">
                <a:srgbClr val="DCEE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000"/>
              <a:t>Number of VMware Certified Professionals</a:t>
            </a:r>
            <a:endParaRPr lang="en-US" altLang="en-US" sz="2000"/>
          </a:p>
        </p:txBody>
      </p:sp>
      <p:sp>
        <p:nvSpPr>
          <p:cNvPr id="66571" name="Rectangle 47"/>
          <p:cNvSpPr>
            <a:spLocks noChangeArrowheads="1"/>
          </p:cNvSpPr>
          <p:nvPr/>
        </p:nvSpPr>
        <p:spPr bwMode="auto">
          <a:xfrm>
            <a:off x="6324600" y="3043238"/>
            <a:ext cx="1828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400" b="1">
                <a:solidFill>
                  <a:srgbClr val="518BC5"/>
                </a:solidFill>
              </a:rPr>
              <a:t>20,000+</a:t>
            </a:r>
            <a:endParaRPr lang="en-US" altLang="en-US" sz="2400" b="1">
              <a:solidFill>
                <a:srgbClr val="518BC5"/>
              </a:solidFill>
            </a:endParaRPr>
          </a:p>
        </p:txBody>
      </p:sp>
      <p:sp>
        <p:nvSpPr>
          <p:cNvPr id="66572" name="Rectangle 48"/>
          <p:cNvSpPr>
            <a:spLocks noChangeArrowheads="1"/>
          </p:cNvSpPr>
          <p:nvPr/>
        </p:nvSpPr>
        <p:spPr bwMode="auto">
          <a:xfrm>
            <a:off x="1066800" y="3043238"/>
            <a:ext cx="5257800" cy="455612"/>
          </a:xfrm>
          <a:prstGeom prst="rect">
            <a:avLst/>
          </a:prstGeom>
          <a:gradFill rotWithShape="1">
            <a:gsLst>
              <a:gs pos="0">
                <a:srgbClr val="99CCFF"/>
              </a:gs>
              <a:gs pos="50000">
                <a:srgbClr val="DCEE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000"/>
              <a:t>Number of VMware Infrastructure Customers</a:t>
            </a:r>
            <a:endParaRPr lang="en-US" altLang="en-US" sz="2000"/>
          </a:p>
        </p:txBody>
      </p:sp>
      <p:sp>
        <p:nvSpPr>
          <p:cNvPr id="66573" name="Rectangle 49"/>
          <p:cNvSpPr>
            <a:spLocks noChangeArrowheads="1"/>
          </p:cNvSpPr>
          <p:nvPr/>
        </p:nvSpPr>
        <p:spPr bwMode="auto">
          <a:xfrm>
            <a:off x="6324600" y="2589213"/>
            <a:ext cx="18288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400" b="1">
                <a:solidFill>
                  <a:srgbClr val="518BC5"/>
                </a:solidFill>
              </a:rPr>
              <a:t>2,500+</a:t>
            </a:r>
            <a:endParaRPr lang="en-US" altLang="en-US" sz="2400" b="1">
              <a:solidFill>
                <a:srgbClr val="518BC5"/>
              </a:solidFill>
            </a:endParaRPr>
          </a:p>
        </p:txBody>
      </p:sp>
      <p:sp>
        <p:nvSpPr>
          <p:cNvPr id="66574" name="Rectangle 50"/>
          <p:cNvSpPr>
            <a:spLocks noChangeArrowheads="1"/>
          </p:cNvSpPr>
          <p:nvPr/>
        </p:nvSpPr>
        <p:spPr bwMode="auto">
          <a:xfrm>
            <a:off x="1066800" y="2589213"/>
            <a:ext cx="5257800" cy="454025"/>
          </a:xfrm>
          <a:prstGeom prst="rect">
            <a:avLst/>
          </a:prstGeom>
          <a:gradFill rotWithShape="1">
            <a:gsLst>
              <a:gs pos="0">
                <a:srgbClr val="99CCFF"/>
              </a:gs>
              <a:gs pos="50000">
                <a:srgbClr val="DCEE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000"/>
              <a:t>Number of Employees</a:t>
            </a:r>
            <a:endParaRPr lang="en-US" altLang="en-US" sz="2000"/>
          </a:p>
        </p:txBody>
      </p:sp>
      <p:sp>
        <p:nvSpPr>
          <p:cNvPr id="66575" name="Rectangle 51"/>
          <p:cNvSpPr>
            <a:spLocks noChangeArrowheads="1"/>
          </p:cNvSpPr>
          <p:nvPr/>
        </p:nvSpPr>
        <p:spPr bwMode="auto">
          <a:xfrm>
            <a:off x="6324600" y="1676400"/>
            <a:ext cx="1828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400" b="1">
                <a:solidFill>
                  <a:srgbClr val="518BC5"/>
                </a:solidFill>
              </a:rPr>
              <a:t>1998</a:t>
            </a:r>
            <a:endParaRPr lang="en-US" altLang="en-US" sz="2400" b="1">
              <a:solidFill>
                <a:srgbClr val="518BC5"/>
              </a:solidFill>
            </a:endParaRPr>
          </a:p>
        </p:txBody>
      </p:sp>
      <p:sp>
        <p:nvSpPr>
          <p:cNvPr id="66576" name="Rectangle 52"/>
          <p:cNvSpPr>
            <a:spLocks noChangeArrowheads="1"/>
          </p:cNvSpPr>
          <p:nvPr/>
        </p:nvSpPr>
        <p:spPr bwMode="auto">
          <a:xfrm>
            <a:off x="1066800" y="1676400"/>
            <a:ext cx="5257800" cy="455613"/>
          </a:xfrm>
          <a:prstGeom prst="rect">
            <a:avLst/>
          </a:prstGeom>
          <a:gradFill rotWithShape="1">
            <a:gsLst>
              <a:gs pos="0">
                <a:srgbClr val="99CCFF"/>
              </a:gs>
              <a:gs pos="50000">
                <a:srgbClr val="DCEEFF"/>
              </a:gs>
              <a:gs pos="100000">
                <a:srgbClr val="99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Font typeface="Wingdings 3" panose="05040102010807070707" pitchFamily="18" charset="2"/>
              <a:buNone/>
            </a:pPr>
            <a:r>
              <a:rPr lang="en-US" altLang="en-US" sz="2000"/>
              <a:t>Founded</a:t>
            </a:r>
            <a:endParaRPr lang="en-US" altLang="en-US" sz="2000"/>
          </a:p>
        </p:txBody>
      </p:sp>
      <p:sp>
        <p:nvSpPr>
          <p:cNvPr id="66577" name="Line 53"/>
          <p:cNvSpPr>
            <a:spLocks noChangeShapeType="1"/>
          </p:cNvSpPr>
          <p:nvPr/>
        </p:nvSpPr>
        <p:spPr bwMode="auto">
          <a:xfrm>
            <a:off x="1066800" y="1676400"/>
            <a:ext cx="70866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6578" name="Line 54"/>
          <p:cNvSpPr>
            <a:spLocks noChangeShapeType="1"/>
          </p:cNvSpPr>
          <p:nvPr/>
        </p:nvSpPr>
        <p:spPr bwMode="auto">
          <a:xfrm>
            <a:off x="1066800" y="2132013"/>
            <a:ext cx="7086600" cy="0"/>
          </a:xfrm>
          <a:prstGeom prst="line">
            <a:avLst/>
          </a:prstGeom>
          <a:noFill/>
          <a:ln w="12700">
            <a:solidFill>
              <a:schemeClr val="tx1"/>
            </a:solidFill>
            <a:prstDash val="dot"/>
            <a:round/>
          </a:ln>
          <a:extLst>
            <a:ext uri="{909E8E84-426E-40DD-AFC4-6F175D3DCCD1}">
              <a14:hiddenFill xmlns:a14="http://schemas.microsoft.com/office/drawing/2010/main">
                <a:noFill/>
              </a14:hiddenFill>
            </a:ext>
          </a:extLst>
        </p:spPr>
        <p:txBody>
          <a:bodyPr/>
          <a:lstStyle/>
          <a:p>
            <a:endParaRPr lang="en-US"/>
          </a:p>
        </p:txBody>
      </p:sp>
      <p:sp>
        <p:nvSpPr>
          <p:cNvPr id="66579" name="Line 55"/>
          <p:cNvSpPr>
            <a:spLocks noChangeShapeType="1"/>
          </p:cNvSpPr>
          <p:nvPr/>
        </p:nvSpPr>
        <p:spPr bwMode="auto">
          <a:xfrm>
            <a:off x="1066800" y="3043238"/>
            <a:ext cx="70866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6580" name="Line 56"/>
          <p:cNvSpPr>
            <a:spLocks noChangeShapeType="1"/>
          </p:cNvSpPr>
          <p:nvPr/>
        </p:nvSpPr>
        <p:spPr bwMode="auto">
          <a:xfrm>
            <a:off x="1066800" y="3498850"/>
            <a:ext cx="7086600" cy="0"/>
          </a:xfrm>
          <a:prstGeom prst="line">
            <a:avLst/>
          </a:prstGeom>
          <a:noFill/>
          <a:ln w="12700">
            <a:solidFill>
              <a:schemeClr val="tx1"/>
            </a:solidFill>
            <a:prstDash val="dot"/>
            <a:round/>
          </a:ln>
          <a:extLst>
            <a:ext uri="{909E8E84-426E-40DD-AFC4-6F175D3DCCD1}">
              <a14:hiddenFill xmlns:a14="http://schemas.microsoft.com/office/drawing/2010/main">
                <a:noFill/>
              </a14:hiddenFill>
            </a:ext>
          </a:extLst>
        </p:spPr>
        <p:txBody>
          <a:bodyPr/>
          <a:lstStyle/>
          <a:p>
            <a:endParaRPr lang="en-US"/>
          </a:p>
        </p:txBody>
      </p:sp>
      <p:sp>
        <p:nvSpPr>
          <p:cNvPr id="66581" name="Line 57"/>
          <p:cNvSpPr>
            <a:spLocks noChangeShapeType="1"/>
          </p:cNvSpPr>
          <p:nvPr/>
        </p:nvSpPr>
        <p:spPr bwMode="auto">
          <a:xfrm>
            <a:off x="1066800" y="4865688"/>
            <a:ext cx="70866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6582" name="Line 58"/>
          <p:cNvSpPr>
            <a:spLocks noChangeShapeType="1"/>
          </p:cNvSpPr>
          <p:nvPr/>
        </p:nvSpPr>
        <p:spPr bwMode="auto">
          <a:xfrm>
            <a:off x="1066800" y="1676400"/>
            <a:ext cx="0" cy="4556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83" name="Line 59"/>
          <p:cNvSpPr>
            <a:spLocks noChangeShapeType="1"/>
          </p:cNvSpPr>
          <p:nvPr/>
        </p:nvSpPr>
        <p:spPr bwMode="auto">
          <a:xfrm>
            <a:off x="8153400" y="1676400"/>
            <a:ext cx="0" cy="4556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84" name="Line 60"/>
          <p:cNvSpPr>
            <a:spLocks noChangeShapeType="1"/>
          </p:cNvSpPr>
          <p:nvPr/>
        </p:nvSpPr>
        <p:spPr bwMode="auto">
          <a:xfrm>
            <a:off x="1066800" y="4408488"/>
            <a:ext cx="7086600" cy="0"/>
          </a:xfrm>
          <a:prstGeom prst="line">
            <a:avLst/>
          </a:prstGeom>
          <a:noFill/>
          <a:ln w="12700">
            <a:solidFill>
              <a:schemeClr val="tx1"/>
            </a:solidFill>
            <a:prstDash val="dot"/>
            <a:round/>
          </a:ln>
          <a:extLst>
            <a:ext uri="{909E8E84-426E-40DD-AFC4-6F175D3DCCD1}">
              <a14:hiddenFill xmlns:a14="http://schemas.microsoft.com/office/drawing/2010/main">
                <a:noFill/>
              </a14:hiddenFill>
            </a:ext>
          </a:extLst>
        </p:spPr>
        <p:txBody>
          <a:bodyPr/>
          <a:lstStyle/>
          <a:p>
            <a:endParaRPr lang="en-US"/>
          </a:p>
        </p:txBody>
      </p:sp>
      <p:sp>
        <p:nvSpPr>
          <p:cNvPr id="66585" name="Line 61"/>
          <p:cNvSpPr>
            <a:spLocks noChangeShapeType="1"/>
          </p:cNvSpPr>
          <p:nvPr/>
        </p:nvSpPr>
        <p:spPr bwMode="auto">
          <a:xfrm>
            <a:off x="1066800" y="3954463"/>
            <a:ext cx="70866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66586" name="Line 62"/>
          <p:cNvSpPr>
            <a:spLocks noChangeShapeType="1"/>
          </p:cNvSpPr>
          <p:nvPr/>
        </p:nvSpPr>
        <p:spPr bwMode="auto">
          <a:xfrm>
            <a:off x="1066800" y="2132013"/>
            <a:ext cx="0" cy="9112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87" name="Line 63"/>
          <p:cNvSpPr>
            <a:spLocks noChangeShapeType="1"/>
          </p:cNvSpPr>
          <p:nvPr/>
        </p:nvSpPr>
        <p:spPr bwMode="auto">
          <a:xfrm>
            <a:off x="8153400" y="2132013"/>
            <a:ext cx="0" cy="9112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88" name="Line 64"/>
          <p:cNvSpPr>
            <a:spLocks noChangeShapeType="1"/>
          </p:cNvSpPr>
          <p:nvPr/>
        </p:nvSpPr>
        <p:spPr bwMode="auto">
          <a:xfrm>
            <a:off x="1066800" y="3043238"/>
            <a:ext cx="0" cy="45561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89" name="Line 65"/>
          <p:cNvSpPr>
            <a:spLocks noChangeShapeType="1"/>
          </p:cNvSpPr>
          <p:nvPr/>
        </p:nvSpPr>
        <p:spPr bwMode="auto">
          <a:xfrm>
            <a:off x="8153400" y="3043238"/>
            <a:ext cx="0" cy="45561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90" name="Line 66"/>
          <p:cNvSpPr>
            <a:spLocks noChangeShapeType="1"/>
          </p:cNvSpPr>
          <p:nvPr/>
        </p:nvSpPr>
        <p:spPr bwMode="auto">
          <a:xfrm>
            <a:off x="1066800" y="3498850"/>
            <a:ext cx="0" cy="4556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91" name="Line 67"/>
          <p:cNvSpPr>
            <a:spLocks noChangeShapeType="1"/>
          </p:cNvSpPr>
          <p:nvPr/>
        </p:nvSpPr>
        <p:spPr bwMode="auto">
          <a:xfrm>
            <a:off x="8153400" y="3498850"/>
            <a:ext cx="0" cy="4556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92" name="Line 68"/>
          <p:cNvSpPr>
            <a:spLocks noChangeShapeType="1"/>
          </p:cNvSpPr>
          <p:nvPr/>
        </p:nvSpPr>
        <p:spPr bwMode="auto">
          <a:xfrm>
            <a:off x="1066800" y="3954463"/>
            <a:ext cx="0" cy="4540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93" name="Line 69"/>
          <p:cNvSpPr>
            <a:spLocks noChangeShapeType="1"/>
          </p:cNvSpPr>
          <p:nvPr/>
        </p:nvSpPr>
        <p:spPr bwMode="auto">
          <a:xfrm>
            <a:off x="8153400" y="3954463"/>
            <a:ext cx="0" cy="4540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94" name="Line 70"/>
          <p:cNvSpPr>
            <a:spLocks noChangeShapeType="1"/>
          </p:cNvSpPr>
          <p:nvPr/>
        </p:nvSpPr>
        <p:spPr bwMode="auto">
          <a:xfrm>
            <a:off x="1066800" y="4411663"/>
            <a:ext cx="0" cy="4540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95" name="Line 71"/>
          <p:cNvSpPr>
            <a:spLocks noChangeShapeType="1"/>
          </p:cNvSpPr>
          <p:nvPr/>
        </p:nvSpPr>
        <p:spPr bwMode="auto">
          <a:xfrm>
            <a:off x="8153400" y="4411663"/>
            <a:ext cx="0" cy="4540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14:hiddenLine>
            </a:ext>
          </a:extLst>
        </p:spPr>
        <p:txBody>
          <a:bodyPr/>
          <a:lstStyle/>
          <a:p>
            <a:endParaRPr lang="en-US"/>
          </a:p>
        </p:txBody>
      </p:sp>
      <p:sp>
        <p:nvSpPr>
          <p:cNvPr id="66596" name="Line 72"/>
          <p:cNvSpPr>
            <a:spLocks noChangeShapeType="1"/>
          </p:cNvSpPr>
          <p:nvPr/>
        </p:nvSpPr>
        <p:spPr bwMode="auto">
          <a:xfrm>
            <a:off x="1066800" y="2589213"/>
            <a:ext cx="7086600" cy="0"/>
          </a:xfrm>
          <a:prstGeom prst="line">
            <a:avLst/>
          </a:prstGeom>
          <a:noFill/>
          <a:ln w="12700">
            <a:solidFill>
              <a:schemeClr val="tx1"/>
            </a:solidFill>
            <a:prstDash val="dot"/>
            <a:rou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strips dir="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2" descr="cisc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9000" y="2808288"/>
            <a:ext cx="152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3" descr="n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200400"/>
            <a:ext cx="27432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4" descr="eds_logo_g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114800"/>
            <a:ext cx="11430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5" descr="adp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49450"/>
            <a:ext cx="107791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6" descr="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4006850"/>
            <a:ext cx="15240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7" descr="logo_h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5410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8" descr="ibm_logo_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362450"/>
            <a:ext cx="11080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9" descr="sap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3784600"/>
            <a:ext cx="12954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1219200"/>
            <a:ext cx="4114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38" name="Picture 11" descr="SAP Labs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2297113"/>
            <a:ext cx="2743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2" descr="allianz_logo">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2514600"/>
            <a:ext cx="174466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6" name="Object 2"/>
          <p:cNvGraphicFramePr>
            <a:graphicFrameLocks noChangeAspect="1"/>
          </p:cNvGraphicFramePr>
          <p:nvPr/>
        </p:nvGraphicFramePr>
        <p:xfrm>
          <a:off x="304800" y="4495800"/>
          <a:ext cx="2438400" cy="728663"/>
        </p:xfrm>
        <a:graphic>
          <a:graphicData uri="http://schemas.openxmlformats.org/presentationml/2006/ole">
            <mc:AlternateContent xmlns:mc="http://schemas.openxmlformats.org/markup-compatibility/2006">
              <mc:Choice xmlns:v="urn:schemas-microsoft-com:vml" Requires="v">
                <p:oleObj spid="_x0000_s1137" name="Document" r:id="rId13" imgW="3114675" imgH="933450" progId="CorelXARA.Document">
                  <p:embed/>
                </p:oleObj>
              </mc:Choice>
              <mc:Fallback>
                <p:oleObj name="Document" r:id="rId13" imgW="3114675" imgH="933450" progId="CorelXARA.Document">
                  <p:embed/>
                  <p:pic>
                    <p:nvPicPr>
                      <p:cNvPr id="0" name="Picture 11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800" y="4495800"/>
                        <a:ext cx="2438400"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533400" y="1524000"/>
          <a:ext cx="2952750" cy="392113"/>
        </p:xfrm>
        <a:graphic>
          <a:graphicData uri="http://schemas.openxmlformats.org/presentationml/2006/ole">
            <mc:AlternateContent xmlns:mc="http://schemas.openxmlformats.org/markup-compatibility/2006">
              <mc:Choice xmlns:v="urn:schemas-microsoft-com:vml" Requires="v">
                <p:oleObj spid="_x0000_s1138" name="Document" r:id="rId15" imgW="2952750" imgH="390525" progId="CorelXARA.Document">
                  <p:embed/>
                </p:oleObj>
              </mc:Choice>
              <mc:Fallback>
                <p:oleObj name="Document" r:id="rId15" imgW="2952750" imgH="390525" progId="CorelXARA.Document">
                  <p:embed/>
                  <p:pic>
                    <p:nvPicPr>
                      <p:cNvPr id="0" name="Picture 11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3400" y="1524000"/>
                        <a:ext cx="295275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2743200" y="2514600"/>
          <a:ext cx="638175" cy="633413"/>
        </p:xfrm>
        <a:graphic>
          <a:graphicData uri="http://schemas.openxmlformats.org/presentationml/2006/ole">
            <mc:AlternateContent xmlns:mc="http://schemas.openxmlformats.org/markup-compatibility/2006">
              <mc:Choice xmlns:v="urn:schemas-microsoft-com:vml" Requires="v">
                <p:oleObj spid="_x0000_s1139" name="Document" r:id="rId17" imgW="1733550" imgH="1714500" progId="CorelXARA.Document">
                  <p:embed/>
                </p:oleObj>
              </mc:Choice>
              <mc:Fallback>
                <p:oleObj name="Document" r:id="rId17" imgW="1733550" imgH="1714500" progId="CorelXARA.Document">
                  <p:embed/>
                  <p:pic>
                    <p:nvPicPr>
                      <p:cNvPr id="0" name="Picture 11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43200" y="2514600"/>
                        <a:ext cx="638175"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40" name="Picture 16" descr="Symantec"/>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7200" y="3090863"/>
            <a:ext cx="1676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17" descr="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29000" y="1892300"/>
            <a:ext cx="2286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descr="lucen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77000" y="1219200"/>
            <a:ext cx="2133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3" name="Picture 19" descr="ernstandyou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00600" y="3429000"/>
            <a:ext cx="19812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 name="Picture 20" descr="Wal-Mart. Always Low Prices. Always.">
            <a:hlinkClick r:id="rId23" action="ppaction://hlinkfile"/>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7200" y="5257800"/>
            <a:ext cx="19208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 name="Picture 21" descr="The Home Depo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29400" y="4953000"/>
            <a:ext cx="811213"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6" name="Rectangle 22"/>
          <p:cNvSpPr>
            <a:spLocks noGrp="1" noChangeArrowheads="1"/>
          </p:cNvSpPr>
          <p:nvPr>
            <p:ph type="title"/>
          </p:nvPr>
        </p:nvSpPr>
        <p:spPr>
          <a:xfrm>
            <a:off x="981075" y="595313"/>
            <a:ext cx="4291013" cy="403225"/>
          </a:xfrm>
        </p:spPr>
        <p:txBody>
          <a:bodyPr anchor="t"/>
          <a:lstStyle/>
          <a:p>
            <a:r>
              <a:rPr lang="en-US" altLang="en-US" sz="1600" smtClean="0"/>
              <a:t>Who Uses VMware?</a:t>
            </a:r>
            <a:endParaRPr lang="en-US" altLang="en-US" sz="1600" smtClean="0"/>
          </a:p>
        </p:txBody>
      </p:sp>
      <p:sp>
        <p:nvSpPr>
          <p:cNvPr id="1047" name="Rectangle 23"/>
          <p:cNvSpPr>
            <a:spLocks noChangeArrowheads="1"/>
          </p:cNvSpPr>
          <p:nvPr/>
        </p:nvSpPr>
        <p:spPr bwMode="auto">
          <a:xfrm>
            <a:off x="4735513" y="839788"/>
            <a:ext cx="3273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0" hangingPunct="0">
              <a:spcBef>
                <a:spcPct val="80000"/>
              </a:spcBef>
              <a:spcAft>
                <a:spcPct val="10000"/>
              </a:spcAft>
              <a:buClr>
                <a:schemeClr val="accent1"/>
              </a:buClr>
              <a:buSzPct val="50000"/>
              <a:buFont typeface="Wingdings" panose="05000000000000000000" pitchFamily="2" charset="2"/>
              <a:buNone/>
            </a:pPr>
            <a:r>
              <a:rPr lang="en-US" altLang="en-US" sz="2400">
                <a:solidFill>
                  <a:srgbClr val="FF3300"/>
                </a:solidFill>
              </a:rPr>
              <a:t>100% of the Fortune 100</a:t>
            </a:r>
            <a:endParaRPr lang="en-US" altLang="en-US" sz="2400">
              <a:solidFill>
                <a:srgbClr val="FF3300"/>
              </a:solidFill>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hape 123905"/>
          <p:cNvSpPr>
            <a:spLocks noGrp="1" noChangeArrowheads="1"/>
          </p:cNvSpPr>
          <p:nvPr>
            <p:ph type="title" idx="4294967295"/>
          </p:nvPr>
        </p:nvSpPr>
        <p:spPr>
          <a:xfrm>
            <a:off x="981075" y="595313"/>
            <a:ext cx="5319713" cy="403225"/>
          </a:xfrm>
        </p:spPr>
        <p:txBody>
          <a:bodyPr/>
          <a:lstStyle/>
          <a:p>
            <a:r>
              <a:rPr lang="en-US" altLang="en-US" sz="1800" smtClean="0"/>
              <a:t>Virtualization Technology Overview </a:t>
            </a:r>
            <a:endParaRPr lang="en-US" altLang="en-US" sz="1800" smtClean="0"/>
          </a:p>
        </p:txBody>
      </p:sp>
      <p:sp>
        <p:nvSpPr>
          <p:cNvPr id="123907" name="TextBox 123906"/>
          <p:cNvSpPr txBox="1">
            <a:spLocks noChangeArrowheads="1"/>
          </p:cNvSpPr>
          <p:nvPr/>
        </p:nvSpPr>
        <p:spPr bwMode="auto">
          <a:xfrm>
            <a:off x="3886200" y="1420813"/>
            <a:ext cx="502920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spAutoFit/>
          </a:bodyPr>
          <a:lstStyle>
            <a:lvl1pPr marL="168275" indent="-168275">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spcAft>
                <a:spcPct val="30000"/>
              </a:spcAft>
              <a:buClr>
                <a:schemeClr val="tx2"/>
              </a:buClr>
              <a:buSzPct val="80000"/>
            </a:pPr>
            <a:r>
              <a:rPr lang="en-US" altLang="en-US" b="1">
                <a:solidFill>
                  <a:srgbClr val="33679B"/>
                </a:solidFill>
              </a:rPr>
              <a:t>Old Model:</a:t>
            </a:r>
            <a:br>
              <a:rPr lang="en-US" altLang="en-US" b="1">
                <a:solidFill>
                  <a:srgbClr val="33679B"/>
                </a:solidFill>
              </a:rPr>
            </a:br>
            <a:r>
              <a:rPr lang="en-US" altLang="en-US" b="1" u="sng">
                <a:solidFill>
                  <a:srgbClr val="33679B"/>
                </a:solidFill>
              </a:rPr>
              <a:t>Traditional x86 Architecture</a:t>
            </a:r>
            <a:endParaRPr lang="en-US" altLang="en-US" b="1" u="sng">
              <a:solidFill>
                <a:srgbClr val="33679B"/>
              </a:solidFill>
            </a:endParaRPr>
          </a:p>
          <a:p>
            <a:pPr>
              <a:lnSpc>
                <a:spcPct val="87000"/>
              </a:lnSpc>
              <a:spcAft>
                <a:spcPct val="30000"/>
              </a:spcAft>
              <a:buClr>
                <a:schemeClr val="tx2"/>
              </a:buClr>
              <a:buSzPct val="80000"/>
              <a:buFontTx/>
              <a:buChar char="•"/>
            </a:pPr>
            <a:r>
              <a:rPr lang="en-US" altLang="en-US">
                <a:solidFill>
                  <a:srgbClr val="5F5F5F"/>
                </a:solidFill>
              </a:rPr>
              <a:t>Single OS image per machine</a:t>
            </a:r>
            <a:endParaRPr lang="en-US" altLang="en-US">
              <a:solidFill>
                <a:srgbClr val="5F5F5F"/>
              </a:solidFill>
            </a:endParaRPr>
          </a:p>
          <a:p>
            <a:pPr>
              <a:lnSpc>
                <a:spcPct val="87000"/>
              </a:lnSpc>
              <a:spcAft>
                <a:spcPct val="30000"/>
              </a:spcAft>
              <a:buClr>
                <a:schemeClr val="tx2"/>
              </a:buClr>
              <a:buSzPct val="80000"/>
              <a:buFontTx/>
              <a:buChar char="•"/>
            </a:pPr>
            <a:r>
              <a:rPr lang="en-US" altLang="en-US">
                <a:solidFill>
                  <a:srgbClr val="5F5F5F"/>
                </a:solidFill>
              </a:rPr>
              <a:t>Software and hardware tightly coupled </a:t>
            </a:r>
            <a:endParaRPr lang="en-US" altLang="en-US">
              <a:solidFill>
                <a:srgbClr val="5F5F5F"/>
              </a:solidFill>
            </a:endParaRPr>
          </a:p>
          <a:p>
            <a:pPr>
              <a:lnSpc>
                <a:spcPct val="87000"/>
              </a:lnSpc>
              <a:spcAft>
                <a:spcPct val="30000"/>
              </a:spcAft>
              <a:buClr>
                <a:schemeClr val="tx2"/>
              </a:buClr>
              <a:buSzPct val="80000"/>
              <a:buFontTx/>
              <a:buChar char="•"/>
            </a:pPr>
            <a:r>
              <a:rPr lang="en-US" altLang="en-US">
                <a:solidFill>
                  <a:srgbClr val="5F5F5F"/>
                </a:solidFill>
              </a:rPr>
              <a:t>Multiple applications often conflict</a:t>
            </a:r>
            <a:endParaRPr lang="en-US" altLang="en-US">
              <a:solidFill>
                <a:srgbClr val="5F5F5F"/>
              </a:solidFill>
            </a:endParaRPr>
          </a:p>
          <a:p>
            <a:pPr>
              <a:lnSpc>
                <a:spcPct val="87000"/>
              </a:lnSpc>
              <a:spcAft>
                <a:spcPct val="30000"/>
              </a:spcAft>
              <a:buClr>
                <a:schemeClr val="tx2"/>
              </a:buClr>
              <a:buSzPct val="80000"/>
              <a:buFontTx/>
              <a:buChar char="•"/>
            </a:pPr>
            <a:r>
              <a:rPr lang="en-US" altLang="en-US">
                <a:solidFill>
                  <a:srgbClr val="5F5F5F"/>
                </a:solidFill>
              </a:rPr>
              <a:t>Underutilized resources</a:t>
            </a:r>
            <a:endParaRPr lang="en-US" altLang="en-US">
              <a:solidFill>
                <a:srgbClr val="5F5F5F"/>
              </a:solidFill>
            </a:endParaRPr>
          </a:p>
        </p:txBody>
      </p:sp>
      <p:sp>
        <p:nvSpPr>
          <p:cNvPr id="123909" name="TextBox 123908"/>
          <p:cNvSpPr txBox="1">
            <a:spLocks noChangeArrowheads="1"/>
          </p:cNvSpPr>
          <p:nvPr/>
        </p:nvSpPr>
        <p:spPr bwMode="auto">
          <a:xfrm>
            <a:off x="457200" y="5403850"/>
            <a:ext cx="84582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spcBef>
                <a:spcPct val="50000"/>
              </a:spcBef>
              <a:buClr>
                <a:schemeClr val="tx2"/>
              </a:buClr>
              <a:buSzPct val="80000"/>
            </a:pPr>
            <a:r>
              <a:rPr lang="en-US" altLang="en-US" sz="3600" b="1">
                <a:solidFill>
                  <a:srgbClr val="33679B"/>
                </a:solidFill>
                <a:sym typeface="Wingdings" panose="05000000000000000000" pitchFamily="2" charset="2"/>
              </a:rPr>
              <a:t> </a:t>
            </a:r>
            <a:r>
              <a:rPr lang="en-US" altLang="en-US" sz="3600" b="1">
                <a:solidFill>
                  <a:srgbClr val="33679B"/>
                </a:solidFill>
              </a:rPr>
              <a:t>Old model is challenging!</a:t>
            </a:r>
            <a:endParaRPr lang="en-US" altLang="en-US" sz="3600" b="1">
              <a:solidFill>
                <a:srgbClr val="33679B"/>
              </a:solidFill>
            </a:endParaRPr>
          </a:p>
        </p:txBody>
      </p:sp>
      <p:pic>
        <p:nvPicPr>
          <p:cNvPr id="67589" name="Picture 5" descr="trad_serv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2081213"/>
            <a:ext cx="3657600"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 Box 6"/>
          <p:cNvSpPr txBox="1">
            <a:spLocks noChangeArrowheads="1"/>
          </p:cNvSpPr>
          <p:nvPr/>
        </p:nvSpPr>
        <p:spPr bwMode="auto">
          <a:xfrm>
            <a:off x="3048000" y="228600"/>
            <a:ext cx="472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2400" b="1">
                <a:solidFill>
                  <a:schemeClr val="accent1"/>
                </a:solidFill>
              </a:rPr>
              <a:t>The </a:t>
            </a:r>
            <a:r>
              <a:rPr lang="en-US" altLang="en-US" b="1">
                <a:solidFill>
                  <a:schemeClr val="accent1"/>
                </a:solidFill>
              </a:rPr>
              <a:t>Challenge</a:t>
            </a:r>
            <a:endParaRPr lang="en-US" altLang="en-US" b="1">
              <a:solidFill>
                <a:schemeClr val="accent1"/>
              </a:solidFill>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3907"/>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123909"/>
                                        </p:tgtEl>
                                        <p:attrNameLst>
                                          <p:attrName>style.visibility</p:attrName>
                                        </p:attrNameLst>
                                      </p:cBhvr>
                                      <p:to>
                                        <p:strVal val="visible"/>
                                      </p:to>
                                    </p:set>
                                    <p:animEffect transition="in" filter="wipe(left)">
                                      <p:cBhvr>
                                        <p:cTn id="10" dur="500"/>
                                        <p:tgtEl>
                                          <p:spTgt spid="123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autoUpdateAnimBg="0"/>
      <p:bldP spid="123909"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900113" y="260350"/>
            <a:ext cx="5832475" cy="404813"/>
          </a:xfrm>
        </p:spPr>
        <p:txBody>
          <a:bodyPr anchor="t"/>
          <a:lstStyle/>
          <a:p>
            <a:r>
              <a:rPr lang="en-US" altLang="en-US" sz="1800" smtClean="0"/>
              <a:t>State of Infrastructure Today – Physical</a:t>
            </a:r>
            <a:endParaRPr lang="en-US" altLang="en-US" sz="1800" smtClean="0"/>
          </a:p>
        </p:txBody>
      </p:sp>
      <p:pic>
        <p:nvPicPr>
          <p:cNvPr id="68611" name="Rectangle 2457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9575" y="1104900"/>
            <a:ext cx="3927475"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24577"/>
          <p:cNvSpPr>
            <a:spLocks noChangeArrowheads="1"/>
          </p:cNvSpPr>
          <p:nvPr/>
        </p:nvSpPr>
        <p:spPr bwMode="auto">
          <a:xfrm>
            <a:off x="523875" y="1128713"/>
            <a:ext cx="36274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sz="2400" b="1">
                <a:solidFill>
                  <a:srgbClr val="33679B"/>
                </a:solidFill>
              </a:rPr>
              <a:t>Server Sprawl</a:t>
            </a:r>
            <a:endParaRPr lang="en-US" altLang="en-US" sz="2400" b="1">
              <a:solidFill>
                <a:srgbClr val="33679B"/>
              </a:solidFill>
            </a:endParaRPr>
          </a:p>
        </p:txBody>
      </p:sp>
      <p:sp>
        <p:nvSpPr>
          <p:cNvPr id="68613" name="Rectangle 20481"/>
          <p:cNvSpPr>
            <a:spLocks noChangeArrowheads="1"/>
          </p:cNvSpPr>
          <p:nvPr/>
        </p:nvSpPr>
        <p:spPr bwMode="auto">
          <a:xfrm>
            <a:off x="457200" y="1581150"/>
            <a:ext cx="366712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charset="0"/>
              </a:defRPr>
            </a:lvl1pPr>
            <a:lvl2pPr marL="300355" indent="-2984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lvl="1">
              <a:lnSpc>
                <a:spcPct val="80000"/>
              </a:lnSpc>
              <a:spcAft>
                <a:spcPct val="40000"/>
              </a:spcAft>
              <a:buClr>
                <a:schemeClr val="folHlink"/>
              </a:buClr>
              <a:buSzPct val="75000"/>
              <a:buFont typeface="Wingdings 3" panose="05040102010807070707" pitchFamily="18" charset="2"/>
              <a:buBlip>
                <a:blip r:embed="rId2"/>
              </a:buBlip>
            </a:pPr>
            <a:r>
              <a:rPr lang="en-US" altLang="en-US" sz="1600" b="1">
                <a:solidFill>
                  <a:srgbClr val="FF6600"/>
                </a:solidFill>
              </a:rPr>
              <a:t>38 m</a:t>
            </a:r>
            <a:r>
              <a:rPr lang="en-US" altLang="en-US" sz="1600" b="1">
                <a:solidFill>
                  <a:srgbClr val="555555"/>
                </a:solidFill>
              </a:rPr>
              <a:t> physical servers by 2010 - </a:t>
            </a:r>
            <a:r>
              <a:rPr lang="en-US" altLang="en-US" sz="1600" b="1">
                <a:solidFill>
                  <a:srgbClr val="FF6600"/>
                </a:solidFill>
              </a:rPr>
              <a:t>700% increase</a:t>
            </a:r>
            <a:r>
              <a:rPr lang="en-US" altLang="en-US" sz="1600" b="1">
                <a:solidFill>
                  <a:srgbClr val="555555"/>
                </a:solidFill>
              </a:rPr>
              <a:t> in 15 years</a:t>
            </a:r>
            <a:endParaRPr lang="en-US" altLang="en-US" sz="1600" b="1">
              <a:solidFill>
                <a:srgbClr val="555555"/>
              </a:solidFill>
            </a:endParaRPr>
          </a:p>
          <a:p>
            <a:pPr lvl="1">
              <a:lnSpc>
                <a:spcPct val="80000"/>
              </a:lnSpc>
              <a:spcAft>
                <a:spcPct val="40000"/>
              </a:spcAft>
              <a:buClr>
                <a:schemeClr val="folHlink"/>
              </a:buClr>
              <a:buSzPct val="75000"/>
              <a:buFont typeface="Wingdings 3" panose="05040102010807070707" pitchFamily="18" charset="2"/>
              <a:buBlip>
                <a:blip r:embed="rId2"/>
              </a:buBlip>
            </a:pPr>
            <a:r>
              <a:rPr lang="en-US" altLang="en-US" sz="1600" b="1">
                <a:solidFill>
                  <a:srgbClr val="FF6600"/>
                </a:solidFill>
              </a:rPr>
              <a:t>$140 bn</a:t>
            </a:r>
            <a:r>
              <a:rPr lang="en-US" altLang="en-US" sz="1600" b="1">
                <a:solidFill>
                  <a:srgbClr val="555555"/>
                </a:solidFill>
              </a:rPr>
              <a:t> in excess server capacity  -  a 3-year supply</a:t>
            </a:r>
            <a:endParaRPr lang="en-US" altLang="en-US" sz="1600" b="1">
              <a:solidFill>
                <a:srgbClr val="555555"/>
              </a:solidFill>
            </a:endParaRPr>
          </a:p>
        </p:txBody>
      </p:sp>
      <p:pic>
        <p:nvPicPr>
          <p:cNvPr id="68614" name="Rectangle 2457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54525" y="1104900"/>
            <a:ext cx="3927475"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Rectangle 24577"/>
          <p:cNvSpPr>
            <a:spLocks noChangeArrowheads="1"/>
          </p:cNvSpPr>
          <p:nvPr/>
        </p:nvSpPr>
        <p:spPr bwMode="auto">
          <a:xfrm>
            <a:off x="4568825" y="1116013"/>
            <a:ext cx="36274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sz="2400" b="1">
                <a:solidFill>
                  <a:srgbClr val="33679B"/>
                </a:solidFill>
              </a:rPr>
              <a:t>Power &amp; Cooling</a:t>
            </a:r>
            <a:endParaRPr lang="en-US" altLang="en-US" sz="2400" b="1">
              <a:solidFill>
                <a:srgbClr val="33679B"/>
              </a:solidFill>
            </a:endParaRPr>
          </a:p>
        </p:txBody>
      </p:sp>
      <p:sp>
        <p:nvSpPr>
          <p:cNvPr id="68616" name="Rectangle 20481"/>
          <p:cNvSpPr>
            <a:spLocks noChangeArrowheads="1"/>
          </p:cNvSpPr>
          <p:nvPr/>
        </p:nvSpPr>
        <p:spPr bwMode="auto">
          <a:xfrm>
            <a:off x="4502150" y="1827213"/>
            <a:ext cx="3667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charset="0"/>
              </a:defRPr>
            </a:lvl1pPr>
            <a:lvl2pPr marL="300355" indent="-2984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lvl="1">
              <a:lnSpc>
                <a:spcPct val="80000"/>
              </a:lnSpc>
              <a:spcAft>
                <a:spcPct val="40000"/>
              </a:spcAft>
              <a:buClr>
                <a:schemeClr val="folHlink"/>
              </a:buClr>
              <a:buSzPct val="75000"/>
              <a:buFont typeface="Wingdings 3" panose="05040102010807070707" pitchFamily="18" charset="2"/>
              <a:buBlip>
                <a:blip r:embed="rId2"/>
              </a:buBlip>
            </a:pPr>
            <a:r>
              <a:rPr lang="en-US" altLang="en-US" sz="2000" b="1">
                <a:solidFill>
                  <a:srgbClr val="FF6600"/>
                </a:solidFill>
              </a:rPr>
              <a:t>50c</a:t>
            </a:r>
            <a:r>
              <a:rPr lang="en-US" altLang="en-US" sz="2000" b="1">
                <a:solidFill>
                  <a:srgbClr val="555555"/>
                </a:solidFill>
              </a:rPr>
              <a:t> for every $1 spent on servers</a:t>
            </a:r>
            <a:endParaRPr lang="en-US" altLang="en-US" sz="2000" b="1">
              <a:solidFill>
                <a:srgbClr val="555555"/>
              </a:solidFill>
            </a:endParaRPr>
          </a:p>
          <a:p>
            <a:pPr lvl="1">
              <a:lnSpc>
                <a:spcPct val="80000"/>
              </a:lnSpc>
              <a:spcAft>
                <a:spcPct val="40000"/>
              </a:spcAft>
              <a:buClr>
                <a:schemeClr val="folHlink"/>
              </a:buClr>
              <a:buSzPct val="75000"/>
              <a:buFont typeface="Wingdings 3" panose="05040102010807070707" pitchFamily="18" charset="2"/>
              <a:buBlip>
                <a:blip r:embed="rId2"/>
              </a:buBlip>
            </a:pPr>
            <a:r>
              <a:rPr lang="en-US" altLang="en-US" sz="2000" b="1">
                <a:solidFill>
                  <a:srgbClr val="FF6600"/>
                </a:solidFill>
              </a:rPr>
              <a:t>$29 bn</a:t>
            </a:r>
            <a:r>
              <a:rPr lang="en-US" altLang="en-US" sz="2000" b="1">
                <a:solidFill>
                  <a:srgbClr val="555555"/>
                </a:solidFill>
              </a:rPr>
              <a:t> in power and cooling industry wide</a:t>
            </a:r>
            <a:endParaRPr lang="en-US" altLang="en-US" sz="2000" b="1">
              <a:solidFill>
                <a:srgbClr val="555555"/>
              </a:solidFill>
            </a:endParaRPr>
          </a:p>
        </p:txBody>
      </p:sp>
      <p:pic>
        <p:nvPicPr>
          <p:cNvPr id="68617" name="Rectangle 2457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95800" y="3621088"/>
            <a:ext cx="392747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Rectangle 24577"/>
          <p:cNvSpPr>
            <a:spLocks noChangeArrowheads="1"/>
          </p:cNvSpPr>
          <p:nvPr/>
        </p:nvSpPr>
        <p:spPr bwMode="auto">
          <a:xfrm>
            <a:off x="4610100" y="3614738"/>
            <a:ext cx="36274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sz="2400" b="1">
                <a:solidFill>
                  <a:srgbClr val="33679B"/>
                </a:solidFill>
              </a:rPr>
              <a:t>Operating Cost</a:t>
            </a:r>
            <a:endParaRPr lang="en-US" altLang="en-US" sz="2400" b="1">
              <a:solidFill>
                <a:srgbClr val="33679B"/>
              </a:solidFill>
            </a:endParaRPr>
          </a:p>
        </p:txBody>
      </p:sp>
      <p:sp>
        <p:nvSpPr>
          <p:cNvPr id="68619" name="Rectangle 20481"/>
          <p:cNvSpPr>
            <a:spLocks noChangeArrowheads="1"/>
          </p:cNvSpPr>
          <p:nvPr/>
        </p:nvSpPr>
        <p:spPr bwMode="auto">
          <a:xfrm>
            <a:off x="4543425" y="4281488"/>
            <a:ext cx="3667125"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charset="0"/>
              </a:defRPr>
            </a:lvl1pPr>
            <a:lvl2pPr marL="300355" indent="-2984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lvl="1">
              <a:lnSpc>
                <a:spcPct val="80000"/>
              </a:lnSpc>
              <a:spcAft>
                <a:spcPct val="40000"/>
              </a:spcAft>
              <a:buClr>
                <a:schemeClr val="folHlink"/>
              </a:buClr>
              <a:buSzPct val="75000"/>
              <a:buFont typeface="Wingdings 3" panose="05040102010807070707" pitchFamily="18" charset="2"/>
              <a:buBlip>
                <a:blip r:embed="rId2"/>
              </a:buBlip>
            </a:pPr>
            <a:r>
              <a:rPr lang="en-US" altLang="en-US" sz="1600" b="1">
                <a:solidFill>
                  <a:srgbClr val="FF6600"/>
                </a:solidFill>
              </a:rPr>
              <a:t>$8</a:t>
            </a:r>
            <a:r>
              <a:rPr lang="en-US" altLang="en-US" sz="1600" b="1">
                <a:solidFill>
                  <a:srgbClr val="555555"/>
                </a:solidFill>
              </a:rPr>
              <a:t> in maintenance for  every $1 spent on new infrastructure</a:t>
            </a:r>
            <a:endParaRPr lang="en-US" altLang="en-US" sz="1600" b="1">
              <a:solidFill>
                <a:srgbClr val="555555"/>
              </a:solidFill>
            </a:endParaRPr>
          </a:p>
          <a:p>
            <a:pPr lvl="1">
              <a:lnSpc>
                <a:spcPct val="80000"/>
              </a:lnSpc>
              <a:spcAft>
                <a:spcPct val="40000"/>
              </a:spcAft>
              <a:buClr>
                <a:schemeClr val="folHlink"/>
              </a:buClr>
              <a:buSzPct val="75000"/>
              <a:buFont typeface="Wingdings 3" panose="05040102010807070707" pitchFamily="18" charset="2"/>
              <a:buBlip>
                <a:blip r:embed="rId2"/>
              </a:buBlip>
            </a:pPr>
            <a:r>
              <a:rPr lang="en-US" altLang="en-US" sz="1600" b="1">
                <a:solidFill>
                  <a:srgbClr val="FF6600"/>
                </a:solidFill>
              </a:rPr>
              <a:t>20-30 : 1 </a:t>
            </a:r>
            <a:r>
              <a:rPr lang="en-US" altLang="en-US" sz="1600" b="1">
                <a:solidFill>
                  <a:srgbClr val="555555"/>
                </a:solidFill>
              </a:rPr>
              <a:t>server-to-admin ratio</a:t>
            </a:r>
            <a:endParaRPr lang="en-US" altLang="en-US" sz="1600" b="1">
              <a:solidFill>
                <a:srgbClr val="555555"/>
              </a:solidFill>
            </a:endParaRPr>
          </a:p>
        </p:txBody>
      </p:sp>
      <p:pic>
        <p:nvPicPr>
          <p:cNvPr id="68620" name="Rectangle 2457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625" y="3621088"/>
            <a:ext cx="3927475"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1" name="Rectangle 24577"/>
          <p:cNvSpPr>
            <a:spLocks noChangeArrowheads="1"/>
          </p:cNvSpPr>
          <p:nvPr/>
        </p:nvSpPr>
        <p:spPr bwMode="auto">
          <a:xfrm>
            <a:off x="542925" y="3662363"/>
            <a:ext cx="36274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sz="2400" b="1">
                <a:solidFill>
                  <a:srgbClr val="33679B"/>
                </a:solidFill>
              </a:rPr>
              <a:t>Space Crunch</a:t>
            </a:r>
            <a:endParaRPr lang="en-US" altLang="en-US" sz="2400" b="1">
              <a:solidFill>
                <a:srgbClr val="33679B"/>
              </a:solidFill>
            </a:endParaRPr>
          </a:p>
        </p:txBody>
      </p:sp>
      <p:sp>
        <p:nvSpPr>
          <p:cNvPr id="68622" name="Rectangle 20481"/>
          <p:cNvSpPr>
            <a:spLocks noChangeArrowheads="1"/>
          </p:cNvSpPr>
          <p:nvPr/>
        </p:nvSpPr>
        <p:spPr bwMode="auto">
          <a:xfrm>
            <a:off x="476250" y="4465638"/>
            <a:ext cx="366712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charset="0"/>
              </a:defRPr>
            </a:lvl1pPr>
            <a:lvl2pPr marL="300355" indent="-2984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lvl="1">
              <a:lnSpc>
                <a:spcPct val="80000"/>
              </a:lnSpc>
              <a:spcAft>
                <a:spcPct val="40000"/>
              </a:spcAft>
              <a:buClr>
                <a:schemeClr val="folHlink"/>
              </a:buClr>
              <a:buSzPct val="75000"/>
              <a:buFont typeface="Wingdings 3" panose="05040102010807070707" pitchFamily="18" charset="2"/>
              <a:buBlip>
                <a:blip r:embed="rId2"/>
              </a:buBlip>
            </a:pPr>
            <a:r>
              <a:rPr lang="en-US" altLang="en-US" sz="2000" b="1">
                <a:solidFill>
                  <a:srgbClr val="FF6600"/>
                </a:solidFill>
              </a:rPr>
              <a:t>$1,000 </a:t>
            </a:r>
            <a:r>
              <a:rPr lang="en-US" altLang="en-US" sz="2000" b="1">
                <a:solidFill>
                  <a:srgbClr val="555555"/>
                </a:solidFill>
              </a:rPr>
              <a:t>/sqft</a:t>
            </a:r>
            <a:endParaRPr lang="en-US" altLang="en-US" sz="2000" b="1">
              <a:solidFill>
                <a:srgbClr val="555555"/>
              </a:solidFill>
            </a:endParaRPr>
          </a:p>
          <a:p>
            <a:pPr lvl="1">
              <a:lnSpc>
                <a:spcPct val="80000"/>
              </a:lnSpc>
              <a:spcAft>
                <a:spcPct val="40000"/>
              </a:spcAft>
              <a:buClr>
                <a:schemeClr val="folHlink"/>
              </a:buClr>
              <a:buSzPct val="75000"/>
              <a:buFont typeface="Wingdings 3" panose="05040102010807070707" pitchFamily="18" charset="2"/>
              <a:buBlip>
                <a:blip r:embed="rId2"/>
              </a:buBlip>
            </a:pPr>
            <a:r>
              <a:rPr lang="en-US" altLang="en-US" sz="2000" b="1">
                <a:solidFill>
                  <a:srgbClr val="FF6600"/>
                </a:solidFill>
              </a:rPr>
              <a:t>$2,400 </a:t>
            </a:r>
            <a:r>
              <a:rPr lang="en-US" altLang="en-US" sz="2000" b="1">
                <a:solidFill>
                  <a:srgbClr val="555555"/>
                </a:solidFill>
              </a:rPr>
              <a:t>/ server</a:t>
            </a:r>
            <a:endParaRPr lang="en-US" altLang="en-US" sz="2000" b="1">
              <a:solidFill>
                <a:srgbClr val="555555"/>
              </a:solidFill>
            </a:endParaRPr>
          </a:p>
          <a:p>
            <a:pPr lvl="1">
              <a:lnSpc>
                <a:spcPct val="80000"/>
              </a:lnSpc>
              <a:spcAft>
                <a:spcPct val="40000"/>
              </a:spcAft>
              <a:buClr>
                <a:schemeClr val="folHlink"/>
              </a:buClr>
              <a:buSzPct val="75000"/>
              <a:buFont typeface="Wingdings 3" panose="05040102010807070707" pitchFamily="18" charset="2"/>
              <a:buBlip>
                <a:blip r:embed="rId2"/>
              </a:buBlip>
            </a:pPr>
            <a:r>
              <a:rPr lang="en-US" altLang="en-US" sz="2000" b="1">
                <a:solidFill>
                  <a:srgbClr val="FF6600"/>
                </a:solidFill>
              </a:rPr>
              <a:t>$40,000 </a:t>
            </a:r>
            <a:r>
              <a:rPr lang="en-US" altLang="en-US" sz="2000" b="1">
                <a:solidFill>
                  <a:srgbClr val="555555"/>
                </a:solidFill>
              </a:rPr>
              <a:t>/ rack</a:t>
            </a:r>
            <a:endParaRPr lang="en-US" altLang="en-US" sz="2000" b="1">
              <a:solidFill>
                <a:srgbClr val="555555"/>
              </a:solidFill>
            </a:endParaRPr>
          </a:p>
        </p:txBody>
      </p:sp>
      <p:sp>
        <p:nvSpPr>
          <p:cNvPr id="68623" name="Text Box 15"/>
          <p:cNvSpPr txBox="1">
            <a:spLocks noChangeArrowheads="1"/>
          </p:cNvSpPr>
          <p:nvPr/>
        </p:nvSpPr>
        <p:spPr bwMode="auto">
          <a:xfrm>
            <a:off x="441325" y="6157913"/>
            <a:ext cx="1263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a:t>Source: IDC</a:t>
            </a:r>
            <a:endParaRPr lang="en-US" altLang="en-US"/>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905000" y="3281363"/>
            <a:ext cx="11398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b="1">
                <a:solidFill>
                  <a:schemeClr val="bg1"/>
                </a:solidFill>
              </a:rPr>
              <a:t>Hardware</a:t>
            </a:r>
            <a:endParaRPr lang="en-US" altLang="en-US" b="1">
              <a:solidFill>
                <a:schemeClr val="bg1"/>
              </a:solidFill>
            </a:endParaRPr>
          </a:p>
        </p:txBody>
      </p:sp>
      <p:sp>
        <p:nvSpPr>
          <p:cNvPr id="69635" name="Rectangle 3"/>
          <p:cNvSpPr>
            <a:spLocks noChangeArrowheads="1"/>
          </p:cNvSpPr>
          <p:nvPr/>
        </p:nvSpPr>
        <p:spPr bwMode="auto">
          <a:xfrm>
            <a:off x="1828800" y="1909763"/>
            <a:ext cx="12922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b="1">
                <a:solidFill>
                  <a:schemeClr val="bg1"/>
                </a:solidFill>
              </a:rPr>
              <a:t>Application</a:t>
            </a:r>
            <a:endParaRPr lang="en-US" altLang="en-US" b="1">
              <a:solidFill>
                <a:schemeClr val="bg1"/>
              </a:solidFill>
            </a:endParaRPr>
          </a:p>
        </p:txBody>
      </p:sp>
      <p:sp>
        <p:nvSpPr>
          <p:cNvPr id="69636" name="Rectangle 4"/>
          <p:cNvSpPr>
            <a:spLocks noChangeArrowheads="1"/>
          </p:cNvSpPr>
          <p:nvPr/>
        </p:nvSpPr>
        <p:spPr bwMode="auto">
          <a:xfrm>
            <a:off x="1549400" y="2595563"/>
            <a:ext cx="18716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b="1">
                <a:solidFill>
                  <a:schemeClr val="bg1"/>
                </a:solidFill>
              </a:rPr>
              <a:t>Operating System</a:t>
            </a:r>
            <a:endParaRPr lang="en-US" altLang="en-US" b="1">
              <a:solidFill>
                <a:schemeClr val="bg1"/>
              </a:solidFill>
            </a:endParaRPr>
          </a:p>
        </p:txBody>
      </p:sp>
      <p:grpSp>
        <p:nvGrpSpPr>
          <p:cNvPr id="2" name="Group 5"/>
          <p:cNvGrpSpPr/>
          <p:nvPr/>
        </p:nvGrpSpPr>
        <p:grpSpPr bwMode="auto">
          <a:xfrm>
            <a:off x="3962400" y="1143000"/>
            <a:ext cx="3581400" cy="2900363"/>
            <a:chOff x="2496" y="720"/>
            <a:chExt cx="2256" cy="1827"/>
          </a:xfrm>
        </p:grpSpPr>
        <p:sp>
          <p:nvSpPr>
            <p:cNvPr id="69642" name="AutoShape 6"/>
            <p:cNvSpPr>
              <a:spLocks noChangeArrowheads="1"/>
            </p:cNvSpPr>
            <p:nvPr/>
          </p:nvSpPr>
          <p:spPr bwMode="auto">
            <a:xfrm>
              <a:off x="2496" y="1488"/>
              <a:ext cx="624" cy="336"/>
            </a:xfrm>
            <a:prstGeom prst="rightArrow">
              <a:avLst>
                <a:gd name="adj1" fmla="val 50000"/>
                <a:gd name="adj2" fmla="val 46429"/>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pic>
          <p:nvPicPr>
            <p:cNvPr id="69643" name="Picture 7" descr="3_app"/>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20" y="1008"/>
              <a:ext cx="1632" cy="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4" name="AutoShape 8"/>
            <p:cNvSpPr>
              <a:spLocks noChangeArrowheads="1"/>
            </p:cNvSpPr>
            <p:nvPr/>
          </p:nvSpPr>
          <p:spPr bwMode="auto">
            <a:xfrm>
              <a:off x="3456" y="720"/>
              <a:ext cx="1056" cy="24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sz="2000" b="1">
                  <a:solidFill>
                    <a:schemeClr val="bg2"/>
                  </a:solidFill>
                </a:rPr>
                <a:t>With Virtualization</a:t>
              </a:r>
              <a:endParaRPr lang="en-US" altLang="en-US" sz="2000" b="1">
                <a:solidFill>
                  <a:schemeClr val="bg2"/>
                </a:solidFill>
              </a:endParaRPr>
            </a:p>
          </p:txBody>
        </p:sp>
      </p:grpSp>
      <p:sp>
        <p:nvSpPr>
          <p:cNvPr id="69638" name="AutoShape 9"/>
          <p:cNvSpPr>
            <a:spLocks noChangeArrowheads="1"/>
          </p:cNvSpPr>
          <p:nvPr/>
        </p:nvSpPr>
        <p:spPr bwMode="auto">
          <a:xfrm>
            <a:off x="2133600" y="1143000"/>
            <a:ext cx="1676400" cy="3810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sz="2000" b="1">
                <a:solidFill>
                  <a:schemeClr val="bg2"/>
                </a:solidFill>
              </a:rPr>
              <a:t>Without Virtualization</a:t>
            </a:r>
            <a:endParaRPr lang="en-US" altLang="en-US" sz="2000" b="1">
              <a:solidFill>
                <a:schemeClr val="bg2"/>
              </a:solidFill>
            </a:endParaRPr>
          </a:p>
        </p:txBody>
      </p:sp>
      <p:sp>
        <p:nvSpPr>
          <p:cNvPr id="69639" name="Rectangle 10"/>
          <p:cNvSpPr>
            <a:spLocks noGrp="1" noChangeArrowheads="1"/>
          </p:cNvSpPr>
          <p:nvPr>
            <p:ph type="title"/>
          </p:nvPr>
        </p:nvSpPr>
        <p:spPr>
          <a:xfrm>
            <a:off x="762000" y="274638"/>
            <a:ext cx="8077200" cy="1143000"/>
          </a:xfrm>
        </p:spPr>
        <p:txBody>
          <a:bodyPr anchor="t"/>
          <a:lstStyle/>
          <a:p>
            <a:r>
              <a:rPr lang="en-US" altLang="en-US" smtClean="0"/>
              <a:t>What is Virtualization?</a:t>
            </a:r>
            <a:endParaRPr lang="en-US" altLang="en-US" smtClean="0"/>
          </a:p>
        </p:txBody>
      </p:sp>
      <p:sp>
        <p:nvSpPr>
          <p:cNvPr id="69640" name="Rectangle 11"/>
          <p:cNvSpPr>
            <a:spLocks noChangeArrowheads="1"/>
          </p:cNvSpPr>
          <p:nvPr/>
        </p:nvSpPr>
        <p:spPr bwMode="auto">
          <a:xfrm>
            <a:off x="914400" y="4267200"/>
            <a:ext cx="75438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0">
              <a:defRPr>
                <a:solidFill>
                  <a:schemeClr val="tx1"/>
                </a:solidFill>
                <a:latin typeface="Calibri" panose="020F0502020204030204" charset="0"/>
              </a:defRPr>
            </a:lvl1pPr>
            <a:lvl2pPr marL="742950" indent="-285750" defTabSz="0">
              <a:defRPr>
                <a:solidFill>
                  <a:schemeClr val="tx1"/>
                </a:solidFill>
                <a:latin typeface="Calibri" panose="020F0502020204030204" charset="0"/>
              </a:defRPr>
            </a:lvl2pPr>
            <a:lvl3pPr marL="1143000" indent="-228600" defTabSz="0">
              <a:defRPr>
                <a:solidFill>
                  <a:schemeClr val="tx1"/>
                </a:solidFill>
                <a:latin typeface="Calibri" panose="020F0502020204030204" charset="0"/>
              </a:defRPr>
            </a:lvl3pPr>
            <a:lvl4pPr marL="1600200" indent="-228600" defTabSz="0">
              <a:defRPr>
                <a:solidFill>
                  <a:schemeClr val="tx1"/>
                </a:solidFill>
                <a:latin typeface="Calibri" panose="020F0502020204030204" charset="0"/>
              </a:defRPr>
            </a:lvl4pPr>
            <a:lvl5pPr marL="2057400" indent="-228600" defTabSz="0">
              <a:defRPr>
                <a:solidFill>
                  <a:schemeClr val="tx1"/>
                </a:solidFill>
                <a:latin typeface="Calibri" panose="020F0502020204030204" charset="0"/>
              </a:defRPr>
            </a:lvl5pPr>
            <a:lvl6pPr marL="2514600" indent="-228600" defTabSz="0" fontAlgn="base">
              <a:spcBef>
                <a:spcPct val="0"/>
              </a:spcBef>
              <a:spcAft>
                <a:spcPct val="0"/>
              </a:spcAft>
              <a:defRPr>
                <a:solidFill>
                  <a:schemeClr val="tx1"/>
                </a:solidFill>
                <a:latin typeface="Calibri" panose="020F0502020204030204" charset="0"/>
              </a:defRPr>
            </a:lvl6pPr>
            <a:lvl7pPr marL="2971800" indent="-228600" defTabSz="0" fontAlgn="base">
              <a:spcBef>
                <a:spcPct val="0"/>
              </a:spcBef>
              <a:spcAft>
                <a:spcPct val="0"/>
              </a:spcAft>
              <a:defRPr>
                <a:solidFill>
                  <a:schemeClr val="tx1"/>
                </a:solidFill>
                <a:latin typeface="Calibri" panose="020F0502020204030204" charset="0"/>
              </a:defRPr>
            </a:lvl7pPr>
            <a:lvl8pPr marL="3429000" indent="-228600" defTabSz="0" fontAlgn="base">
              <a:spcBef>
                <a:spcPct val="0"/>
              </a:spcBef>
              <a:spcAft>
                <a:spcPct val="0"/>
              </a:spcAft>
              <a:defRPr>
                <a:solidFill>
                  <a:schemeClr val="tx1"/>
                </a:solidFill>
                <a:latin typeface="Calibri" panose="020F0502020204030204" charset="0"/>
              </a:defRPr>
            </a:lvl8pPr>
            <a:lvl9pPr marL="3886200" indent="-228600" defTabSz="0" fontAlgn="base">
              <a:spcBef>
                <a:spcPct val="0"/>
              </a:spcBef>
              <a:spcAft>
                <a:spcPct val="0"/>
              </a:spcAft>
              <a:defRPr>
                <a:solidFill>
                  <a:schemeClr val="tx1"/>
                </a:solidFill>
                <a:latin typeface="Calibri" panose="020F0502020204030204" charset="0"/>
              </a:defRPr>
            </a:lvl9pPr>
          </a:lstStyle>
          <a:p>
            <a:pPr lvl="1">
              <a:spcAft>
                <a:spcPct val="40000"/>
              </a:spcAft>
              <a:buClr>
                <a:schemeClr val="folHlink"/>
              </a:buClr>
              <a:buSzPct val="75000"/>
              <a:buFont typeface="Wingdings 3" panose="05040102010807070707" pitchFamily="18" charset="2"/>
              <a:buBlip>
                <a:blip r:embed="rId2"/>
              </a:buBlip>
            </a:pPr>
            <a:r>
              <a:rPr lang="en-US" altLang="en-US" sz="1600"/>
              <a:t>VMware provides hardware virtualization that presents a complete x86 platform to the virtual machine</a:t>
            </a:r>
            <a:endParaRPr lang="en-US" altLang="en-US" sz="1600"/>
          </a:p>
          <a:p>
            <a:pPr lvl="1">
              <a:spcAft>
                <a:spcPct val="40000"/>
              </a:spcAft>
              <a:buClr>
                <a:schemeClr val="folHlink"/>
              </a:buClr>
              <a:buSzPct val="75000"/>
              <a:buFont typeface="Wingdings 3" panose="05040102010807070707" pitchFamily="18" charset="2"/>
              <a:buBlip>
                <a:blip r:embed="rId2"/>
              </a:buBlip>
            </a:pPr>
            <a:r>
              <a:rPr lang="en-US" altLang="en-US" sz="1600"/>
              <a:t>Allows multiple applications to run in isolation within virtual machines </a:t>
            </a:r>
            <a:br>
              <a:rPr lang="en-US" altLang="en-US" sz="1600"/>
            </a:br>
            <a:r>
              <a:rPr lang="en-US" altLang="en-US" sz="1600"/>
              <a:t>on the same physical machine</a:t>
            </a:r>
            <a:endParaRPr lang="en-US" altLang="en-US" sz="1600"/>
          </a:p>
          <a:p>
            <a:pPr lvl="1">
              <a:spcAft>
                <a:spcPct val="40000"/>
              </a:spcAft>
              <a:buClr>
                <a:schemeClr val="folHlink"/>
              </a:buClr>
              <a:buSzPct val="75000"/>
              <a:buFont typeface="Wingdings 3" panose="05040102010807070707" pitchFamily="18" charset="2"/>
              <a:buBlip>
                <a:blip r:embed="rId2"/>
              </a:buBlip>
            </a:pPr>
            <a:r>
              <a:rPr lang="en-US" altLang="en-US" sz="1600"/>
              <a:t>Virtualization provides direct access to the hardware resources to give you much greater performance than software emulation</a:t>
            </a:r>
            <a:endParaRPr lang="en-US" altLang="en-US" sz="1600"/>
          </a:p>
        </p:txBody>
      </p:sp>
      <p:pic>
        <p:nvPicPr>
          <p:cNvPr id="69641" name="Picture 12" descr="trad_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0200"/>
            <a:ext cx="29718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762000" y="457200"/>
            <a:ext cx="7924800" cy="533400"/>
          </a:xfrm>
          <a:ln>
            <a:miter lim="800000"/>
          </a:ln>
        </p:spPr>
        <p:txBody>
          <a:bodyPr rtlCol="0" anchor="t">
            <a:normAutofit fontScale="90000"/>
          </a:bodyPr>
          <a:lstStyle/>
          <a:p>
            <a:pPr fontAlgn="auto">
              <a:spcAft>
                <a:spcPts val="0"/>
              </a:spcAft>
              <a:defRPr/>
            </a:pPr>
            <a:r>
              <a:rPr lang="en-US" smtClean="0"/>
              <a:t>Virtualization Increases Hardware Utilization</a:t>
            </a:r>
            <a:endParaRPr lang="en-US" smtClean="0"/>
          </a:p>
        </p:txBody>
      </p:sp>
      <p:sp>
        <p:nvSpPr>
          <p:cNvPr id="2053" name="Text Box 3"/>
          <p:cNvSpPr txBox="1">
            <a:spLocks noChangeArrowheads="1"/>
          </p:cNvSpPr>
          <p:nvPr/>
        </p:nvSpPr>
        <p:spPr bwMode="auto">
          <a:xfrm>
            <a:off x="762000" y="1966913"/>
            <a:ext cx="304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50000"/>
              </a:spcBef>
            </a:pPr>
            <a:endParaRPr lang="en-US" altLang="en-US"/>
          </a:p>
        </p:txBody>
      </p:sp>
      <p:sp>
        <p:nvSpPr>
          <p:cNvPr id="2054" name="Text Box 4"/>
          <p:cNvSpPr txBox="1">
            <a:spLocks noChangeArrowheads="1"/>
          </p:cNvSpPr>
          <p:nvPr/>
        </p:nvSpPr>
        <p:spPr bwMode="auto">
          <a:xfrm>
            <a:off x="1295400" y="1357313"/>
            <a:ext cx="2438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50000"/>
              </a:spcBef>
            </a:pPr>
            <a:r>
              <a:rPr lang="en-US" altLang="en-US" sz="2400" b="1">
                <a:solidFill>
                  <a:schemeClr val="bg2"/>
                </a:solidFill>
              </a:rPr>
              <a:t>Before VMware</a:t>
            </a:r>
            <a:endParaRPr lang="en-US" altLang="en-US" sz="2400" b="1">
              <a:solidFill>
                <a:schemeClr val="bg2"/>
              </a:solidFill>
            </a:endParaRPr>
          </a:p>
        </p:txBody>
      </p:sp>
      <p:sp>
        <p:nvSpPr>
          <p:cNvPr id="2055" name="AutoShape 5"/>
          <p:cNvSpPr>
            <a:spLocks noChangeArrowheads="1"/>
          </p:cNvSpPr>
          <p:nvPr/>
        </p:nvSpPr>
        <p:spPr bwMode="auto">
          <a:xfrm>
            <a:off x="762000" y="5105400"/>
            <a:ext cx="7620000" cy="914400"/>
          </a:xfrm>
          <a:prstGeom prst="roundRect">
            <a:avLst>
              <a:gd name="adj" fmla="val 16667"/>
            </a:avLst>
          </a:pr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sz="2000" b="1">
                <a:solidFill>
                  <a:schemeClr val="bg1"/>
                </a:solidFill>
              </a:rPr>
              <a:t>Virtualization enables consolidation of workloads from underutilized servers onto a single server </a:t>
            </a:r>
            <a:br>
              <a:rPr lang="en-US" altLang="en-US" sz="2000" b="1">
                <a:solidFill>
                  <a:schemeClr val="bg1"/>
                </a:solidFill>
              </a:rPr>
            </a:br>
            <a:r>
              <a:rPr lang="en-US" altLang="en-US" sz="2000" b="1">
                <a:solidFill>
                  <a:schemeClr val="bg1"/>
                </a:solidFill>
              </a:rPr>
              <a:t>to safely achieve higher utilization</a:t>
            </a:r>
            <a:endParaRPr lang="en-US" altLang="en-US" sz="2000" b="1">
              <a:solidFill>
                <a:schemeClr val="bg1"/>
              </a:solidFill>
            </a:endParaRPr>
          </a:p>
        </p:txBody>
      </p:sp>
      <p:graphicFrame>
        <p:nvGraphicFramePr>
          <p:cNvPr id="2050" name="Object 2"/>
          <p:cNvGraphicFramePr>
            <a:graphicFrameLocks noChangeAspect="1"/>
          </p:cNvGraphicFramePr>
          <p:nvPr/>
        </p:nvGraphicFramePr>
        <p:xfrm>
          <a:off x="152400" y="2011363"/>
          <a:ext cx="4267200" cy="2603500"/>
        </p:xfrm>
        <a:graphic>
          <a:graphicData uri="http://schemas.openxmlformats.org/presentationml/2006/ole">
            <mc:AlternateContent xmlns:mc="http://schemas.openxmlformats.org/markup-compatibility/2006">
              <mc:Choice xmlns:v="urn:schemas-microsoft-com:vml" Requires="v">
                <p:oleObj spid="_x0000_s2124" name="Bitmap Image" r:id="rId1" imgW="6838950" imgH="4171950" progId="Paint.Picture">
                  <p:embed/>
                </p:oleObj>
              </mc:Choice>
              <mc:Fallback>
                <p:oleObj name="Bitmap Image" r:id="rId1" imgW="6838950" imgH="4171950" progId="Paint.Picture">
                  <p:embed/>
                  <p:pic>
                    <p:nvPicPr>
                      <p:cNvPr id="0" name="Picture 2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11363"/>
                        <a:ext cx="4267200"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p:nvPr/>
        </p:nvGrpSpPr>
        <p:grpSpPr bwMode="auto">
          <a:xfrm>
            <a:off x="4648200" y="1357313"/>
            <a:ext cx="4332288" cy="3286125"/>
            <a:chOff x="2928" y="854"/>
            <a:chExt cx="2729" cy="2071"/>
          </a:xfrm>
        </p:grpSpPr>
        <p:sp>
          <p:nvSpPr>
            <p:cNvPr id="2057" name="Text Box 8"/>
            <p:cNvSpPr txBox="1">
              <a:spLocks noChangeArrowheads="1"/>
            </p:cNvSpPr>
            <p:nvPr/>
          </p:nvSpPr>
          <p:spPr bwMode="auto">
            <a:xfrm>
              <a:off x="3600" y="854"/>
              <a:ext cx="13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50000"/>
                </a:spcBef>
              </a:pPr>
              <a:r>
                <a:rPr lang="en-US" altLang="en-US" sz="2400" b="1">
                  <a:solidFill>
                    <a:schemeClr val="bg2"/>
                  </a:solidFill>
                </a:rPr>
                <a:t>After VMware</a:t>
              </a:r>
              <a:endParaRPr lang="en-US" altLang="en-US" sz="2400" b="1">
                <a:solidFill>
                  <a:schemeClr val="bg2"/>
                </a:solidFill>
              </a:endParaRPr>
            </a:p>
          </p:txBody>
        </p:sp>
        <p:graphicFrame>
          <p:nvGraphicFramePr>
            <p:cNvPr id="2051" name="Object 3"/>
            <p:cNvGraphicFramePr>
              <a:graphicFrameLocks noChangeAspect="1"/>
            </p:cNvGraphicFramePr>
            <p:nvPr/>
          </p:nvGraphicFramePr>
          <p:xfrm>
            <a:off x="2928" y="1255"/>
            <a:ext cx="2729" cy="1670"/>
          </p:xfrm>
          <a:graphic>
            <a:graphicData uri="http://schemas.openxmlformats.org/presentationml/2006/ole">
              <mc:AlternateContent xmlns:mc="http://schemas.openxmlformats.org/markup-compatibility/2006">
                <mc:Choice xmlns:v="urn:schemas-microsoft-com:vml" Requires="v">
                  <p:oleObj spid="_x0000_s2125" name="Bitmap Image" r:id="rId3" imgW="6772275" imgH="4143375" progId="Paint.Picture">
                    <p:embed/>
                  </p:oleObj>
                </mc:Choice>
                <mc:Fallback>
                  <p:oleObj name="Bitmap Image" r:id="rId3" imgW="6772275" imgH="4143375" progId="Paint.Picture">
                    <p:embed/>
                    <p:pic>
                      <p:nvPicPr>
                        <p:cNvPr id="0" name="Picture 2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255"/>
                          <a:ext cx="2729" cy="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bwMode="black">
          <a:xfrm>
            <a:off x="981075" y="654050"/>
            <a:ext cx="5038725" cy="311150"/>
          </a:xfrm>
          <a:ln>
            <a:miter lim="800000"/>
          </a:ln>
        </p:spPr>
        <p:txBody>
          <a:bodyPr lIns="0" tIns="0" rIns="0" bIns="0" rtlCol="0" anchor="t">
            <a:normAutofit fontScale="90000"/>
          </a:bodyPr>
          <a:lstStyle/>
          <a:p>
            <a:pPr fontAlgn="auto">
              <a:spcAft>
                <a:spcPts val="0"/>
              </a:spcAft>
              <a:defRPr/>
            </a:pPr>
            <a:r>
              <a:rPr lang="en-US" smtClean="0"/>
              <a:t>Key Properties of Virtual Machines</a:t>
            </a:r>
            <a:endParaRPr lang="en-US" smtClean="0"/>
          </a:p>
        </p:txBody>
      </p:sp>
      <p:sp>
        <p:nvSpPr>
          <p:cNvPr id="70659" name="Rectangle 3"/>
          <p:cNvSpPr>
            <a:spLocks noChangeArrowheads="1"/>
          </p:cNvSpPr>
          <p:nvPr/>
        </p:nvSpPr>
        <p:spPr bwMode="gray">
          <a:xfrm>
            <a:off x="3851275" y="3141663"/>
            <a:ext cx="4997450"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75000"/>
              </a:spcBef>
              <a:spcAft>
                <a:spcPct val="40000"/>
              </a:spcAft>
              <a:buClr>
                <a:schemeClr val="tx2"/>
              </a:buClr>
              <a:buSzPct val="80000"/>
              <a:buFontTx/>
              <a:buChar char="•"/>
            </a:pPr>
            <a:r>
              <a:rPr lang="en-US" altLang="en-US" sz="2400" b="1">
                <a:solidFill>
                  <a:srgbClr val="5F5F5F"/>
                </a:solidFill>
              </a:rPr>
              <a:t>Partitioning</a:t>
            </a:r>
            <a:endParaRPr lang="en-US" altLang="en-US" sz="2400" b="1">
              <a:solidFill>
                <a:srgbClr val="5F5F5F"/>
              </a:solidFill>
            </a:endParaRPr>
          </a:p>
          <a:p>
            <a:pPr lvl="1">
              <a:spcAft>
                <a:spcPct val="40000"/>
              </a:spcAft>
              <a:buClr>
                <a:schemeClr val="folHlink"/>
              </a:buClr>
              <a:buSzPct val="75000"/>
              <a:buFont typeface="Wingdings" panose="05000000000000000000" pitchFamily="2" charset="2"/>
              <a:buChar char=""/>
            </a:pPr>
            <a:r>
              <a:rPr lang="en-US" altLang="en-US" sz="2400"/>
              <a:t>Run multiple operating systems on one physical machine</a:t>
            </a:r>
            <a:endParaRPr lang="en-US" altLang="en-US" sz="2400"/>
          </a:p>
          <a:p>
            <a:pPr lvl="1">
              <a:spcAft>
                <a:spcPct val="40000"/>
              </a:spcAft>
              <a:buClr>
                <a:schemeClr val="folHlink"/>
              </a:buClr>
              <a:buSzPct val="75000"/>
              <a:buFont typeface="Wingdings" panose="05000000000000000000" pitchFamily="2" charset="2"/>
              <a:buChar char=""/>
            </a:pPr>
            <a:r>
              <a:rPr lang="en-US" altLang="en-US" sz="2400"/>
              <a:t>Divide system resources between virtual machines</a:t>
            </a:r>
            <a:endParaRPr lang="en-US" altLang="en-US" sz="2400"/>
          </a:p>
        </p:txBody>
      </p:sp>
      <p:pic>
        <p:nvPicPr>
          <p:cNvPr id="70660" name="Picture 5" descr="ESX_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2373313"/>
            <a:ext cx="2971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1143000"/>
          </a:xfrm>
        </p:spPr>
        <p:txBody>
          <a:bodyPr>
            <a:normAutofit fontScale="90000"/>
          </a:bodyPr>
          <a:lstStyle/>
          <a:p>
            <a:r>
              <a:rPr lang="en-US" dirty="0" smtClean="0"/>
              <a:t>Who </a:t>
            </a:r>
            <a:r>
              <a:rPr lang="en-US" dirty="0"/>
              <a:t>is founder of cloud computing?</a:t>
            </a:r>
            <a:br>
              <a:rPr lang="en-US" dirty="0"/>
            </a:br>
            <a:endParaRPr lang="en-US" dirty="0"/>
          </a:p>
        </p:txBody>
      </p:sp>
      <p:sp>
        <p:nvSpPr>
          <p:cNvPr id="3" name="Content Placeholder 2"/>
          <p:cNvSpPr>
            <a:spLocks noGrp="1"/>
          </p:cNvSpPr>
          <p:nvPr>
            <p:ph idx="1"/>
          </p:nvPr>
        </p:nvSpPr>
        <p:spPr/>
        <p:txBody>
          <a:bodyPr/>
          <a:lstStyle/>
          <a:p>
            <a:pPr algn="just"/>
            <a:r>
              <a:rPr lang="en-US" dirty="0" smtClean="0"/>
              <a:t>Most </a:t>
            </a:r>
            <a:r>
              <a:rPr lang="en-US" dirty="0"/>
              <a:t>of the time, </a:t>
            </a:r>
            <a:r>
              <a:rPr lang="en-US" dirty="0" err="1"/>
              <a:t>Salesforce.com's</a:t>
            </a:r>
            <a:r>
              <a:rPr lang="en-US" dirty="0"/>
              <a:t> </a:t>
            </a:r>
            <a:r>
              <a:rPr lang="en-US" b="1" dirty="0"/>
              <a:t>Marc Benioff</a:t>
            </a:r>
            <a:r>
              <a:rPr lang="en-US" dirty="0"/>
              <a:t> is credited with inventing the new cloud model for delivering software via the Web. </a:t>
            </a:r>
            <a:endParaRPr lang="en-US" dirty="0" smtClean="0"/>
          </a:p>
          <a:p>
            <a:pPr algn="just"/>
            <a:endParaRPr lang="en-US" dirty="0"/>
          </a:p>
          <a:p>
            <a:pPr algn="just"/>
            <a:r>
              <a:rPr lang="en-US" dirty="0" smtClean="0"/>
              <a:t>But</a:t>
            </a:r>
            <a:r>
              <a:rPr lang="en-US" dirty="0"/>
              <a:t> </a:t>
            </a:r>
            <a:r>
              <a:rPr lang="en-US" b="1" dirty="0"/>
              <a:t>Larry Ellison</a:t>
            </a:r>
            <a:r>
              <a:rPr lang="en-US" dirty="0"/>
              <a:t>, who once famously denounced the term "cloud computing," is now standing up to take credit for the concept, if not the currently fashionable term.</a:t>
            </a:r>
            <a:endParaRPr lang="en-US" dirty="0"/>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gray">
          <a:xfrm>
            <a:off x="2438400" y="1081088"/>
            <a:ext cx="66294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SzPct val="80000"/>
              <a:buFontTx/>
              <a:buChar char="•"/>
            </a:pPr>
            <a:r>
              <a:rPr lang="en-US" altLang="en-US" sz="1400" b="1">
                <a:solidFill>
                  <a:srgbClr val="5F5F5F"/>
                </a:solidFill>
              </a:rPr>
              <a:t>Partitioning</a:t>
            </a:r>
            <a:endParaRPr lang="en-US" altLang="en-US" sz="1400" b="1">
              <a:solidFill>
                <a:srgbClr val="5F5F5F"/>
              </a:solidFill>
            </a:endParaRPr>
          </a:p>
          <a:p>
            <a:pPr lvl="1">
              <a:spcAft>
                <a:spcPct val="40000"/>
              </a:spcAft>
              <a:buClr>
                <a:schemeClr val="folHlink"/>
              </a:buClr>
              <a:buSzPct val="75000"/>
              <a:buFont typeface="Wingdings" panose="05000000000000000000" pitchFamily="2" charset="2"/>
              <a:buChar char=""/>
            </a:pPr>
            <a:r>
              <a:rPr lang="en-US" altLang="en-US" sz="1400"/>
              <a:t>Run multiple operating systems on one physical machine</a:t>
            </a:r>
            <a:endParaRPr lang="en-US" altLang="en-US" sz="1400"/>
          </a:p>
          <a:p>
            <a:pPr lvl="1">
              <a:spcAft>
                <a:spcPct val="40000"/>
              </a:spcAft>
              <a:buClr>
                <a:schemeClr val="folHlink"/>
              </a:buClr>
              <a:buSzPct val="75000"/>
              <a:buFont typeface="Wingdings" panose="05000000000000000000" pitchFamily="2" charset="2"/>
              <a:buChar char=""/>
            </a:pPr>
            <a:r>
              <a:rPr lang="en-US" altLang="en-US" sz="1400"/>
              <a:t>Divide system resources between virtual machines</a:t>
            </a:r>
            <a:endParaRPr lang="en-US" altLang="en-US" sz="1400"/>
          </a:p>
        </p:txBody>
      </p:sp>
      <p:sp>
        <p:nvSpPr>
          <p:cNvPr id="71683" name="Rectangle 3"/>
          <p:cNvSpPr>
            <a:spLocks noGrp="1" noChangeArrowheads="1"/>
          </p:cNvSpPr>
          <p:nvPr>
            <p:ph type="title"/>
          </p:nvPr>
        </p:nvSpPr>
        <p:spPr bwMode="black">
          <a:xfrm>
            <a:off x="981075" y="611188"/>
            <a:ext cx="5038725" cy="311150"/>
          </a:xfrm>
        </p:spPr>
        <p:txBody>
          <a:bodyPr lIns="0" tIns="0" rIns="0" bIns="0" anchor="t"/>
          <a:lstStyle/>
          <a:p>
            <a:r>
              <a:rPr lang="en-US" altLang="en-US" sz="1600" smtClean="0"/>
              <a:t>Key Properties of Virtual Machines</a:t>
            </a:r>
            <a:endParaRPr lang="en-US" altLang="en-US" sz="1600" smtClean="0"/>
          </a:p>
        </p:txBody>
      </p:sp>
      <p:pic>
        <p:nvPicPr>
          <p:cNvPr id="71684" name="Picture 4" descr="isolation_architectur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2400" y="2655888"/>
            <a:ext cx="31242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5" descr="ESX 2D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12128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Rectangle 6"/>
          <p:cNvSpPr>
            <a:spLocks noChangeArrowheads="1"/>
          </p:cNvSpPr>
          <p:nvPr/>
        </p:nvSpPr>
        <p:spPr bwMode="gray">
          <a:xfrm>
            <a:off x="3429000" y="2895600"/>
            <a:ext cx="541020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75000"/>
              </a:spcBef>
              <a:spcAft>
                <a:spcPct val="40000"/>
              </a:spcAft>
              <a:buClr>
                <a:schemeClr val="tx2"/>
              </a:buClr>
              <a:buSzPct val="80000"/>
              <a:buFontTx/>
              <a:buChar char="•"/>
            </a:pPr>
            <a:r>
              <a:rPr lang="en-US" altLang="en-US" sz="2400" b="1">
                <a:solidFill>
                  <a:srgbClr val="5F5F5F"/>
                </a:solidFill>
              </a:rPr>
              <a:t>Isolation</a:t>
            </a:r>
            <a:endParaRPr lang="en-US" altLang="en-US" sz="2400" b="1">
              <a:solidFill>
                <a:srgbClr val="5F5F5F"/>
              </a:solidFill>
            </a:endParaRPr>
          </a:p>
          <a:p>
            <a:pPr lvl="1">
              <a:spcAft>
                <a:spcPct val="40000"/>
              </a:spcAft>
              <a:buClr>
                <a:schemeClr val="folHlink"/>
              </a:buClr>
              <a:buSzPct val="75000"/>
              <a:buFont typeface="Wingdings" panose="05000000000000000000" pitchFamily="2" charset="2"/>
              <a:buChar char=""/>
            </a:pPr>
            <a:r>
              <a:rPr lang="en-US" altLang="en-US" sz="2400"/>
              <a:t>Fault and security isolation at the hardware level</a:t>
            </a:r>
            <a:endParaRPr lang="en-US" altLang="en-US" sz="2400"/>
          </a:p>
          <a:p>
            <a:pPr lvl="1">
              <a:spcAft>
                <a:spcPct val="40000"/>
              </a:spcAft>
              <a:buClr>
                <a:schemeClr val="folHlink"/>
              </a:buClr>
              <a:buSzPct val="75000"/>
              <a:buFont typeface="Wingdings" panose="05000000000000000000" pitchFamily="2" charset="2"/>
              <a:buChar char=""/>
            </a:pPr>
            <a:r>
              <a:rPr lang="en-US" altLang="en-US" sz="2400"/>
              <a:t>Advanced resource controls preserve performance</a:t>
            </a:r>
            <a:endParaRPr lang="en-US" altLang="en-US" sz="2400"/>
          </a:p>
        </p:txBody>
      </p:sp>
      <p:sp>
        <p:nvSpPr>
          <p:cNvPr id="71687" name="Rectangle 7"/>
          <p:cNvSpPr>
            <a:spLocks noChangeArrowheads="1"/>
          </p:cNvSpPr>
          <p:nvPr/>
        </p:nvSpPr>
        <p:spPr bwMode="auto">
          <a:xfrm>
            <a:off x="2555875" y="1604963"/>
            <a:ext cx="8763000" cy="13716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black">
          <a:xfrm>
            <a:off x="981075" y="611188"/>
            <a:ext cx="5038725" cy="311150"/>
          </a:xfrm>
        </p:spPr>
        <p:txBody>
          <a:bodyPr lIns="0" tIns="0" rIns="0" bIns="0" anchor="t"/>
          <a:lstStyle/>
          <a:p>
            <a:r>
              <a:rPr lang="en-US" altLang="en-US" sz="1600" smtClean="0"/>
              <a:t>Key Properties of Virtual Machines</a:t>
            </a:r>
            <a:endParaRPr lang="en-US" altLang="en-US" sz="1600" smtClean="0"/>
          </a:p>
        </p:txBody>
      </p:sp>
      <p:sp>
        <p:nvSpPr>
          <p:cNvPr id="72707" name="Rectangle 3"/>
          <p:cNvSpPr>
            <a:spLocks noChangeArrowheads="1"/>
          </p:cNvSpPr>
          <p:nvPr/>
        </p:nvSpPr>
        <p:spPr bwMode="gray">
          <a:xfrm>
            <a:off x="2438400" y="1081088"/>
            <a:ext cx="6629400"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SzPct val="80000"/>
              <a:buFontTx/>
              <a:buChar char="•"/>
            </a:pPr>
            <a:r>
              <a:rPr lang="en-US" altLang="en-US" b="1">
                <a:solidFill>
                  <a:srgbClr val="5F5F5F"/>
                </a:solidFill>
              </a:rPr>
              <a:t>Partitioning</a:t>
            </a:r>
            <a:endParaRPr lang="en-US" altLang="en-US" b="1">
              <a:solidFill>
                <a:srgbClr val="5F5F5F"/>
              </a:solidFill>
            </a:endParaRPr>
          </a:p>
          <a:p>
            <a:pPr lvl="1">
              <a:spcAft>
                <a:spcPct val="40000"/>
              </a:spcAft>
              <a:buClr>
                <a:schemeClr val="folHlink"/>
              </a:buClr>
              <a:buSzPct val="75000"/>
              <a:buFont typeface="Wingdings" panose="05000000000000000000" pitchFamily="2" charset="2"/>
              <a:buChar char=""/>
            </a:pPr>
            <a:r>
              <a:rPr lang="en-US" altLang="en-US"/>
              <a:t>Run multiple operating systems on one physical machine</a:t>
            </a:r>
            <a:endParaRPr lang="en-US" altLang="en-US"/>
          </a:p>
          <a:p>
            <a:pPr lvl="1">
              <a:spcAft>
                <a:spcPct val="40000"/>
              </a:spcAft>
              <a:buClr>
                <a:schemeClr val="folHlink"/>
              </a:buClr>
              <a:buSzPct val="75000"/>
              <a:buFont typeface="Wingdings" panose="05000000000000000000" pitchFamily="2" charset="2"/>
              <a:buChar char=""/>
            </a:pPr>
            <a:r>
              <a:rPr lang="en-US" altLang="en-US"/>
              <a:t>Divide system resources between virtual machines</a:t>
            </a:r>
            <a:endParaRPr lang="en-US" altLang="en-US"/>
          </a:p>
        </p:txBody>
      </p:sp>
      <p:pic>
        <p:nvPicPr>
          <p:cNvPr id="72708" name="Picture 4" descr="ESX 2D architectur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800" y="990600"/>
            <a:ext cx="11318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5"/>
          <p:cNvSpPr>
            <a:spLocks noChangeArrowheads="1"/>
          </p:cNvSpPr>
          <p:nvPr/>
        </p:nvSpPr>
        <p:spPr bwMode="gray">
          <a:xfrm>
            <a:off x="2438400" y="2362200"/>
            <a:ext cx="64008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40000"/>
              </a:spcAft>
              <a:buClr>
                <a:schemeClr val="tx2"/>
              </a:buClr>
              <a:buSzPct val="80000"/>
              <a:buFontTx/>
              <a:buChar char="•"/>
            </a:pPr>
            <a:r>
              <a:rPr lang="en-US" altLang="en-US" b="1">
                <a:solidFill>
                  <a:srgbClr val="5F5F5F"/>
                </a:solidFill>
              </a:rPr>
              <a:t>Isolation</a:t>
            </a:r>
            <a:endParaRPr lang="en-US" altLang="en-US" b="1">
              <a:solidFill>
                <a:srgbClr val="5F5F5F"/>
              </a:solidFill>
            </a:endParaRPr>
          </a:p>
          <a:p>
            <a:pPr lvl="1">
              <a:spcAft>
                <a:spcPct val="40000"/>
              </a:spcAft>
              <a:buClr>
                <a:schemeClr val="folHlink"/>
              </a:buClr>
              <a:buSzPct val="75000"/>
              <a:buFont typeface="Wingdings" panose="05000000000000000000" pitchFamily="2" charset="2"/>
              <a:buChar char=""/>
            </a:pPr>
            <a:r>
              <a:rPr lang="en-US" altLang="en-US"/>
              <a:t>Fault and security isolation at the hardware level</a:t>
            </a:r>
            <a:endParaRPr lang="en-US" altLang="en-US"/>
          </a:p>
          <a:p>
            <a:pPr lvl="1">
              <a:spcAft>
                <a:spcPct val="40000"/>
              </a:spcAft>
              <a:buClr>
                <a:schemeClr val="folHlink"/>
              </a:buClr>
              <a:buSzPct val="75000"/>
              <a:buFont typeface="Wingdings" panose="05000000000000000000" pitchFamily="2" charset="2"/>
              <a:buChar char=""/>
            </a:pPr>
            <a:r>
              <a:rPr lang="en-US" altLang="en-US"/>
              <a:t>Advanced resource controls preserve performance</a:t>
            </a:r>
            <a:endParaRPr lang="en-US" altLang="en-US"/>
          </a:p>
        </p:txBody>
      </p:sp>
      <p:pic>
        <p:nvPicPr>
          <p:cNvPr id="72710" name="Picture 6" descr="isolation_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38400"/>
            <a:ext cx="9413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Line 7"/>
          <p:cNvSpPr>
            <a:spLocks noChangeShapeType="1"/>
          </p:cNvSpPr>
          <p:nvPr/>
        </p:nvSpPr>
        <p:spPr bwMode="auto">
          <a:xfrm>
            <a:off x="533400" y="2209800"/>
            <a:ext cx="8153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nchor="ctr"/>
          <a:lstStyle/>
          <a:p>
            <a:endParaRPr lang="en-US"/>
          </a:p>
        </p:txBody>
      </p:sp>
      <p:sp>
        <p:nvSpPr>
          <p:cNvPr id="72712" name="Rectangle 8"/>
          <p:cNvSpPr>
            <a:spLocks noChangeArrowheads="1"/>
          </p:cNvSpPr>
          <p:nvPr/>
        </p:nvSpPr>
        <p:spPr bwMode="auto">
          <a:xfrm>
            <a:off x="176213" y="935038"/>
            <a:ext cx="8763000" cy="24384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2713" name="Rectangle 9"/>
          <p:cNvSpPr>
            <a:spLocks noChangeArrowheads="1"/>
          </p:cNvSpPr>
          <p:nvPr/>
        </p:nvSpPr>
        <p:spPr bwMode="gray">
          <a:xfrm>
            <a:off x="3054350" y="3886200"/>
            <a:ext cx="578485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75000"/>
              </a:spcBef>
              <a:spcAft>
                <a:spcPct val="40000"/>
              </a:spcAft>
              <a:buClr>
                <a:schemeClr val="tx2"/>
              </a:buClr>
              <a:buSzPct val="80000"/>
              <a:buFontTx/>
              <a:buChar char="•"/>
            </a:pPr>
            <a:r>
              <a:rPr lang="en-US" altLang="en-US" sz="2400" b="1">
                <a:solidFill>
                  <a:srgbClr val="777777"/>
                </a:solidFill>
              </a:rPr>
              <a:t>Encapsulation</a:t>
            </a:r>
            <a:endParaRPr lang="en-US" altLang="en-US" sz="2400" b="1">
              <a:solidFill>
                <a:srgbClr val="777777"/>
              </a:solidFill>
            </a:endParaRPr>
          </a:p>
          <a:p>
            <a:pPr lvl="1">
              <a:spcAft>
                <a:spcPct val="40000"/>
              </a:spcAft>
              <a:buClr>
                <a:schemeClr val="folHlink"/>
              </a:buClr>
              <a:buSzPct val="75000"/>
              <a:buFont typeface="Wingdings" panose="05000000000000000000" pitchFamily="2" charset="2"/>
              <a:buChar char=""/>
            </a:pPr>
            <a:r>
              <a:rPr lang="en-US" altLang="en-US" sz="2400"/>
              <a:t>Entire state of the virtual machine can be saved to files</a:t>
            </a:r>
            <a:endParaRPr lang="en-US" altLang="en-US" sz="2400"/>
          </a:p>
          <a:p>
            <a:pPr lvl="1">
              <a:spcAft>
                <a:spcPct val="40000"/>
              </a:spcAft>
              <a:buClr>
                <a:schemeClr val="folHlink"/>
              </a:buClr>
              <a:buSzPct val="75000"/>
              <a:buFont typeface="Wingdings" panose="05000000000000000000" pitchFamily="2" charset="2"/>
              <a:buChar char=""/>
            </a:pPr>
            <a:r>
              <a:rPr lang="en-US" altLang="en-US" sz="2400"/>
              <a:t>Move and copy virtual machines as easily as moving and copying files</a:t>
            </a:r>
            <a:endParaRPr lang="en-US" altLang="en-US" sz="2400"/>
          </a:p>
        </p:txBody>
      </p:sp>
      <p:pic>
        <p:nvPicPr>
          <p:cNvPr id="72714" name="Picture 10" descr="encaps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57200" y="3962400"/>
            <a:ext cx="21717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gray">
          <a:xfrm>
            <a:off x="2438400" y="3287713"/>
            <a:ext cx="647700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20000"/>
              </a:spcAft>
              <a:buClr>
                <a:schemeClr val="tx2"/>
              </a:buClr>
              <a:buSzPct val="80000"/>
              <a:buFontTx/>
              <a:buChar char="•"/>
            </a:pPr>
            <a:r>
              <a:rPr lang="en-US" altLang="en-US" sz="1600" b="1">
                <a:solidFill>
                  <a:srgbClr val="777777"/>
                </a:solidFill>
              </a:rPr>
              <a:t>Encapsulation</a:t>
            </a:r>
            <a:endParaRPr lang="en-US" altLang="en-US" sz="1600" b="1">
              <a:solidFill>
                <a:srgbClr val="777777"/>
              </a:solidFill>
            </a:endParaRPr>
          </a:p>
          <a:p>
            <a:pPr lvl="1">
              <a:spcAft>
                <a:spcPct val="20000"/>
              </a:spcAft>
              <a:buClr>
                <a:schemeClr val="folHlink"/>
              </a:buClr>
              <a:buSzPct val="75000"/>
              <a:buFont typeface="Wingdings" panose="05000000000000000000" pitchFamily="2" charset="2"/>
              <a:buChar char=""/>
            </a:pPr>
            <a:r>
              <a:rPr lang="en-US" altLang="en-US" sz="1600"/>
              <a:t>Entire state of the virtual machine can be saved to files</a:t>
            </a:r>
            <a:endParaRPr lang="en-US" altLang="en-US" sz="1600"/>
          </a:p>
          <a:p>
            <a:pPr lvl="1">
              <a:spcAft>
                <a:spcPct val="20000"/>
              </a:spcAft>
              <a:buClr>
                <a:schemeClr val="folHlink"/>
              </a:buClr>
              <a:buSzPct val="75000"/>
              <a:buFont typeface="Wingdings" panose="05000000000000000000" pitchFamily="2" charset="2"/>
              <a:buChar char=""/>
            </a:pPr>
            <a:r>
              <a:rPr lang="en-US" altLang="en-US" sz="1600"/>
              <a:t>Move and copy virtual machines as easily as moving and copying files</a:t>
            </a:r>
            <a:endParaRPr lang="en-US" altLang="en-US" sz="1600"/>
          </a:p>
        </p:txBody>
      </p:sp>
      <p:sp>
        <p:nvSpPr>
          <p:cNvPr id="73731" name="Rectangle 3"/>
          <p:cNvSpPr>
            <a:spLocks noGrp="1" noChangeArrowheads="1"/>
          </p:cNvSpPr>
          <p:nvPr>
            <p:ph type="title"/>
          </p:nvPr>
        </p:nvSpPr>
        <p:spPr bwMode="black">
          <a:xfrm>
            <a:off x="981075" y="660400"/>
            <a:ext cx="5038725" cy="311150"/>
          </a:xfrm>
        </p:spPr>
        <p:txBody>
          <a:bodyPr lIns="0" tIns="0" rIns="0" bIns="0" anchor="t"/>
          <a:lstStyle/>
          <a:p>
            <a:r>
              <a:rPr lang="en-US" altLang="en-US" sz="1800" smtClean="0"/>
              <a:t>Key Properties of Virtual Machines</a:t>
            </a:r>
            <a:endParaRPr lang="en-US" altLang="en-US" sz="1800" smtClean="0"/>
          </a:p>
        </p:txBody>
      </p:sp>
      <p:pic>
        <p:nvPicPr>
          <p:cNvPr id="73732" name="Picture 4" descr="hw independ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4341813"/>
            <a:ext cx="25876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Rectangle 5"/>
          <p:cNvSpPr>
            <a:spLocks noChangeArrowheads="1"/>
          </p:cNvSpPr>
          <p:nvPr/>
        </p:nvSpPr>
        <p:spPr bwMode="gray">
          <a:xfrm>
            <a:off x="2438400" y="1081088"/>
            <a:ext cx="6629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20000"/>
              </a:spcAft>
              <a:buClr>
                <a:schemeClr val="tx2"/>
              </a:buClr>
              <a:buSzPct val="80000"/>
              <a:buFontTx/>
              <a:buChar char="•"/>
            </a:pPr>
            <a:r>
              <a:rPr lang="en-US" altLang="en-US" b="1">
                <a:solidFill>
                  <a:srgbClr val="5F5F5F"/>
                </a:solidFill>
              </a:rPr>
              <a:t>Partitioning</a:t>
            </a:r>
            <a:endParaRPr lang="en-US" altLang="en-US" b="1">
              <a:solidFill>
                <a:srgbClr val="5F5F5F"/>
              </a:solidFill>
            </a:endParaRPr>
          </a:p>
          <a:p>
            <a:pPr lvl="1">
              <a:spcAft>
                <a:spcPct val="20000"/>
              </a:spcAft>
              <a:buClr>
                <a:schemeClr val="folHlink"/>
              </a:buClr>
              <a:buSzPct val="75000"/>
              <a:buFont typeface="Wingdings" panose="05000000000000000000" pitchFamily="2" charset="2"/>
              <a:buChar char=""/>
            </a:pPr>
            <a:r>
              <a:rPr lang="en-US" altLang="en-US"/>
              <a:t>Run multiple operating systems on one physical machine</a:t>
            </a:r>
            <a:endParaRPr lang="en-US" altLang="en-US"/>
          </a:p>
          <a:p>
            <a:pPr lvl="1">
              <a:spcAft>
                <a:spcPct val="20000"/>
              </a:spcAft>
              <a:buClr>
                <a:schemeClr val="folHlink"/>
              </a:buClr>
              <a:buSzPct val="75000"/>
              <a:buFont typeface="Wingdings" panose="05000000000000000000" pitchFamily="2" charset="2"/>
              <a:buChar char=""/>
            </a:pPr>
            <a:r>
              <a:rPr lang="en-US" altLang="en-US"/>
              <a:t>Divide system resources between virtual machines</a:t>
            </a:r>
            <a:endParaRPr lang="en-US" altLang="en-US"/>
          </a:p>
        </p:txBody>
      </p:sp>
      <p:pic>
        <p:nvPicPr>
          <p:cNvPr id="73734" name="Picture 6" descr="ESX 2D architect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990600"/>
            <a:ext cx="11318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5" name="Rectangle 7"/>
          <p:cNvSpPr>
            <a:spLocks noChangeArrowheads="1"/>
          </p:cNvSpPr>
          <p:nvPr/>
        </p:nvSpPr>
        <p:spPr bwMode="gray">
          <a:xfrm>
            <a:off x="2438400" y="2217738"/>
            <a:ext cx="64008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20000"/>
              </a:spcAft>
              <a:buClr>
                <a:schemeClr val="tx2"/>
              </a:buClr>
              <a:buSzPct val="80000"/>
              <a:buFontTx/>
              <a:buChar char="•"/>
            </a:pPr>
            <a:r>
              <a:rPr lang="en-US" altLang="en-US" b="1">
                <a:solidFill>
                  <a:srgbClr val="5F5F5F"/>
                </a:solidFill>
              </a:rPr>
              <a:t>Isolation</a:t>
            </a:r>
            <a:endParaRPr lang="en-US" altLang="en-US" b="1">
              <a:solidFill>
                <a:srgbClr val="5F5F5F"/>
              </a:solidFill>
            </a:endParaRPr>
          </a:p>
          <a:p>
            <a:pPr lvl="1">
              <a:spcAft>
                <a:spcPct val="20000"/>
              </a:spcAft>
              <a:buClr>
                <a:schemeClr val="folHlink"/>
              </a:buClr>
              <a:buSzPct val="75000"/>
              <a:buFont typeface="Wingdings" panose="05000000000000000000" pitchFamily="2" charset="2"/>
              <a:buChar char=""/>
            </a:pPr>
            <a:r>
              <a:rPr lang="en-US" altLang="en-US"/>
              <a:t>Fault and security isolation at the hardware level</a:t>
            </a:r>
            <a:endParaRPr lang="en-US" altLang="en-US"/>
          </a:p>
          <a:p>
            <a:pPr lvl="1">
              <a:spcAft>
                <a:spcPct val="20000"/>
              </a:spcAft>
              <a:buClr>
                <a:schemeClr val="folHlink"/>
              </a:buClr>
              <a:buSzPct val="75000"/>
              <a:buFont typeface="Wingdings" panose="05000000000000000000" pitchFamily="2" charset="2"/>
              <a:buChar char=""/>
            </a:pPr>
            <a:r>
              <a:rPr lang="en-US" altLang="en-US"/>
              <a:t>Advanced resource controls preserve performance</a:t>
            </a:r>
            <a:endParaRPr lang="en-US" altLang="en-US"/>
          </a:p>
        </p:txBody>
      </p:sp>
      <p:pic>
        <p:nvPicPr>
          <p:cNvPr id="73736" name="Picture 8" descr="isolation_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93938"/>
            <a:ext cx="9413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7" name="Line 9"/>
          <p:cNvSpPr>
            <a:spLocks noChangeShapeType="1"/>
          </p:cNvSpPr>
          <p:nvPr/>
        </p:nvSpPr>
        <p:spPr bwMode="auto">
          <a:xfrm>
            <a:off x="533400" y="2109788"/>
            <a:ext cx="8153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nchor="ctr"/>
          <a:lstStyle/>
          <a:p>
            <a:endParaRPr lang="en-US"/>
          </a:p>
        </p:txBody>
      </p:sp>
      <p:sp>
        <p:nvSpPr>
          <p:cNvPr id="73738" name="Rectangle 10"/>
          <p:cNvSpPr>
            <a:spLocks noChangeArrowheads="1"/>
          </p:cNvSpPr>
          <p:nvPr/>
        </p:nvSpPr>
        <p:spPr bwMode="auto">
          <a:xfrm>
            <a:off x="185738" y="969963"/>
            <a:ext cx="8763000" cy="341312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pic>
        <p:nvPicPr>
          <p:cNvPr id="73739" name="Picture 11" descr="encapsul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8200" y="3275013"/>
            <a:ext cx="10683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0" name="Line 12"/>
          <p:cNvSpPr>
            <a:spLocks noChangeShapeType="1"/>
          </p:cNvSpPr>
          <p:nvPr/>
        </p:nvSpPr>
        <p:spPr bwMode="auto">
          <a:xfrm>
            <a:off x="457200" y="3208338"/>
            <a:ext cx="8229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nchor="ctr"/>
          <a:lstStyle/>
          <a:p>
            <a:endParaRPr lang="en-US"/>
          </a:p>
        </p:txBody>
      </p:sp>
      <p:sp>
        <p:nvSpPr>
          <p:cNvPr id="73741" name="Rectangle 13"/>
          <p:cNvSpPr>
            <a:spLocks noChangeArrowheads="1"/>
          </p:cNvSpPr>
          <p:nvPr/>
        </p:nvSpPr>
        <p:spPr bwMode="gray">
          <a:xfrm>
            <a:off x="2916238" y="5060950"/>
            <a:ext cx="57848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charset="0"/>
              </a:defRPr>
            </a:lvl1pPr>
            <a:lvl2pPr marL="285750" indent="-167005">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Bef>
                <a:spcPct val="75000"/>
              </a:spcBef>
              <a:spcAft>
                <a:spcPct val="40000"/>
              </a:spcAft>
              <a:buClr>
                <a:schemeClr val="tx2"/>
              </a:buClr>
              <a:buSzPct val="80000"/>
              <a:buFontTx/>
              <a:buChar char="•"/>
            </a:pPr>
            <a:r>
              <a:rPr lang="en-US" altLang="en-US" b="1">
                <a:solidFill>
                  <a:srgbClr val="777777"/>
                </a:solidFill>
              </a:rPr>
              <a:t>Hardware-Independence</a:t>
            </a:r>
            <a:endParaRPr lang="en-US" altLang="en-US" b="1">
              <a:solidFill>
                <a:srgbClr val="777777"/>
              </a:solidFill>
            </a:endParaRPr>
          </a:p>
          <a:p>
            <a:pPr lvl="1">
              <a:spcAft>
                <a:spcPct val="40000"/>
              </a:spcAft>
              <a:buClr>
                <a:schemeClr val="folHlink"/>
              </a:buClr>
              <a:buSzPct val="75000"/>
              <a:buFont typeface="Wingdings" panose="05000000000000000000" pitchFamily="2" charset="2"/>
              <a:buChar char=""/>
            </a:pPr>
            <a:r>
              <a:rPr lang="en-US" altLang="en-US"/>
              <a:t>Provision or migrate any virtual machine to any similar or different physical server</a:t>
            </a:r>
            <a:endParaRPr lang="en-US" altLang="en-US"/>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981075" y="595313"/>
            <a:ext cx="5964238" cy="403225"/>
          </a:xfrm>
        </p:spPr>
        <p:txBody>
          <a:bodyPr/>
          <a:lstStyle/>
          <a:p>
            <a:r>
              <a:rPr lang="en-US" altLang="en-US" sz="1400" smtClean="0"/>
              <a:t>State of Infrastructure with Virtualization</a:t>
            </a:r>
            <a:endParaRPr lang="en-US" altLang="en-US" sz="1400" i="1" smtClean="0"/>
          </a:p>
        </p:txBody>
      </p:sp>
      <p:graphicFrame>
        <p:nvGraphicFramePr>
          <p:cNvPr id="32872" name="Group 104"/>
          <p:cNvGraphicFramePr>
            <a:graphicFrameLocks noGrp="1"/>
          </p:cNvGraphicFramePr>
          <p:nvPr/>
        </p:nvGraphicFramePr>
        <p:xfrm>
          <a:off x="685800" y="1979613"/>
          <a:ext cx="7772400" cy="4084096"/>
        </p:xfrm>
        <a:graphic>
          <a:graphicData uri="http://schemas.openxmlformats.org/drawingml/2006/table">
            <a:tbl>
              <a:tblPr/>
              <a:tblGrid>
                <a:gridCol w="2819400"/>
                <a:gridCol w="1651000"/>
                <a:gridCol w="1651000"/>
                <a:gridCol w="1651000"/>
              </a:tblGrid>
              <a:tr h="639881">
                <a:tc>
                  <a:txBody>
                    <a:bodyPr/>
                    <a:lstStyle/>
                    <a:p>
                      <a:pPr marL="0" marR="0" lvl="0" indent="0" algn="l"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Servers</a:t>
                      </a:r>
                      <a:endPar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endParaRPr>
                    </a:p>
                  </a:txBody>
                  <a:tcPr marT="45706" marB="45706"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gradFill rotWithShape="0">
                      <a:gsLst>
                        <a:gs pos="0">
                          <a:schemeClr val="bg2"/>
                        </a:gs>
                        <a:gs pos="50000">
                          <a:schemeClr val="bg2">
                            <a:gamma/>
                            <a:tint val="34902"/>
                            <a:invGamma/>
                          </a:schemeClr>
                        </a:gs>
                        <a:gs pos="100000">
                          <a:schemeClr val="bg2"/>
                        </a:gs>
                      </a:gsLst>
                      <a:lin ang="0" scaled="1"/>
                    </a:grad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1000</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80</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$5,816 </a:t>
                      </a:r>
                      <a:r>
                        <a:rPr kumimoji="0" lang="en-US" sz="12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(per</a:t>
                      </a: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 </a:t>
                      </a:r>
                      <a:r>
                        <a:rPr kumimoji="0" lang="en-US" sz="12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server removed)</a:t>
                      </a:r>
                      <a:endParaRPr kumimoji="0" lang="en-US" sz="12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r>
              <a:tr h="457058">
                <a:tc>
                  <a:txBody>
                    <a:bodyPr/>
                    <a:lstStyle/>
                    <a:p>
                      <a:pPr marL="0" marR="0" lvl="0" indent="0" algn="l"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HBAs</a:t>
                      </a:r>
                      <a:endPar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endParaRPr>
                    </a:p>
                  </a:txBody>
                  <a:tcPr marT="45706" marB="45706" horzOverflow="overflow">
                    <a:lnL cap="flat">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gradFill rotWithShape="0">
                      <a:gsLst>
                        <a:gs pos="0">
                          <a:schemeClr val="bg2"/>
                        </a:gs>
                        <a:gs pos="50000">
                          <a:schemeClr val="bg2">
                            <a:gamma/>
                            <a:tint val="34902"/>
                            <a:invGamma/>
                          </a:schemeClr>
                        </a:gs>
                        <a:gs pos="100000">
                          <a:schemeClr val="bg2"/>
                        </a:gs>
                      </a:gsLst>
                      <a:lin ang="0" scaled="1"/>
                    </a:grad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500</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160</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$290</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r>
              <a:tr h="457058">
                <a:tc>
                  <a:txBody>
                    <a:bodyPr/>
                    <a:lstStyle/>
                    <a:p>
                      <a:pPr marL="0" marR="0" lvl="0" indent="0" algn="l"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SAN Switches</a:t>
                      </a:r>
                      <a:endPar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endParaRPr>
                    </a:p>
                  </a:txBody>
                  <a:tcPr marT="45706" marB="45706" horzOverflow="overflow">
                    <a:lnL cap="flat">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gradFill rotWithShape="0">
                      <a:gsLst>
                        <a:gs pos="0">
                          <a:schemeClr val="bg2"/>
                        </a:gs>
                        <a:gs pos="50000">
                          <a:schemeClr val="bg2">
                            <a:gamma/>
                            <a:tint val="34902"/>
                            <a:invGamma/>
                          </a:schemeClr>
                        </a:gs>
                        <a:gs pos="100000">
                          <a:schemeClr val="bg2"/>
                        </a:gs>
                      </a:gsLst>
                      <a:lin ang="0" scaled="1"/>
                    </a:grad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22</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8</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na</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r>
              <a:tr h="457058">
                <a:tc>
                  <a:txBody>
                    <a:bodyPr/>
                    <a:lstStyle/>
                    <a:p>
                      <a:pPr marL="0" marR="0" lvl="0" indent="0" algn="l"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Network Switches</a:t>
                      </a:r>
                      <a:endPar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endParaRPr>
                    </a:p>
                  </a:txBody>
                  <a:tcPr marT="45706" marB="45706" horzOverflow="overflow">
                    <a:lnL cap="flat">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gradFill rotWithShape="0">
                      <a:gsLst>
                        <a:gs pos="0">
                          <a:schemeClr val="bg2"/>
                        </a:gs>
                        <a:gs pos="50000">
                          <a:schemeClr val="bg2">
                            <a:gamma/>
                            <a:tint val="34902"/>
                            <a:invGamma/>
                          </a:schemeClr>
                        </a:gs>
                        <a:gs pos="100000">
                          <a:schemeClr val="bg2"/>
                        </a:gs>
                      </a:gsLst>
                      <a:lin ang="0" scaled="1"/>
                    </a:grad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84</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10</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$296</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r>
              <a:tr h="457058">
                <a:tc>
                  <a:txBody>
                    <a:bodyPr/>
                    <a:lstStyle/>
                    <a:p>
                      <a:pPr marL="0" marR="0" lvl="0" indent="0" algn="l"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Power </a:t>
                      </a:r>
                      <a:r>
                        <a:rPr kumimoji="0" lang="en-US" sz="16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(kWh)</a:t>
                      </a:r>
                      <a:endParaRPr kumimoji="0" lang="en-US" sz="1600" b="0" i="0" u="none" strike="noStrike" cap="none" normalizeH="0" baseline="0" smtClean="0">
                        <a:ln>
                          <a:noFill/>
                        </a:ln>
                        <a:solidFill>
                          <a:srgbClr val="5F5F5F"/>
                        </a:solidFill>
                        <a:effectLst/>
                        <a:latin typeface="Arial" panose="020B0604020202020204" pitchFamily="34" charset="0"/>
                        <a:cs typeface="Arial" panose="020B0604020202020204" pitchFamily="34" charset="0"/>
                      </a:endParaRPr>
                    </a:p>
                  </a:txBody>
                  <a:tcPr marT="45706" marB="45706" horzOverflow="overflow">
                    <a:lnL cap="flat">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gradFill rotWithShape="0">
                      <a:gsLst>
                        <a:gs pos="0">
                          <a:schemeClr val="bg2"/>
                        </a:gs>
                        <a:gs pos="50000">
                          <a:schemeClr val="bg2">
                            <a:gamma/>
                            <a:tint val="34902"/>
                            <a:invGamma/>
                          </a:schemeClr>
                        </a:gs>
                        <a:gs pos="100000">
                          <a:schemeClr val="bg2"/>
                        </a:gs>
                      </a:gsLst>
                      <a:lin ang="0" scaled="1"/>
                    </a:grad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407</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52</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$759</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r>
              <a:tr h="457058">
                <a:tc>
                  <a:txBody>
                    <a:bodyPr/>
                    <a:lstStyle/>
                    <a:p>
                      <a:pPr marL="0" marR="0" lvl="0" indent="0" algn="l"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Cooling </a:t>
                      </a:r>
                      <a:r>
                        <a:rPr kumimoji="0" lang="en-US" sz="16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(kWh)</a:t>
                      </a:r>
                      <a:endParaRPr kumimoji="0" lang="en-US" sz="1600" b="0" i="0" u="none" strike="noStrike" cap="none" normalizeH="0" baseline="0" smtClean="0">
                        <a:ln>
                          <a:noFill/>
                        </a:ln>
                        <a:solidFill>
                          <a:srgbClr val="5F5F5F"/>
                        </a:solidFill>
                        <a:effectLst/>
                        <a:latin typeface="Arial" panose="020B0604020202020204" pitchFamily="34" charset="0"/>
                        <a:cs typeface="Arial" panose="020B0604020202020204" pitchFamily="34" charset="0"/>
                      </a:endParaRPr>
                    </a:p>
                  </a:txBody>
                  <a:tcPr marT="45706" marB="45706" horzOverflow="overflow">
                    <a:lnL cap="flat">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gradFill rotWithShape="0">
                      <a:gsLst>
                        <a:gs pos="0">
                          <a:schemeClr val="bg2"/>
                        </a:gs>
                        <a:gs pos="50000">
                          <a:schemeClr val="bg2">
                            <a:gamma/>
                            <a:tint val="34902"/>
                            <a:invGamma/>
                          </a:schemeClr>
                        </a:gs>
                        <a:gs pos="100000">
                          <a:schemeClr val="bg2"/>
                        </a:gs>
                      </a:gsLst>
                      <a:lin ang="0" scaled="1"/>
                    </a:grad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509</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64</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$949</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r>
              <a:tr h="457058">
                <a:tc>
                  <a:txBody>
                    <a:bodyPr/>
                    <a:lstStyle/>
                    <a:p>
                      <a:pPr marL="0" marR="0" lvl="0" indent="0" algn="l"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Real Estate </a:t>
                      </a:r>
                      <a:r>
                        <a:rPr kumimoji="0" lang="en-US" sz="16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(Sq ft)</a:t>
                      </a:r>
                      <a:endParaRPr kumimoji="0" lang="en-US" sz="1600" b="0" i="0" u="none" strike="noStrike" cap="none" normalizeH="0" baseline="0" smtClean="0">
                        <a:ln>
                          <a:noFill/>
                        </a:ln>
                        <a:solidFill>
                          <a:srgbClr val="5F5F5F"/>
                        </a:solidFill>
                        <a:effectLst/>
                        <a:latin typeface="Arial" panose="020B0604020202020204" pitchFamily="34" charset="0"/>
                        <a:cs typeface="Arial" panose="020B0604020202020204" pitchFamily="34" charset="0"/>
                      </a:endParaRPr>
                    </a:p>
                  </a:txBody>
                  <a:tcPr marT="45706" marB="45706" horzOverflow="overflow">
                    <a:lnL cap="flat">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gradFill rotWithShape="0">
                      <a:gsLst>
                        <a:gs pos="0">
                          <a:schemeClr val="bg2"/>
                        </a:gs>
                        <a:gs pos="50000">
                          <a:schemeClr val="bg2">
                            <a:gamma/>
                            <a:tint val="34902"/>
                            <a:invGamma/>
                          </a:schemeClr>
                        </a:gs>
                        <a:gs pos="100000">
                          <a:schemeClr val="bg2"/>
                        </a:gs>
                      </a:gsLst>
                      <a:lin ang="0" scaled="1"/>
                    </a:grad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2053</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257</a:t>
                      </a: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$431</a:t>
                      </a:r>
                      <a:r>
                        <a:rPr kumimoji="0" lang="en-US" sz="1500" b="1" i="0" u="none" strike="noStrike" cap="none" normalizeH="0" baseline="0" smtClean="0">
                          <a:ln>
                            <a:noFill/>
                          </a:ln>
                          <a:solidFill>
                            <a:srgbClr val="518BC5"/>
                          </a:solidFill>
                          <a:effectLst/>
                          <a:latin typeface="Arial" panose="020B0604020202020204" pitchFamily="34" charset="0"/>
                          <a:cs typeface="Arial" panose="020B0604020202020204" pitchFamily="34" charset="0"/>
                        </a:rPr>
                        <a:t>(3yr)</a:t>
                      </a:r>
                      <a:endParaRPr kumimoji="0" lang="en-US" sz="15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noFill/>
                  </a:tcPr>
                </a:tc>
              </a:tr>
              <a:tr h="700822">
                <a:tc>
                  <a:txBody>
                    <a:bodyPr/>
                    <a:lstStyle/>
                    <a:p>
                      <a:pPr marL="0" marR="0" lvl="0" indent="0" algn="l"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Total Savings</a:t>
                      </a:r>
                      <a:br>
                        <a:rPr kumimoji="0" lang="en-US" sz="24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br>
                      <a:r>
                        <a:rPr kumimoji="0" lang="en-US" sz="1600" b="0" i="0" u="none" strike="noStrike" cap="none" normalizeH="0" baseline="0" smtClean="0">
                          <a:ln>
                            <a:noFill/>
                          </a:ln>
                          <a:solidFill>
                            <a:srgbClr val="5F5F5F"/>
                          </a:solidFill>
                          <a:effectLst/>
                          <a:latin typeface="Arial" panose="020B0604020202020204" pitchFamily="34" charset="0"/>
                          <a:cs typeface="Arial" panose="020B0604020202020204" pitchFamily="34" charset="0"/>
                        </a:rPr>
                        <a:t>(Over 3 years)</a:t>
                      </a:r>
                      <a:endParaRPr kumimoji="0" lang="en-US" sz="1600" b="0" i="0" u="none" strike="noStrike" cap="none" normalizeH="0" baseline="0" smtClean="0">
                        <a:ln>
                          <a:noFill/>
                        </a:ln>
                        <a:solidFill>
                          <a:srgbClr val="5F5F5F"/>
                        </a:solidFill>
                        <a:effectLst/>
                        <a:latin typeface="Arial" panose="020B0604020202020204" pitchFamily="34" charset="0"/>
                        <a:cs typeface="Arial" panose="020B0604020202020204" pitchFamily="34" charset="0"/>
                      </a:endParaRPr>
                    </a:p>
                  </a:txBody>
                  <a:tcPr marT="45706" marB="45706" horzOverflow="overflow">
                    <a:lnL cap="flat">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bg2"/>
                        </a:gs>
                        <a:gs pos="50000">
                          <a:schemeClr val="bg2">
                            <a:gamma/>
                            <a:tint val="34902"/>
                            <a:invGamma/>
                          </a:schemeClr>
                        </a:gs>
                        <a:gs pos="100000">
                          <a:schemeClr val="bg2"/>
                        </a:gs>
                      </a:gsLst>
                      <a:lin ang="0" scaled="1"/>
                    </a:grad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a:noFill/>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endParaRPr kumimoji="0" lang="en-US" sz="2400" b="1" i="0" u="none" strike="noStrike" cap="none" normalizeH="0" baseline="0" smtClean="0">
                        <a:ln>
                          <a:noFill/>
                        </a:ln>
                        <a:solidFill>
                          <a:srgbClr val="518BC5"/>
                        </a:solidFill>
                        <a:effectLst/>
                        <a:latin typeface="Arial" panose="020B0604020202020204" pitchFamily="34" charset="0"/>
                        <a:cs typeface="Arial" panose="020B0604020202020204" pitchFamily="34" charset="0"/>
                      </a:endParaRPr>
                    </a:p>
                  </a:txBody>
                  <a:tcPr marT="45706" marB="45706"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40000"/>
                        </a:spcAft>
                        <a:buClr>
                          <a:schemeClr val="tx2"/>
                        </a:buClr>
                        <a:buSzTx/>
                        <a:buFont typeface="Wingdings 3" panose="05040102010807070707" pitchFamily="18" charset="2"/>
                        <a:buNone/>
                      </a:pPr>
                      <a:r>
                        <a:rPr kumimoji="0" lang="en-US" sz="24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$8,541* </a:t>
                      </a:r>
                      <a:r>
                        <a:rPr kumimoji="0" lang="en-US" sz="1500" b="1" i="0" u="none" strike="noStrike" cap="none" normalizeH="0" baseline="0" smtClean="0">
                          <a:ln>
                            <a:noFill/>
                          </a:ln>
                          <a:solidFill>
                            <a:schemeClr val="tx1"/>
                          </a:solidFill>
                          <a:effectLst/>
                          <a:latin typeface="Arial" panose="020B0604020202020204" pitchFamily="34" charset="0"/>
                          <a:cs typeface="Arial" panose="020B0604020202020204" pitchFamily="34" charset="0"/>
                        </a:rPr>
                        <a:t>(per server)</a:t>
                      </a:r>
                      <a:endParaRPr kumimoji="0" lang="en-US" sz="1500" b="1"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74799" name="Group 55"/>
          <p:cNvGrpSpPr/>
          <p:nvPr/>
        </p:nvGrpSpPr>
        <p:grpSpPr bwMode="auto">
          <a:xfrm>
            <a:off x="3513138" y="1295400"/>
            <a:ext cx="1516062" cy="609600"/>
            <a:chOff x="614" y="838"/>
            <a:chExt cx="4578" cy="340"/>
          </a:xfrm>
        </p:grpSpPr>
        <p:sp>
          <p:nvSpPr>
            <p:cNvPr id="74838" name="AutoShape 56"/>
            <p:cNvSpPr>
              <a:spLocks noChangeArrowheads="1"/>
            </p:cNvSpPr>
            <p:nvPr/>
          </p:nvSpPr>
          <p:spPr bwMode="auto">
            <a:xfrm>
              <a:off x="614" y="838"/>
              <a:ext cx="4578" cy="340"/>
            </a:xfrm>
            <a:prstGeom prst="roundRect">
              <a:avLst>
                <a:gd name="adj" fmla="val 21986"/>
              </a:avLst>
            </a:prstGeom>
            <a:solidFill>
              <a:schemeClr val="tx1"/>
            </a:solidFill>
            <a:ln w="38100" algn="ctr">
              <a:solidFill>
                <a:schemeClr val="accent1"/>
              </a:solidFill>
              <a:round/>
            </a:ln>
          </p:spPr>
          <p:txBody>
            <a:bodyPr lIns="45720" rIns="45720" anchor="ctr" anchorCtr="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0" hangingPunct="0"/>
              <a:endParaRPr lang="en-US" altLang="en-US" b="1">
                <a:latin typeface="Times" pitchFamily="2" charset="0"/>
              </a:endParaRPr>
            </a:p>
          </p:txBody>
        </p:sp>
        <p:sp>
          <p:nvSpPr>
            <p:cNvPr id="32825" name="AutoShape 57"/>
            <p:cNvSpPr>
              <a:spLocks noChangeArrowheads="1"/>
            </p:cNvSpPr>
            <p:nvPr/>
          </p:nvSpPr>
          <p:spPr bwMode="auto">
            <a:xfrm>
              <a:off x="672" y="873"/>
              <a:ext cx="4463" cy="268"/>
            </a:xfrm>
            <a:prstGeom prst="roundRect">
              <a:avLst>
                <a:gd name="adj" fmla="val 16667"/>
              </a:avLst>
            </a:prstGeom>
            <a:gradFill rotWithShape="1">
              <a:gsLst>
                <a:gs pos="0">
                  <a:schemeClr val="bg1"/>
                </a:gs>
                <a:gs pos="100000">
                  <a:schemeClr val="bg1">
                    <a:gamma/>
                    <a:shade val="86275"/>
                    <a:invGamma/>
                  </a:schemeClr>
                </a:gs>
              </a:gsLst>
              <a:lin ang="5400000" scaled="1"/>
            </a:gradFill>
            <a:ln w="28575" algn="ctr">
              <a:solidFill>
                <a:srgbClr val="AAAA8C"/>
              </a:solidFill>
              <a:round/>
            </a:ln>
            <a:effectLst/>
          </p:spPr>
          <p:txBody>
            <a:bodyPr lIns="45720" rIns="45720" anchor="ctr" anchorCtr="1"/>
            <a:lstStyle/>
            <a:p>
              <a:pPr algn="ctr" eaLnBrk="0" fontAlgn="auto" hangingPunct="0">
                <a:spcBef>
                  <a:spcPts val="0"/>
                </a:spcBef>
                <a:spcAft>
                  <a:spcPts val="0"/>
                </a:spcAft>
                <a:defRPr/>
              </a:pPr>
              <a:r>
                <a:rPr lang="en-US" sz="1400" b="1" dirty="0">
                  <a:solidFill>
                    <a:schemeClr val="tx2"/>
                  </a:solidFill>
                  <a:latin typeface="Arial" panose="020B0604020202020204" pitchFamily="34" charset="0"/>
                  <a:cs typeface="+mn-cs"/>
                </a:rPr>
                <a:t>BEFORE VMware</a:t>
              </a:r>
              <a:endParaRPr lang="en-US" sz="1400" b="1" dirty="0">
                <a:solidFill>
                  <a:schemeClr val="tx2"/>
                </a:solidFill>
                <a:latin typeface="Arial" panose="020B0604020202020204" pitchFamily="34" charset="0"/>
                <a:cs typeface="+mn-cs"/>
              </a:endParaRPr>
            </a:p>
          </p:txBody>
        </p:sp>
      </p:grpSp>
      <p:grpSp>
        <p:nvGrpSpPr>
          <p:cNvPr id="74800" name="Group 58"/>
          <p:cNvGrpSpPr/>
          <p:nvPr/>
        </p:nvGrpSpPr>
        <p:grpSpPr bwMode="auto">
          <a:xfrm>
            <a:off x="5135563" y="1295400"/>
            <a:ext cx="1616075" cy="609600"/>
            <a:chOff x="614" y="838"/>
            <a:chExt cx="4578" cy="340"/>
          </a:xfrm>
        </p:grpSpPr>
        <p:sp>
          <p:nvSpPr>
            <p:cNvPr id="74836" name="AutoShape 59"/>
            <p:cNvSpPr>
              <a:spLocks noChangeArrowheads="1"/>
            </p:cNvSpPr>
            <p:nvPr/>
          </p:nvSpPr>
          <p:spPr bwMode="auto">
            <a:xfrm>
              <a:off x="614" y="838"/>
              <a:ext cx="4578" cy="340"/>
            </a:xfrm>
            <a:prstGeom prst="roundRect">
              <a:avLst>
                <a:gd name="adj" fmla="val 21986"/>
              </a:avLst>
            </a:prstGeom>
            <a:solidFill>
              <a:schemeClr val="tx1"/>
            </a:solidFill>
            <a:ln w="38100" algn="ctr">
              <a:solidFill>
                <a:schemeClr val="accent1"/>
              </a:solidFill>
              <a:round/>
            </a:ln>
          </p:spPr>
          <p:txBody>
            <a:bodyPr lIns="45720" rIns="45720" anchor="ctr" anchorCtr="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0" hangingPunct="0"/>
              <a:endParaRPr lang="en-US" altLang="en-US" b="1">
                <a:latin typeface="Times" pitchFamily="2" charset="0"/>
              </a:endParaRPr>
            </a:p>
          </p:txBody>
        </p:sp>
        <p:sp>
          <p:nvSpPr>
            <p:cNvPr id="32828" name="AutoShape 60"/>
            <p:cNvSpPr>
              <a:spLocks noChangeArrowheads="1"/>
            </p:cNvSpPr>
            <p:nvPr/>
          </p:nvSpPr>
          <p:spPr bwMode="auto">
            <a:xfrm>
              <a:off x="672" y="873"/>
              <a:ext cx="4461" cy="268"/>
            </a:xfrm>
            <a:prstGeom prst="roundRect">
              <a:avLst>
                <a:gd name="adj" fmla="val 16667"/>
              </a:avLst>
            </a:prstGeom>
            <a:gradFill rotWithShape="1">
              <a:gsLst>
                <a:gs pos="0">
                  <a:schemeClr val="bg1"/>
                </a:gs>
                <a:gs pos="100000">
                  <a:schemeClr val="bg1">
                    <a:gamma/>
                    <a:shade val="86275"/>
                    <a:invGamma/>
                  </a:schemeClr>
                </a:gs>
              </a:gsLst>
              <a:lin ang="5400000" scaled="1"/>
            </a:gradFill>
            <a:ln w="28575" algn="ctr">
              <a:solidFill>
                <a:srgbClr val="AAAA8C"/>
              </a:solidFill>
              <a:round/>
            </a:ln>
            <a:effectLst/>
          </p:spPr>
          <p:txBody>
            <a:bodyPr lIns="45720" rIns="45720" anchor="ctr" anchorCtr="1"/>
            <a:lstStyle/>
            <a:p>
              <a:pPr algn="ctr" eaLnBrk="0" fontAlgn="auto" hangingPunct="0">
                <a:spcBef>
                  <a:spcPts val="0"/>
                </a:spcBef>
                <a:spcAft>
                  <a:spcPts val="0"/>
                </a:spcAft>
                <a:defRPr/>
              </a:pPr>
              <a:r>
                <a:rPr lang="en-US" sz="1400" b="1" dirty="0">
                  <a:solidFill>
                    <a:schemeClr val="tx2"/>
                  </a:solidFill>
                  <a:latin typeface="Arial" panose="020B0604020202020204" pitchFamily="34" charset="0"/>
                  <a:cs typeface="+mn-cs"/>
                </a:rPr>
                <a:t>AFTER VMware</a:t>
              </a:r>
              <a:endParaRPr lang="en-US" sz="1400" b="1" dirty="0">
                <a:solidFill>
                  <a:schemeClr val="tx2"/>
                </a:solidFill>
                <a:latin typeface="Arial" panose="020B0604020202020204" pitchFamily="34" charset="0"/>
                <a:cs typeface="+mn-cs"/>
              </a:endParaRPr>
            </a:p>
          </p:txBody>
        </p:sp>
      </p:grpSp>
      <p:grpSp>
        <p:nvGrpSpPr>
          <p:cNvPr id="74801" name="Group 61"/>
          <p:cNvGrpSpPr/>
          <p:nvPr/>
        </p:nvGrpSpPr>
        <p:grpSpPr bwMode="auto">
          <a:xfrm>
            <a:off x="6858000" y="1295400"/>
            <a:ext cx="1616075" cy="609600"/>
            <a:chOff x="614" y="838"/>
            <a:chExt cx="4578" cy="340"/>
          </a:xfrm>
        </p:grpSpPr>
        <p:sp>
          <p:nvSpPr>
            <p:cNvPr id="74834" name="AutoShape 62"/>
            <p:cNvSpPr>
              <a:spLocks noChangeArrowheads="1"/>
            </p:cNvSpPr>
            <p:nvPr/>
          </p:nvSpPr>
          <p:spPr bwMode="auto">
            <a:xfrm>
              <a:off x="614" y="838"/>
              <a:ext cx="4578" cy="340"/>
            </a:xfrm>
            <a:prstGeom prst="roundRect">
              <a:avLst>
                <a:gd name="adj" fmla="val 21986"/>
              </a:avLst>
            </a:prstGeom>
            <a:solidFill>
              <a:schemeClr val="tx1"/>
            </a:solidFill>
            <a:ln w="38100" algn="ctr">
              <a:solidFill>
                <a:schemeClr val="accent1"/>
              </a:solidFill>
              <a:round/>
            </a:ln>
          </p:spPr>
          <p:txBody>
            <a:bodyPr lIns="45720" rIns="45720" anchor="ctr" anchorCtr="1"/>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0" hangingPunct="0"/>
              <a:endParaRPr lang="en-US" altLang="en-US" b="1">
                <a:latin typeface="Times" pitchFamily="2" charset="0"/>
              </a:endParaRPr>
            </a:p>
          </p:txBody>
        </p:sp>
        <p:sp>
          <p:nvSpPr>
            <p:cNvPr id="32831" name="AutoShape 63"/>
            <p:cNvSpPr>
              <a:spLocks noChangeArrowheads="1"/>
            </p:cNvSpPr>
            <p:nvPr/>
          </p:nvSpPr>
          <p:spPr bwMode="auto">
            <a:xfrm>
              <a:off x="672" y="873"/>
              <a:ext cx="4461" cy="268"/>
            </a:xfrm>
            <a:prstGeom prst="roundRect">
              <a:avLst>
                <a:gd name="adj" fmla="val 16667"/>
              </a:avLst>
            </a:prstGeom>
            <a:gradFill rotWithShape="1">
              <a:gsLst>
                <a:gs pos="0">
                  <a:schemeClr val="bg1"/>
                </a:gs>
                <a:gs pos="100000">
                  <a:schemeClr val="bg1">
                    <a:gamma/>
                    <a:shade val="86275"/>
                    <a:invGamma/>
                  </a:schemeClr>
                </a:gs>
              </a:gsLst>
              <a:lin ang="5400000" scaled="1"/>
            </a:gradFill>
            <a:ln w="28575" algn="ctr">
              <a:solidFill>
                <a:srgbClr val="AAAA8C"/>
              </a:solidFill>
              <a:round/>
            </a:ln>
            <a:effectLst/>
          </p:spPr>
          <p:txBody>
            <a:bodyPr lIns="45720" rIns="45720" anchor="ctr" anchorCtr="1"/>
            <a:lstStyle/>
            <a:p>
              <a:pPr algn="ctr" eaLnBrk="0" fontAlgn="auto" hangingPunct="0">
                <a:spcBef>
                  <a:spcPts val="0"/>
                </a:spcBef>
                <a:spcAft>
                  <a:spcPts val="0"/>
                </a:spcAft>
                <a:defRPr/>
              </a:pPr>
              <a:r>
                <a:rPr lang="en-US" b="1">
                  <a:solidFill>
                    <a:schemeClr val="tx2"/>
                  </a:solidFill>
                  <a:latin typeface="Arial" panose="020B0604020202020204" pitchFamily="34" charset="0"/>
                  <a:cs typeface="+mn-cs"/>
                </a:rPr>
                <a:t>SAVINGS </a:t>
              </a:r>
              <a:endParaRPr lang="en-US" b="1">
                <a:solidFill>
                  <a:schemeClr val="tx2"/>
                </a:solidFill>
                <a:latin typeface="Arial" panose="020B0604020202020204" pitchFamily="34" charset="0"/>
                <a:cs typeface="+mn-cs"/>
              </a:endParaRPr>
            </a:p>
          </p:txBody>
        </p:sp>
      </p:grpSp>
      <p:grpSp>
        <p:nvGrpSpPr>
          <p:cNvPr id="74802" name="Group 64"/>
          <p:cNvGrpSpPr/>
          <p:nvPr/>
        </p:nvGrpSpPr>
        <p:grpSpPr bwMode="auto">
          <a:xfrm>
            <a:off x="381000" y="990600"/>
            <a:ext cx="2743200" cy="849313"/>
            <a:chOff x="1968" y="2985"/>
            <a:chExt cx="2608" cy="807"/>
          </a:xfrm>
        </p:grpSpPr>
        <p:pic>
          <p:nvPicPr>
            <p:cNvPr id="74804" name="Picture 65"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 y="3045"/>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5" name="Picture 66"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8" y="3045"/>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6" name="Picture 67"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0" y="3045"/>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7" name="Picture 68"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1" y="3045"/>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8" name="Picture 69"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3" y="3045"/>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9" name="Picture 70"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5" y="3045"/>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0" name="Picture 71"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6" y="3045"/>
              <a:ext cx="17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1" name="Picture 72"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8" y="3045"/>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2" name="Picture 73"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0" y="3284"/>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3" name="Picture 74"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8" y="3284"/>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4" name="Picture 75"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0" y="3284"/>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5" name="Picture 76"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1" y="3284"/>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6" name="Picture 77"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3" y="3284"/>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7" name="Picture 78"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5" y="3284"/>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8" name="Picture 79"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6" y="3284"/>
              <a:ext cx="17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19" name="Picture 80"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8" y="3284"/>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0" name="Picture 81"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 y="3523"/>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1" name="Picture 82"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8" y="3523"/>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2" name="Picture 83"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0" y="3523"/>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3" name="Picture 84"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1" y="3523"/>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4" name="Picture 85"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3" y="3523"/>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5" name="Picture 86"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5" y="3523"/>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6" name="Picture 87"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6" y="3523"/>
              <a:ext cx="17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7" name="Picture 88" descr="Server_icon"/>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8" y="3523"/>
              <a:ext cx="177"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8" name="Picture 89" descr="VirtualServer_emptyPla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 y="3075"/>
              <a:ext cx="690"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29" name="Picture 90" descr="smallv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 y="2985"/>
              <a:ext cx="151"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30" name="Picture 91" descr="smallv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8" y="3035"/>
              <a:ext cx="151"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31" name="Picture 92" descr="smallv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4" y="3085"/>
              <a:ext cx="150"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32" name="Picture 93" descr="smallv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0" y="3134"/>
              <a:ext cx="1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33" name="AutoShape 94"/>
            <p:cNvSpPr>
              <a:spLocks noChangeArrowheads="1"/>
            </p:cNvSpPr>
            <p:nvPr/>
          </p:nvSpPr>
          <p:spPr bwMode="auto">
            <a:xfrm>
              <a:off x="3360" y="3216"/>
              <a:ext cx="624" cy="43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58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32863" name="Text Box 95"/>
          <p:cNvSpPr txBox="1">
            <a:spLocks noChangeArrowheads="1"/>
          </p:cNvSpPr>
          <p:nvPr/>
        </p:nvSpPr>
        <p:spPr bwMode="auto">
          <a:xfrm>
            <a:off x="274638" y="6234113"/>
            <a:ext cx="5038725" cy="246062"/>
          </a:xfrm>
          <a:prstGeom prst="rect">
            <a:avLst/>
          </a:prstGeom>
          <a:noFill/>
          <a:ln w="9525">
            <a:noFill/>
            <a:miter lim="800000"/>
          </a:ln>
          <a:effectLst>
            <a:prstShdw prst="shdw13" dist="53882" dir="13500000">
              <a:schemeClr val="accent1">
                <a:gamma/>
                <a:shade val="60000"/>
                <a:invGamma/>
                <a:alpha val="50000"/>
              </a:schemeClr>
            </a:prstShdw>
          </a:effectLst>
        </p:spPr>
        <p:txBody>
          <a:bodyPr wrap="none">
            <a:spAutoFit/>
          </a:bodyPr>
          <a:lstStyle/>
          <a:p>
            <a:pPr fontAlgn="auto">
              <a:spcBef>
                <a:spcPts val="0"/>
              </a:spcBef>
              <a:spcAft>
                <a:spcPts val="0"/>
              </a:spcAft>
              <a:defRPr/>
            </a:pPr>
            <a:r>
              <a:rPr lang="en-US" sz="1000">
                <a:latin typeface="Arial" panose="020B0604020202020204" pitchFamily="34" charset="0"/>
                <a:cs typeface="+mn-cs"/>
              </a:rPr>
              <a:t>*  Note: Savings include estimated cost of VMware licenses, Support and Subscription</a:t>
            </a:r>
            <a:endParaRPr lang="en-US" sz="1000">
              <a:latin typeface="Arial" panose="020B0604020202020204" pitchFamily="34" charset="0"/>
              <a:cs typeface="+mn-cs"/>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981075" y="595313"/>
            <a:ext cx="4273550" cy="403225"/>
          </a:xfrm>
        </p:spPr>
        <p:txBody>
          <a:bodyPr anchor="t"/>
          <a:lstStyle/>
          <a:p>
            <a:r>
              <a:rPr lang="en-US" altLang="en-US" sz="1600" smtClean="0"/>
              <a:t>The Enterprise PC Challenge</a:t>
            </a:r>
            <a:endParaRPr lang="en-US" altLang="en-US" sz="1600" smtClean="0"/>
          </a:p>
        </p:txBody>
      </p:sp>
      <p:pic>
        <p:nvPicPr>
          <p:cNvPr id="75779" name="Picture 3" descr="lady"/>
          <p:cNvPicPr>
            <a:picLocks noChangeAspect="1" noChangeArrowheads="1"/>
          </p:cNvPicPr>
          <p:nvPr/>
        </p:nvPicPr>
        <p:blipFill>
          <a:blip r:embed="rId1">
            <a:extLst>
              <a:ext uri="{28A0092B-C50C-407E-A947-70E740481C1C}">
                <a14:useLocalDpi xmlns:a14="http://schemas.microsoft.com/office/drawing/2010/main" val="0"/>
              </a:ext>
            </a:extLst>
          </a:blip>
          <a:srcRect b="22052"/>
          <a:stretch>
            <a:fillRect/>
          </a:stretch>
        </p:blipFill>
        <p:spPr bwMode="auto">
          <a:xfrm>
            <a:off x="2738438" y="3709988"/>
            <a:ext cx="3638550" cy="314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0" name="Picture 4" descr="desk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103688"/>
            <a:ext cx="2339975"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5" descr="lap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2582863"/>
            <a:ext cx="158115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2" name="Text Box 6"/>
          <p:cNvSpPr txBox="1">
            <a:spLocks noChangeArrowheads="1"/>
          </p:cNvSpPr>
          <p:nvPr/>
        </p:nvSpPr>
        <p:spPr bwMode="auto">
          <a:xfrm>
            <a:off x="3473450" y="2811463"/>
            <a:ext cx="2166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spcBef>
                <a:spcPct val="50000"/>
              </a:spcBef>
            </a:pPr>
            <a:r>
              <a:rPr lang="en-US" altLang="en-US" sz="2000" b="1">
                <a:solidFill>
                  <a:schemeClr val="folHlink"/>
                </a:solidFill>
              </a:rPr>
              <a:t>IT: Are We Having Fun Yet?</a:t>
            </a:r>
            <a:endParaRPr lang="en-US" altLang="en-US" sz="2000" b="1">
              <a:solidFill>
                <a:schemeClr val="folHlink"/>
              </a:solidFill>
            </a:endParaRPr>
          </a:p>
        </p:txBody>
      </p:sp>
      <p:pic>
        <p:nvPicPr>
          <p:cNvPr id="188423" name="Picture 7" descr="PRI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5975" y="2576513"/>
            <a:ext cx="1855788"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4" name="Picture 8" descr="SCANN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9875" y="4076700"/>
            <a:ext cx="1527175"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5" name="Picture 9" descr="BLACKBER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1422400"/>
            <a:ext cx="996950"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6" name="Picture 10" descr="THINCLI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6963" y="1208088"/>
            <a:ext cx="2147887"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188420"/>
                                        </p:tgtEl>
                                        <p:attrNameLst>
                                          <p:attrName>style.visibility</p:attrName>
                                        </p:attrNameLst>
                                      </p:cBhvr>
                                      <p:to>
                                        <p:strVal val="visible"/>
                                      </p:to>
                                    </p:set>
                                    <p:animEffect transition="in" filter="fade">
                                      <p:cBhvr>
                                        <p:cTn id="7" dur="500"/>
                                        <p:tgtEl>
                                          <p:spTgt spid="188420"/>
                                        </p:tgtEl>
                                      </p:cBhvr>
                                    </p:animEffect>
                                    <p:anim calcmode="lin" valueType="num">
                                      <p:cBhvr>
                                        <p:cTn id="8" dur="500" fill="hold"/>
                                        <p:tgtEl>
                                          <p:spTgt spid="188420"/>
                                        </p:tgtEl>
                                        <p:attrNameLst>
                                          <p:attrName>style.rotation</p:attrName>
                                        </p:attrNameLst>
                                      </p:cBhvr>
                                      <p:tavLst>
                                        <p:tav tm="0">
                                          <p:val>
                                            <p:fltVal val="720"/>
                                          </p:val>
                                        </p:tav>
                                        <p:tav tm="100000">
                                          <p:val>
                                            <p:fltVal val="0"/>
                                          </p:val>
                                        </p:tav>
                                      </p:tavLst>
                                    </p:anim>
                                    <p:anim calcmode="lin" valueType="num">
                                      <p:cBhvr>
                                        <p:cTn id="9" dur="500" fill="hold"/>
                                        <p:tgtEl>
                                          <p:spTgt spid="188420"/>
                                        </p:tgtEl>
                                        <p:attrNameLst>
                                          <p:attrName>ppt_h</p:attrName>
                                        </p:attrNameLst>
                                      </p:cBhvr>
                                      <p:tavLst>
                                        <p:tav tm="0">
                                          <p:val>
                                            <p:fltVal val="0"/>
                                          </p:val>
                                        </p:tav>
                                        <p:tav tm="100000">
                                          <p:val>
                                            <p:strVal val="#ppt_h"/>
                                          </p:val>
                                        </p:tav>
                                      </p:tavLst>
                                    </p:anim>
                                    <p:anim calcmode="lin" valueType="num">
                                      <p:cBhvr>
                                        <p:cTn id="10" dur="500" fill="hold"/>
                                        <p:tgtEl>
                                          <p:spTgt spid="188420"/>
                                        </p:tgtEl>
                                        <p:attrNameLst>
                                          <p:attrName>ppt_w</p:attrName>
                                        </p:attrNameLst>
                                      </p:cBhvr>
                                      <p:tavLst>
                                        <p:tav tm="0">
                                          <p:val>
                                            <p:fltVal val="0"/>
                                          </p:val>
                                        </p:tav>
                                        <p:tav tm="100000">
                                          <p:val>
                                            <p:strVal val="#ppt_w"/>
                                          </p:val>
                                        </p:tav>
                                      </p:tavLst>
                                    </p:anim>
                                  </p:childTnLst>
                                </p:cTn>
                              </p:par>
                            </p:childTnLst>
                          </p:cTn>
                        </p:par>
                        <p:par>
                          <p:cTn id="11" fill="hold">
                            <p:stCondLst>
                              <p:cond delay="500"/>
                            </p:stCondLst>
                            <p:childTnLst>
                              <p:par>
                                <p:cTn id="12" presetID="35" presetClass="entr" presetSubtype="0" fill="hold" nodeType="afterEffect">
                                  <p:stCondLst>
                                    <p:cond delay="0"/>
                                  </p:stCondLst>
                                  <p:childTnLst>
                                    <p:set>
                                      <p:cBhvr>
                                        <p:cTn id="13" dur="1" fill="hold">
                                          <p:stCondLst>
                                            <p:cond delay="0"/>
                                          </p:stCondLst>
                                        </p:cTn>
                                        <p:tgtEl>
                                          <p:spTgt spid="188423"/>
                                        </p:tgtEl>
                                        <p:attrNameLst>
                                          <p:attrName>style.visibility</p:attrName>
                                        </p:attrNameLst>
                                      </p:cBhvr>
                                      <p:to>
                                        <p:strVal val="visible"/>
                                      </p:to>
                                    </p:set>
                                    <p:animEffect transition="in" filter="fade">
                                      <p:cBhvr>
                                        <p:cTn id="14" dur="500"/>
                                        <p:tgtEl>
                                          <p:spTgt spid="188423"/>
                                        </p:tgtEl>
                                      </p:cBhvr>
                                    </p:animEffect>
                                    <p:anim calcmode="lin" valueType="num">
                                      <p:cBhvr>
                                        <p:cTn id="15" dur="500" fill="hold"/>
                                        <p:tgtEl>
                                          <p:spTgt spid="188423"/>
                                        </p:tgtEl>
                                        <p:attrNameLst>
                                          <p:attrName>style.rotation</p:attrName>
                                        </p:attrNameLst>
                                      </p:cBhvr>
                                      <p:tavLst>
                                        <p:tav tm="0">
                                          <p:val>
                                            <p:fltVal val="720"/>
                                          </p:val>
                                        </p:tav>
                                        <p:tav tm="100000">
                                          <p:val>
                                            <p:fltVal val="0"/>
                                          </p:val>
                                        </p:tav>
                                      </p:tavLst>
                                    </p:anim>
                                    <p:anim calcmode="lin" valueType="num">
                                      <p:cBhvr>
                                        <p:cTn id="16" dur="500" fill="hold"/>
                                        <p:tgtEl>
                                          <p:spTgt spid="188423"/>
                                        </p:tgtEl>
                                        <p:attrNameLst>
                                          <p:attrName>ppt_h</p:attrName>
                                        </p:attrNameLst>
                                      </p:cBhvr>
                                      <p:tavLst>
                                        <p:tav tm="0">
                                          <p:val>
                                            <p:fltVal val="0"/>
                                          </p:val>
                                        </p:tav>
                                        <p:tav tm="100000">
                                          <p:val>
                                            <p:strVal val="#ppt_h"/>
                                          </p:val>
                                        </p:tav>
                                      </p:tavLst>
                                    </p:anim>
                                    <p:anim calcmode="lin" valueType="num">
                                      <p:cBhvr>
                                        <p:cTn id="17" dur="500" fill="hold"/>
                                        <p:tgtEl>
                                          <p:spTgt spid="188423"/>
                                        </p:tgtEl>
                                        <p:attrNameLst>
                                          <p:attrName>ppt_w</p:attrName>
                                        </p:attrNameLst>
                                      </p:cBhvr>
                                      <p:tavLst>
                                        <p:tav tm="0">
                                          <p:val>
                                            <p:fltVal val="0"/>
                                          </p:val>
                                        </p:tav>
                                        <p:tav tm="100000">
                                          <p:val>
                                            <p:strVal val="#ppt_w"/>
                                          </p:val>
                                        </p:tav>
                                      </p:tavLst>
                                    </p:anim>
                                  </p:childTnLst>
                                </p:cTn>
                              </p:par>
                            </p:childTnLst>
                          </p:cTn>
                        </p:par>
                        <p:par>
                          <p:cTn id="18" fill="hold">
                            <p:stCondLst>
                              <p:cond delay="1000"/>
                            </p:stCondLst>
                            <p:childTnLst>
                              <p:par>
                                <p:cTn id="19" presetID="35" presetClass="entr" presetSubtype="0" fill="hold" nodeType="afterEffect">
                                  <p:stCondLst>
                                    <p:cond delay="0"/>
                                  </p:stCondLst>
                                  <p:childTnLst>
                                    <p:set>
                                      <p:cBhvr>
                                        <p:cTn id="20" dur="1" fill="hold">
                                          <p:stCondLst>
                                            <p:cond delay="0"/>
                                          </p:stCondLst>
                                        </p:cTn>
                                        <p:tgtEl>
                                          <p:spTgt spid="188426"/>
                                        </p:tgtEl>
                                        <p:attrNameLst>
                                          <p:attrName>style.visibility</p:attrName>
                                        </p:attrNameLst>
                                      </p:cBhvr>
                                      <p:to>
                                        <p:strVal val="visible"/>
                                      </p:to>
                                    </p:set>
                                    <p:animEffect transition="in" filter="fade">
                                      <p:cBhvr>
                                        <p:cTn id="21" dur="500"/>
                                        <p:tgtEl>
                                          <p:spTgt spid="188426"/>
                                        </p:tgtEl>
                                      </p:cBhvr>
                                    </p:animEffect>
                                    <p:anim calcmode="lin" valueType="num">
                                      <p:cBhvr>
                                        <p:cTn id="22" dur="500" fill="hold"/>
                                        <p:tgtEl>
                                          <p:spTgt spid="188426"/>
                                        </p:tgtEl>
                                        <p:attrNameLst>
                                          <p:attrName>style.rotation</p:attrName>
                                        </p:attrNameLst>
                                      </p:cBhvr>
                                      <p:tavLst>
                                        <p:tav tm="0">
                                          <p:val>
                                            <p:fltVal val="720"/>
                                          </p:val>
                                        </p:tav>
                                        <p:tav tm="100000">
                                          <p:val>
                                            <p:fltVal val="0"/>
                                          </p:val>
                                        </p:tav>
                                      </p:tavLst>
                                    </p:anim>
                                    <p:anim calcmode="lin" valueType="num">
                                      <p:cBhvr>
                                        <p:cTn id="23" dur="500" fill="hold"/>
                                        <p:tgtEl>
                                          <p:spTgt spid="188426"/>
                                        </p:tgtEl>
                                        <p:attrNameLst>
                                          <p:attrName>ppt_h</p:attrName>
                                        </p:attrNameLst>
                                      </p:cBhvr>
                                      <p:tavLst>
                                        <p:tav tm="0">
                                          <p:val>
                                            <p:fltVal val="0"/>
                                          </p:val>
                                        </p:tav>
                                        <p:tav tm="100000">
                                          <p:val>
                                            <p:strVal val="#ppt_h"/>
                                          </p:val>
                                        </p:tav>
                                      </p:tavLst>
                                    </p:anim>
                                    <p:anim calcmode="lin" valueType="num">
                                      <p:cBhvr>
                                        <p:cTn id="24" dur="500" fill="hold"/>
                                        <p:tgtEl>
                                          <p:spTgt spid="188426"/>
                                        </p:tgtEl>
                                        <p:attrNameLst>
                                          <p:attrName>ppt_w</p:attrName>
                                        </p:attrNameLst>
                                      </p:cBhvr>
                                      <p:tavLst>
                                        <p:tav tm="0">
                                          <p:val>
                                            <p:fltVal val="0"/>
                                          </p:val>
                                        </p:tav>
                                        <p:tav tm="100000">
                                          <p:val>
                                            <p:strVal val="#ppt_w"/>
                                          </p:val>
                                        </p:tav>
                                      </p:tavLst>
                                    </p:anim>
                                  </p:childTnLst>
                                </p:cTn>
                              </p:par>
                            </p:childTnLst>
                          </p:cTn>
                        </p:par>
                        <p:par>
                          <p:cTn id="25" fill="hold">
                            <p:stCondLst>
                              <p:cond delay="1500"/>
                            </p:stCondLst>
                            <p:childTnLst>
                              <p:par>
                                <p:cTn id="26" presetID="35" presetClass="entr" presetSubtype="0" fill="hold" nodeType="afterEffect">
                                  <p:stCondLst>
                                    <p:cond delay="0"/>
                                  </p:stCondLst>
                                  <p:childTnLst>
                                    <p:set>
                                      <p:cBhvr>
                                        <p:cTn id="27" dur="1" fill="hold">
                                          <p:stCondLst>
                                            <p:cond delay="0"/>
                                          </p:stCondLst>
                                        </p:cTn>
                                        <p:tgtEl>
                                          <p:spTgt spid="188424"/>
                                        </p:tgtEl>
                                        <p:attrNameLst>
                                          <p:attrName>style.visibility</p:attrName>
                                        </p:attrNameLst>
                                      </p:cBhvr>
                                      <p:to>
                                        <p:strVal val="visible"/>
                                      </p:to>
                                    </p:set>
                                    <p:animEffect transition="in" filter="fade">
                                      <p:cBhvr>
                                        <p:cTn id="28" dur="500"/>
                                        <p:tgtEl>
                                          <p:spTgt spid="188424"/>
                                        </p:tgtEl>
                                      </p:cBhvr>
                                    </p:animEffect>
                                    <p:anim calcmode="lin" valueType="num">
                                      <p:cBhvr>
                                        <p:cTn id="29" dur="500" fill="hold"/>
                                        <p:tgtEl>
                                          <p:spTgt spid="188424"/>
                                        </p:tgtEl>
                                        <p:attrNameLst>
                                          <p:attrName>style.rotation</p:attrName>
                                        </p:attrNameLst>
                                      </p:cBhvr>
                                      <p:tavLst>
                                        <p:tav tm="0">
                                          <p:val>
                                            <p:fltVal val="720"/>
                                          </p:val>
                                        </p:tav>
                                        <p:tav tm="100000">
                                          <p:val>
                                            <p:fltVal val="0"/>
                                          </p:val>
                                        </p:tav>
                                      </p:tavLst>
                                    </p:anim>
                                    <p:anim calcmode="lin" valueType="num">
                                      <p:cBhvr>
                                        <p:cTn id="30" dur="500" fill="hold"/>
                                        <p:tgtEl>
                                          <p:spTgt spid="188424"/>
                                        </p:tgtEl>
                                        <p:attrNameLst>
                                          <p:attrName>ppt_h</p:attrName>
                                        </p:attrNameLst>
                                      </p:cBhvr>
                                      <p:tavLst>
                                        <p:tav tm="0">
                                          <p:val>
                                            <p:fltVal val="0"/>
                                          </p:val>
                                        </p:tav>
                                        <p:tav tm="100000">
                                          <p:val>
                                            <p:strVal val="#ppt_h"/>
                                          </p:val>
                                        </p:tav>
                                      </p:tavLst>
                                    </p:anim>
                                    <p:anim calcmode="lin" valueType="num">
                                      <p:cBhvr>
                                        <p:cTn id="31" dur="500" fill="hold"/>
                                        <p:tgtEl>
                                          <p:spTgt spid="188424"/>
                                        </p:tgtEl>
                                        <p:attrNameLst>
                                          <p:attrName>ppt_w</p:attrName>
                                        </p:attrNameLst>
                                      </p:cBhvr>
                                      <p:tavLst>
                                        <p:tav tm="0">
                                          <p:val>
                                            <p:fltVal val="0"/>
                                          </p:val>
                                        </p:tav>
                                        <p:tav tm="100000">
                                          <p:val>
                                            <p:strVal val="#ppt_w"/>
                                          </p:val>
                                        </p:tav>
                                      </p:tavLst>
                                    </p:anim>
                                  </p:childTnLst>
                                </p:cTn>
                              </p:par>
                            </p:childTnLst>
                          </p:cTn>
                        </p:par>
                        <p:par>
                          <p:cTn id="32" fill="hold">
                            <p:stCondLst>
                              <p:cond delay="2000"/>
                            </p:stCondLst>
                            <p:childTnLst>
                              <p:par>
                                <p:cTn id="33" presetID="35" presetClass="entr" presetSubtype="0" fill="hold" nodeType="afterEffect">
                                  <p:stCondLst>
                                    <p:cond delay="0"/>
                                  </p:stCondLst>
                                  <p:childTnLst>
                                    <p:set>
                                      <p:cBhvr>
                                        <p:cTn id="34" dur="1" fill="hold">
                                          <p:stCondLst>
                                            <p:cond delay="0"/>
                                          </p:stCondLst>
                                        </p:cTn>
                                        <p:tgtEl>
                                          <p:spTgt spid="188425"/>
                                        </p:tgtEl>
                                        <p:attrNameLst>
                                          <p:attrName>style.visibility</p:attrName>
                                        </p:attrNameLst>
                                      </p:cBhvr>
                                      <p:to>
                                        <p:strVal val="visible"/>
                                      </p:to>
                                    </p:set>
                                    <p:animEffect transition="in" filter="fade">
                                      <p:cBhvr>
                                        <p:cTn id="35" dur="500"/>
                                        <p:tgtEl>
                                          <p:spTgt spid="188425"/>
                                        </p:tgtEl>
                                      </p:cBhvr>
                                    </p:animEffect>
                                    <p:anim calcmode="lin" valueType="num">
                                      <p:cBhvr>
                                        <p:cTn id="36" dur="500" fill="hold"/>
                                        <p:tgtEl>
                                          <p:spTgt spid="188425"/>
                                        </p:tgtEl>
                                        <p:attrNameLst>
                                          <p:attrName>style.rotation</p:attrName>
                                        </p:attrNameLst>
                                      </p:cBhvr>
                                      <p:tavLst>
                                        <p:tav tm="0">
                                          <p:val>
                                            <p:fltVal val="720"/>
                                          </p:val>
                                        </p:tav>
                                        <p:tav tm="100000">
                                          <p:val>
                                            <p:fltVal val="0"/>
                                          </p:val>
                                        </p:tav>
                                      </p:tavLst>
                                    </p:anim>
                                    <p:anim calcmode="lin" valueType="num">
                                      <p:cBhvr>
                                        <p:cTn id="37" dur="500" fill="hold"/>
                                        <p:tgtEl>
                                          <p:spTgt spid="188425"/>
                                        </p:tgtEl>
                                        <p:attrNameLst>
                                          <p:attrName>ppt_h</p:attrName>
                                        </p:attrNameLst>
                                      </p:cBhvr>
                                      <p:tavLst>
                                        <p:tav tm="0">
                                          <p:val>
                                            <p:fltVal val="0"/>
                                          </p:val>
                                        </p:tav>
                                        <p:tav tm="100000">
                                          <p:val>
                                            <p:strVal val="#ppt_h"/>
                                          </p:val>
                                        </p:tav>
                                      </p:tavLst>
                                    </p:anim>
                                    <p:anim calcmode="lin" valueType="num">
                                      <p:cBhvr>
                                        <p:cTn id="38" dur="500" fill="hold"/>
                                        <p:tgtEl>
                                          <p:spTgt spid="188425"/>
                                        </p:tgtEl>
                                        <p:attrNameLst>
                                          <p:attrName>ppt_w</p:attrName>
                                        </p:attrNameLst>
                                      </p:cBhvr>
                                      <p:tavLst>
                                        <p:tav tm="0">
                                          <p:val>
                                            <p:fltVal val="0"/>
                                          </p:val>
                                        </p:tav>
                                        <p:tav tm="100000">
                                          <p:val>
                                            <p:strVal val="#ppt_w"/>
                                          </p:val>
                                        </p:tav>
                                      </p:tavLst>
                                    </p:anim>
                                  </p:childTnLst>
                                </p:cTn>
                              </p:par>
                            </p:childTnLst>
                          </p:cTn>
                        </p:par>
                        <p:par>
                          <p:cTn id="39" fill="hold">
                            <p:stCondLst>
                              <p:cond delay="2500"/>
                            </p:stCondLst>
                            <p:childTnLst>
                              <p:par>
                                <p:cTn id="40" presetID="35" presetClass="entr" presetSubtype="0" fill="hold" nodeType="afterEffect">
                                  <p:stCondLst>
                                    <p:cond delay="0"/>
                                  </p:stCondLst>
                                  <p:childTnLst>
                                    <p:set>
                                      <p:cBhvr>
                                        <p:cTn id="41" dur="1" fill="hold">
                                          <p:stCondLst>
                                            <p:cond delay="0"/>
                                          </p:stCondLst>
                                        </p:cTn>
                                        <p:tgtEl>
                                          <p:spTgt spid="188421"/>
                                        </p:tgtEl>
                                        <p:attrNameLst>
                                          <p:attrName>style.visibility</p:attrName>
                                        </p:attrNameLst>
                                      </p:cBhvr>
                                      <p:to>
                                        <p:strVal val="visible"/>
                                      </p:to>
                                    </p:set>
                                    <p:animEffect transition="in" filter="fade">
                                      <p:cBhvr>
                                        <p:cTn id="42" dur="500"/>
                                        <p:tgtEl>
                                          <p:spTgt spid="188421"/>
                                        </p:tgtEl>
                                      </p:cBhvr>
                                    </p:animEffect>
                                    <p:anim calcmode="lin" valueType="num">
                                      <p:cBhvr>
                                        <p:cTn id="43" dur="500" fill="hold"/>
                                        <p:tgtEl>
                                          <p:spTgt spid="188421"/>
                                        </p:tgtEl>
                                        <p:attrNameLst>
                                          <p:attrName>style.rotation</p:attrName>
                                        </p:attrNameLst>
                                      </p:cBhvr>
                                      <p:tavLst>
                                        <p:tav tm="0">
                                          <p:val>
                                            <p:fltVal val="720"/>
                                          </p:val>
                                        </p:tav>
                                        <p:tav tm="100000">
                                          <p:val>
                                            <p:fltVal val="0"/>
                                          </p:val>
                                        </p:tav>
                                      </p:tavLst>
                                    </p:anim>
                                    <p:anim calcmode="lin" valueType="num">
                                      <p:cBhvr>
                                        <p:cTn id="44" dur="500" fill="hold"/>
                                        <p:tgtEl>
                                          <p:spTgt spid="188421"/>
                                        </p:tgtEl>
                                        <p:attrNameLst>
                                          <p:attrName>ppt_h</p:attrName>
                                        </p:attrNameLst>
                                      </p:cBhvr>
                                      <p:tavLst>
                                        <p:tav tm="0">
                                          <p:val>
                                            <p:fltVal val="0"/>
                                          </p:val>
                                        </p:tav>
                                        <p:tav tm="100000">
                                          <p:val>
                                            <p:strVal val="#ppt_h"/>
                                          </p:val>
                                        </p:tav>
                                      </p:tavLst>
                                    </p:anim>
                                    <p:anim calcmode="lin" valueType="num">
                                      <p:cBhvr>
                                        <p:cTn id="45" dur="500" fill="hold"/>
                                        <p:tgtEl>
                                          <p:spTgt spid="188421"/>
                                        </p:tgtEl>
                                        <p:attrNameLst>
                                          <p:attrName>ppt_w</p:attrName>
                                        </p:attrNameLst>
                                      </p:cBhvr>
                                      <p:tavLst>
                                        <p:tav tm="0">
                                          <p:val>
                                            <p:fltVal val="0"/>
                                          </p:val>
                                        </p:tav>
                                        <p:tav tm="100000">
                                          <p:val>
                                            <p:strVal val="#ppt_w"/>
                                          </p:val>
                                        </p:tav>
                                      </p:tavLst>
                                    </p:anim>
                                  </p:childTnLst>
                                </p:cTn>
                              </p:par>
                            </p:childTnLst>
                          </p:cTn>
                        </p:par>
                        <p:par>
                          <p:cTn id="46" fill="hold">
                            <p:stCondLst>
                              <p:cond delay="3000"/>
                            </p:stCondLst>
                            <p:childTnLst>
                              <p:par>
                                <p:cTn id="47" presetID="23" presetClass="entr" presetSubtype="16" fill="hold" grpId="0" nodeType="afterEffect">
                                  <p:stCondLst>
                                    <p:cond delay="0"/>
                                  </p:stCondLst>
                                  <p:childTnLst>
                                    <p:set>
                                      <p:cBhvr>
                                        <p:cTn id="48" dur="1" fill="hold">
                                          <p:stCondLst>
                                            <p:cond delay="0"/>
                                          </p:stCondLst>
                                        </p:cTn>
                                        <p:tgtEl>
                                          <p:spTgt spid="188422"/>
                                        </p:tgtEl>
                                        <p:attrNameLst>
                                          <p:attrName>style.visibility</p:attrName>
                                        </p:attrNameLst>
                                      </p:cBhvr>
                                      <p:to>
                                        <p:strVal val="visible"/>
                                      </p:to>
                                    </p:set>
                                    <p:anim calcmode="lin" valueType="num">
                                      <p:cBhvr>
                                        <p:cTn id="49" dur="500" fill="hold"/>
                                        <p:tgtEl>
                                          <p:spTgt spid="188422"/>
                                        </p:tgtEl>
                                        <p:attrNameLst>
                                          <p:attrName>ppt_w</p:attrName>
                                        </p:attrNameLst>
                                      </p:cBhvr>
                                      <p:tavLst>
                                        <p:tav tm="0">
                                          <p:val>
                                            <p:fltVal val="0"/>
                                          </p:val>
                                        </p:tav>
                                        <p:tav tm="100000">
                                          <p:val>
                                            <p:strVal val="#ppt_w"/>
                                          </p:val>
                                        </p:tav>
                                      </p:tavLst>
                                    </p:anim>
                                    <p:anim calcmode="lin" valueType="num">
                                      <p:cBhvr>
                                        <p:cTn id="50" dur="500" fill="hold"/>
                                        <p:tgtEl>
                                          <p:spTgt spid="188422"/>
                                        </p:tgtEl>
                                        <p:attrNameLst>
                                          <p:attrName>ppt_h</p:attrName>
                                        </p:attrNameLst>
                                      </p:cBhvr>
                                      <p:tavLst>
                                        <p:tav tm="0">
                                          <p:val>
                                            <p:fltVal val="0"/>
                                          </p:val>
                                        </p:tav>
                                        <p:tav tm="100000">
                                          <p:val>
                                            <p:strVal val="#ppt_h"/>
                                          </p:val>
                                        </p:tav>
                                      </p:tavLst>
                                    </p:anim>
                                  </p:childTnLst>
                                </p:cTn>
                              </p:par>
                            </p:childTnLst>
                          </p:cTn>
                        </p:par>
                        <p:par>
                          <p:cTn id="51" fill="hold">
                            <p:stCondLst>
                              <p:cond delay="3500"/>
                            </p:stCondLst>
                            <p:childTnLst>
                              <p:par>
                                <p:cTn id="52" presetID="8" presetClass="emph" presetSubtype="0" repeatCount="3000" fill="hold" nodeType="afterEffect">
                                  <p:stCondLst>
                                    <p:cond delay="0"/>
                                  </p:stCondLst>
                                  <p:childTnLst>
                                    <p:animRot by="-21600000">
                                      <p:cBhvr>
                                        <p:cTn id="53" dur="500" fill="hold"/>
                                        <p:tgtEl>
                                          <p:spTgt spid="188421"/>
                                        </p:tgtEl>
                                        <p:attrNameLst>
                                          <p:attrName>r</p:attrName>
                                        </p:attrNameLst>
                                      </p:cBhvr>
                                    </p:animRot>
                                  </p:childTnLst>
                                </p:cTn>
                              </p:par>
                              <p:par>
                                <p:cTn id="54" presetID="8" presetClass="emph" presetSubtype="0" repeatCount="3000" fill="hold" nodeType="withEffect">
                                  <p:stCondLst>
                                    <p:cond delay="0"/>
                                  </p:stCondLst>
                                  <p:childTnLst>
                                    <p:animRot by="-21600000">
                                      <p:cBhvr>
                                        <p:cTn id="55" dur="500" fill="hold"/>
                                        <p:tgtEl>
                                          <p:spTgt spid="188420"/>
                                        </p:tgtEl>
                                        <p:attrNameLst>
                                          <p:attrName>r</p:attrName>
                                        </p:attrNameLst>
                                      </p:cBhvr>
                                    </p:animRot>
                                  </p:childTnLst>
                                </p:cTn>
                              </p:par>
                              <p:par>
                                <p:cTn id="56" presetID="8" presetClass="emph" presetSubtype="0" repeatCount="3000" fill="hold" nodeType="withEffect">
                                  <p:stCondLst>
                                    <p:cond delay="0"/>
                                  </p:stCondLst>
                                  <p:childTnLst>
                                    <p:animRot by="-21600000">
                                      <p:cBhvr>
                                        <p:cTn id="57" dur="500" fill="hold"/>
                                        <p:tgtEl>
                                          <p:spTgt spid="188425"/>
                                        </p:tgtEl>
                                        <p:attrNameLst>
                                          <p:attrName>r</p:attrName>
                                        </p:attrNameLst>
                                      </p:cBhvr>
                                    </p:animRot>
                                  </p:childTnLst>
                                </p:cTn>
                              </p:par>
                              <p:par>
                                <p:cTn id="58" presetID="8" presetClass="emph" presetSubtype="0" repeatCount="3000" fill="hold" nodeType="withEffect">
                                  <p:stCondLst>
                                    <p:cond delay="0"/>
                                  </p:stCondLst>
                                  <p:childTnLst>
                                    <p:animRot by="-21600000">
                                      <p:cBhvr>
                                        <p:cTn id="59" dur="500" fill="hold"/>
                                        <p:tgtEl>
                                          <p:spTgt spid="188423"/>
                                        </p:tgtEl>
                                        <p:attrNameLst>
                                          <p:attrName>r</p:attrName>
                                        </p:attrNameLst>
                                      </p:cBhvr>
                                    </p:animRot>
                                  </p:childTnLst>
                                </p:cTn>
                              </p:par>
                              <p:par>
                                <p:cTn id="60" presetID="8" presetClass="emph" presetSubtype="0" repeatCount="3000" fill="hold" nodeType="withEffect">
                                  <p:stCondLst>
                                    <p:cond delay="0"/>
                                  </p:stCondLst>
                                  <p:childTnLst>
                                    <p:animRot by="-21600000">
                                      <p:cBhvr>
                                        <p:cTn id="61" dur="500" fill="hold"/>
                                        <p:tgtEl>
                                          <p:spTgt spid="188424"/>
                                        </p:tgtEl>
                                        <p:attrNameLst>
                                          <p:attrName>r</p:attrName>
                                        </p:attrNameLst>
                                      </p:cBhvr>
                                    </p:animRot>
                                  </p:childTnLst>
                                </p:cTn>
                              </p:par>
                              <p:par>
                                <p:cTn id="62" presetID="8" presetClass="emph" presetSubtype="0" repeatCount="3000" fill="hold" nodeType="withEffect">
                                  <p:stCondLst>
                                    <p:cond delay="0"/>
                                  </p:stCondLst>
                                  <p:childTnLst>
                                    <p:animRot by="-21600000">
                                      <p:cBhvr>
                                        <p:cTn id="63" dur="500" fill="hold"/>
                                        <p:tgtEl>
                                          <p:spTgt spid="1884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542925" y="1327150"/>
            <a:ext cx="3643313" cy="4259263"/>
          </a:xfrm>
          <a:prstGeom prst="rect">
            <a:avLst/>
          </a:prstGeom>
          <a:solidFill>
            <a:srgbClr val="D1D1D1">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6803" name="AutoShape 3"/>
          <p:cNvSpPr>
            <a:spLocks noChangeArrowheads="1"/>
          </p:cNvSpPr>
          <p:nvPr/>
        </p:nvSpPr>
        <p:spPr bwMode="auto">
          <a:xfrm>
            <a:off x="933450" y="3484563"/>
            <a:ext cx="2817813" cy="2027237"/>
          </a:xfrm>
          <a:prstGeom prst="roundRect">
            <a:avLst>
              <a:gd name="adj" fmla="val 16245"/>
            </a:avLst>
          </a:prstGeom>
          <a:gradFill rotWithShape="1">
            <a:gsLst>
              <a:gs pos="0">
                <a:schemeClr val="bg1"/>
              </a:gs>
              <a:gs pos="100000">
                <a:srgbClr val="D1D1D1"/>
              </a:gs>
            </a:gsLst>
            <a:lin ang="5400000" scaled="1"/>
          </a:gradFill>
          <a:ln w="28575">
            <a:solidFill>
              <a:srgbClr val="FF9933"/>
            </a:solidFill>
            <a:round/>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b="1"/>
              <a:t>Physical Server</a:t>
            </a:r>
            <a:endParaRPr lang="en-US" altLang="en-US" b="1"/>
          </a:p>
          <a:p>
            <a:pPr algn="ctr">
              <a:lnSpc>
                <a:spcPct val="87000"/>
              </a:lnSpc>
              <a:buClr>
                <a:schemeClr val="tx2"/>
              </a:buClr>
              <a:buSzPct val="80000"/>
            </a:pPr>
            <a:endParaRPr lang="en-US" altLang="en-US" b="1"/>
          </a:p>
          <a:p>
            <a:pPr algn="ctr">
              <a:lnSpc>
                <a:spcPct val="87000"/>
              </a:lnSpc>
              <a:buClr>
                <a:schemeClr val="tx2"/>
              </a:buClr>
              <a:buSzPct val="80000"/>
            </a:pPr>
            <a:endParaRPr lang="en-US" altLang="en-US" b="1"/>
          </a:p>
          <a:p>
            <a:pPr algn="ctr">
              <a:lnSpc>
                <a:spcPct val="87000"/>
              </a:lnSpc>
              <a:buClr>
                <a:schemeClr val="tx2"/>
              </a:buClr>
              <a:buSzPct val="80000"/>
            </a:pPr>
            <a:endParaRPr lang="en-US" altLang="en-US" b="1"/>
          </a:p>
          <a:p>
            <a:pPr algn="ctr">
              <a:lnSpc>
                <a:spcPct val="87000"/>
              </a:lnSpc>
              <a:buClr>
                <a:schemeClr val="tx2"/>
              </a:buClr>
              <a:buSzPct val="80000"/>
            </a:pPr>
            <a:endParaRPr lang="en-US" altLang="en-US" b="1"/>
          </a:p>
          <a:p>
            <a:pPr algn="ctr">
              <a:lnSpc>
                <a:spcPct val="87000"/>
              </a:lnSpc>
              <a:buClr>
                <a:schemeClr val="tx2"/>
              </a:buClr>
              <a:buSzPct val="80000"/>
            </a:pPr>
            <a:endParaRPr lang="en-US" altLang="en-US" b="1"/>
          </a:p>
          <a:p>
            <a:pPr algn="ctr">
              <a:lnSpc>
                <a:spcPct val="87000"/>
              </a:lnSpc>
              <a:buClr>
                <a:schemeClr val="tx2"/>
              </a:buClr>
              <a:buSzPct val="80000"/>
            </a:pPr>
            <a:endParaRPr lang="en-US" altLang="en-US" b="1"/>
          </a:p>
        </p:txBody>
      </p:sp>
      <p:pic>
        <p:nvPicPr>
          <p:cNvPr id="76804" name="Picture 4" descr="small_serv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5788" y="3954463"/>
            <a:ext cx="1165225"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p:nvPr/>
        </p:nvGrpSpPr>
        <p:grpSpPr bwMode="auto">
          <a:xfrm>
            <a:off x="908050" y="1479550"/>
            <a:ext cx="2870200" cy="1947863"/>
            <a:chOff x="1938" y="1086"/>
            <a:chExt cx="1808" cy="1227"/>
          </a:xfrm>
        </p:grpSpPr>
        <p:sp>
          <p:nvSpPr>
            <p:cNvPr id="76811" name="AutoShape 6"/>
            <p:cNvSpPr>
              <a:spLocks noChangeArrowheads="1"/>
            </p:cNvSpPr>
            <p:nvPr/>
          </p:nvSpPr>
          <p:spPr bwMode="auto">
            <a:xfrm flipV="1">
              <a:off x="1993" y="1737"/>
              <a:ext cx="1704" cy="576"/>
            </a:xfrm>
            <a:prstGeom prst="triangle">
              <a:avLst>
                <a:gd name="adj" fmla="val 50000"/>
              </a:avLst>
            </a:prstGeom>
            <a:solidFill>
              <a:srgbClr val="808080">
                <a:alpha val="3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6812" name="AutoShape 7"/>
            <p:cNvSpPr>
              <a:spLocks noChangeArrowheads="1"/>
            </p:cNvSpPr>
            <p:nvPr/>
          </p:nvSpPr>
          <p:spPr bwMode="auto">
            <a:xfrm flipV="1">
              <a:off x="1938" y="1086"/>
              <a:ext cx="1808" cy="673"/>
            </a:xfrm>
            <a:prstGeom prst="roundRect">
              <a:avLst>
                <a:gd name="adj" fmla="val 16667"/>
              </a:avLst>
            </a:prstGeom>
            <a:solidFill>
              <a:srgbClr val="6699CC">
                <a:alpha val="50195"/>
              </a:srgbClr>
            </a:solidFill>
            <a:ln w="9525" algn="ctr">
              <a:solidFill>
                <a:srgbClr val="FF6600"/>
              </a:solidFill>
              <a:round/>
            </a:ln>
          </p:spPr>
          <p:txBody>
            <a:bodyPr rot="10800000"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b="1">
                  <a:solidFill>
                    <a:schemeClr val="accent1"/>
                  </a:solidFill>
                </a:rPr>
                <a:t>Virtual Machines</a:t>
              </a:r>
              <a:endParaRPr lang="en-US" altLang="en-US" b="1">
                <a:solidFill>
                  <a:schemeClr val="accent1"/>
                </a:solidFill>
              </a:endParaRPr>
            </a:p>
            <a:p>
              <a:pPr algn="ctr">
                <a:lnSpc>
                  <a:spcPct val="87000"/>
                </a:lnSpc>
                <a:buClr>
                  <a:schemeClr val="tx2"/>
                </a:buClr>
                <a:buSzPct val="80000"/>
              </a:pPr>
              <a:endParaRPr lang="en-US" altLang="en-US" b="1">
                <a:solidFill>
                  <a:schemeClr val="accent1"/>
                </a:solidFill>
              </a:endParaRPr>
            </a:p>
            <a:p>
              <a:pPr algn="ctr">
                <a:lnSpc>
                  <a:spcPct val="87000"/>
                </a:lnSpc>
                <a:buClr>
                  <a:schemeClr val="tx2"/>
                </a:buClr>
                <a:buSzPct val="80000"/>
              </a:pPr>
              <a:endParaRPr lang="en-US" altLang="en-US" b="1">
                <a:solidFill>
                  <a:schemeClr val="accent1"/>
                </a:solidFill>
              </a:endParaRPr>
            </a:p>
            <a:p>
              <a:pPr algn="ctr">
                <a:lnSpc>
                  <a:spcPct val="87000"/>
                </a:lnSpc>
                <a:buClr>
                  <a:schemeClr val="tx2"/>
                </a:buClr>
                <a:buSzPct val="80000"/>
              </a:pPr>
              <a:endParaRPr lang="en-US" altLang="en-US" b="1">
                <a:solidFill>
                  <a:schemeClr val="accent1"/>
                </a:solidFill>
              </a:endParaRPr>
            </a:p>
          </p:txBody>
        </p:sp>
        <p:pic>
          <p:nvPicPr>
            <p:cNvPr id="76813" name="Picture 8"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4" y="1360"/>
              <a:ext cx="22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4" name="Picture 9"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7" y="1360"/>
              <a:ext cx="22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5" name="Picture 10"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1" y="1360"/>
              <a:ext cx="22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6" name="Picture 11"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4" y="1360"/>
              <a:ext cx="22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7" name="Picture 12" descr="small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8" y="1360"/>
              <a:ext cx="225"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806" name="AutoShape 13"/>
          <p:cNvSpPr>
            <a:spLocks noChangeArrowheads="1"/>
          </p:cNvSpPr>
          <p:nvPr/>
        </p:nvSpPr>
        <p:spPr bwMode="auto">
          <a:xfrm>
            <a:off x="550863" y="1192213"/>
            <a:ext cx="3651250" cy="4511675"/>
          </a:xfrm>
          <a:prstGeom prst="roundRect">
            <a:avLst>
              <a:gd name="adj" fmla="val 3606"/>
            </a:avLst>
          </a:prstGeom>
          <a:noFill/>
          <a:ln w="9525">
            <a:solidFill>
              <a:srgbClr val="9B9B9B"/>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43022" name="AutoShape 14"/>
          <p:cNvSpPr>
            <a:spLocks noChangeArrowheads="1"/>
          </p:cNvSpPr>
          <p:nvPr/>
        </p:nvSpPr>
        <p:spPr bwMode="auto">
          <a:xfrm flipV="1">
            <a:off x="941388" y="2762250"/>
            <a:ext cx="2814637" cy="661988"/>
          </a:xfrm>
          <a:prstGeom prst="roundRect">
            <a:avLst>
              <a:gd name="adj" fmla="val 16667"/>
            </a:avLst>
          </a:prstGeom>
          <a:solidFill>
            <a:srgbClr val="FF9900"/>
          </a:solidFill>
          <a:ln w="9525" algn="ctr">
            <a:solidFill>
              <a:schemeClr val="accent1"/>
            </a:solidFill>
            <a:round/>
          </a:ln>
        </p:spPr>
        <p:txBody>
          <a:bodyPr rot="10800000"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b="1">
                <a:solidFill>
                  <a:schemeClr val="accent1"/>
                </a:solidFill>
              </a:rPr>
              <a:t>ESX Server</a:t>
            </a:r>
            <a:endParaRPr lang="en-US" altLang="en-US" b="1">
              <a:solidFill>
                <a:schemeClr val="accent1"/>
              </a:solidFill>
            </a:endParaRPr>
          </a:p>
        </p:txBody>
      </p:sp>
      <p:sp>
        <p:nvSpPr>
          <p:cNvPr id="76808" name="Rectangle 16"/>
          <p:cNvSpPr>
            <a:spLocks noGrp="1" noChangeArrowheads="1"/>
          </p:cNvSpPr>
          <p:nvPr>
            <p:ph type="title"/>
          </p:nvPr>
        </p:nvSpPr>
        <p:spPr>
          <a:xfrm>
            <a:off x="981075" y="595313"/>
            <a:ext cx="1736725" cy="403225"/>
          </a:xfrm>
        </p:spPr>
        <p:txBody>
          <a:bodyPr anchor="t"/>
          <a:lstStyle/>
          <a:p>
            <a:r>
              <a:rPr lang="en-US" altLang="en-US" sz="1400" smtClean="0"/>
              <a:t>ESX Server</a:t>
            </a:r>
            <a:endParaRPr lang="en-US" altLang="en-US" sz="1400" smtClean="0"/>
          </a:p>
        </p:txBody>
      </p:sp>
      <p:sp>
        <p:nvSpPr>
          <p:cNvPr id="43027" name="Rectangle 19"/>
          <p:cNvSpPr>
            <a:spLocks noGrp="1" noChangeArrowheads="1"/>
          </p:cNvSpPr>
          <p:nvPr>
            <p:ph type="body" idx="1"/>
          </p:nvPr>
        </p:nvSpPr>
        <p:spPr>
          <a:xfrm>
            <a:off x="4572000" y="1143000"/>
            <a:ext cx="4017963" cy="846138"/>
          </a:xfrm>
        </p:spPr>
        <p:txBody>
          <a:bodyPr>
            <a:spAutoFit/>
          </a:bodyPr>
          <a:lstStyle/>
          <a:p>
            <a:pPr marL="173355" indent="-173355">
              <a:spcAft>
                <a:spcPct val="30000"/>
              </a:spcAft>
              <a:buFontTx/>
              <a:buChar char="•"/>
            </a:pPr>
            <a:r>
              <a:rPr lang="en-US" altLang="en-US" sz="1400" smtClean="0"/>
              <a:t>Deploy multiple virtual machines on a single physical server</a:t>
            </a:r>
            <a:endParaRPr lang="en-US" altLang="en-US" sz="1400" smtClean="0"/>
          </a:p>
          <a:p>
            <a:pPr marL="173355" indent="-173355">
              <a:spcAft>
                <a:spcPct val="30000"/>
              </a:spcAft>
              <a:buFontTx/>
              <a:buChar char="•"/>
            </a:pPr>
            <a:r>
              <a:rPr lang="en-US" altLang="en-US" sz="1400" smtClean="0"/>
              <a:t>Market leading:</a:t>
            </a:r>
            <a:endParaRPr lang="en-US" altLang="en-US" sz="1400" smtClean="0"/>
          </a:p>
        </p:txBody>
      </p:sp>
      <p:sp>
        <p:nvSpPr>
          <p:cNvPr id="43028" name="Rectangle 20"/>
          <p:cNvSpPr>
            <a:spLocks noChangeArrowheads="1"/>
          </p:cNvSpPr>
          <p:nvPr/>
        </p:nvSpPr>
        <p:spPr bwMode="auto">
          <a:xfrm>
            <a:off x="5049838" y="3052763"/>
            <a:ext cx="4017962"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355" indent="-173355">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30000"/>
              </a:spcAft>
              <a:buFontTx/>
              <a:buChar char="•"/>
            </a:pPr>
            <a:r>
              <a:rPr lang="en-US" altLang="en-US" sz="2600" b="1" i="1"/>
              <a:t>Performance</a:t>
            </a:r>
            <a:endParaRPr lang="en-US" altLang="en-US" sz="2600" b="1" i="1"/>
          </a:p>
          <a:p>
            <a:pPr>
              <a:spcAft>
                <a:spcPct val="30000"/>
              </a:spcAft>
              <a:buFontTx/>
              <a:buChar char="•"/>
            </a:pPr>
            <a:r>
              <a:rPr lang="en-US" altLang="en-US" sz="2600" b="1" i="1"/>
              <a:t>Stability</a:t>
            </a:r>
            <a:endParaRPr lang="en-US" altLang="en-US" sz="2600" b="1" i="1"/>
          </a:p>
          <a:p>
            <a:pPr>
              <a:spcAft>
                <a:spcPct val="30000"/>
              </a:spcAft>
              <a:buFontTx/>
              <a:buChar char="•"/>
            </a:pPr>
            <a:r>
              <a:rPr lang="en-US" altLang="en-US" sz="2600" b="1" i="1"/>
              <a:t>Scalability</a:t>
            </a:r>
            <a:endParaRPr lang="en-US" altLang="en-US" sz="2600" b="1" i="1"/>
          </a:p>
          <a:p>
            <a:pPr>
              <a:spcAft>
                <a:spcPct val="30000"/>
              </a:spcAft>
              <a:buFontTx/>
              <a:buChar char="•"/>
            </a:pPr>
            <a:r>
              <a:rPr lang="en-US" altLang="en-US" sz="2600" b="1" i="1"/>
              <a:t>Cross-platform support</a:t>
            </a:r>
            <a:endParaRPr lang="en-US" altLang="en-US" sz="2600" b="1" i="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022"/>
                                        </p:tgtEl>
                                        <p:attrNameLst>
                                          <p:attrName>style.visibility</p:attrName>
                                        </p:attrNameLst>
                                      </p:cBhvr>
                                      <p:to>
                                        <p:strVal val="visible"/>
                                      </p:to>
                                    </p:set>
                                    <p:animEffect transition="in" filter="wipe(down)">
                                      <p:cBhvr>
                                        <p:cTn id="7" dur="500"/>
                                        <p:tgtEl>
                                          <p:spTgt spid="43022"/>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3027">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3027">
                                            <p:txEl>
                                              <p:pRg st="1" end="1"/>
                                            </p:txEl>
                                          </p:spTgt>
                                        </p:tgtEl>
                                        <p:attrNameLst>
                                          <p:attrName>style.visibility</p:attrName>
                                        </p:attrNameLst>
                                      </p:cBhvr>
                                      <p:to>
                                        <p:strVal val="hidden"/>
                                      </p:to>
                                    </p:set>
                                  </p:childTnLst>
                                </p:cTn>
                              </p:par>
                              <p:par>
                                <p:cTn id="19" presetID="35" presetClass="path" presetSubtype="0" accel="50000" decel="50000" fill="hold" grpId="0" nodeType="withEffect">
                                  <p:stCondLst>
                                    <p:cond delay="0"/>
                                  </p:stCondLst>
                                  <p:childTnLst>
                                    <p:animMotion origin="layout" path="M 1.38889E-6 1.85185E-6 L -0.47761 1.85185E-6 " pathEditMode="relative" rAng="0" ptsTypes="AA">
                                      <p:cBhvr>
                                        <p:cTn id="20" dur="500" fill="hold"/>
                                        <p:tgtEl>
                                          <p:spTgt spid="43028"/>
                                        </p:tgtEl>
                                        <p:attrNameLst>
                                          <p:attrName>ppt_x</p:attrName>
                                          <p:attrName>ppt_y</p:attrName>
                                        </p:attrNameLst>
                                      </p:cBhvr>
                                      <p:rCtr x="-23889" y="0"/>
                                    </p:animMotion>
                                  </p:childTnLst>
                                </p:cTn>
                              </p:par>
                            </p:childTnLst>
                          </p:cTn>
                        </p:par>
                        <p:par>
                          <p:cTn id="21" fill="hold">
                            <p:stCondLst>
                              <p:cond delay="0"/>
                            </p:stCondLst>
                            <p:childTnLst>
                              <p:par>
                                <p:cTn id="22" presetID="1" presetClass="entr" presetSubtype="0" fill="hold" grpId="1" nodeType="afterEffect">
                                  <p:stCondLst>
                                    <p:cond delay="0"/>
                                  </p:stCondLst>
                                  <p:childTnLst>
                                    <p:set>
                                      <p:cBhvr>
                                        <p:cTn id="23" dur="1" fill="hold">
                                          <p:stCondLst>
                                            <p:cond delay="0"/>
                                          </p:stCondLst>
                                        </p:cTn>
                                        <p:tgtEl>
                                          <p:spTgt spid="43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2" grpId="0" animBg="1"/>
      <p:bldP spid="43027" grpId="0" build="p"/>
      <p:bldP spid="43028" grpId="0"/>
      <p:bldP spid="43028"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781800" y="1676400"/>
            <a:ext cx="609600" cy="2514600"/>
            <a:chOff x="4068" y="1392"/>
            <a:chExt cx="384" cy="1584"/>
          </a:xfrm>
        </p:grpSpPr>
        <p:sp>
          <p:nvSpPr>
            <p:cNvPr id="77859" name="Line 3"/>
            <p:cNvSpPr>
              <a:spLocks noChangeShapeType="1"/>
            </p:cNvSpPr>
            <p:nvPr/>
          </p:nvSpPr>
          <p:spPr bwMode="auto">
            <a:xfrm>
              <a:off x="4260" y="2706"/>
              <a:ext cx="0" cy="270"/>
            </a:xfrm>
            <a:prstGeom prst="line">
              <a:avLst/>
            </a:prstGeom>
            <a:noFill/>
            <a:ln w="57150">
              <a:solidFill>
                <a:srgbClr val="AAAA8C"/>
              </a:solidFill>
              <a:round/>
            </a:ln>
            <a:extLst>
              <a:ext uri="{909E8E84-426E-40DD-AFC4-6F175D3DCCD1}">
                <a14:hiddenFill xmlns:a14="http://schemas.microsoft.com/office/drawing/2010/main">
                  <a:noFill/>
                </a14:hiddenFill>
              </a:ext>
            </a:extLst>
          </p:spPr>
          <p:txBody>
            <a:bodyPr lIns="45720" rIns="45720" anchor="ctr" anchorCtr="1"/>
            <a:lstStyle/>
            <a:p>
              <a:endParaRPr lang="en-US"/>
            </a:p>
          </p:txBody>
        </p:sp>
        <p:sp>
          <p:nvSpPr>
            <p:cNvPr id="196612" name="AutoShape 4"/>
            <p:cNvSpPr>
              <a:spLocks noChangeArrowheads="1"/>
            </p:cNvSpPr>
            <p:nvPr/>
          </p:nvSpPr>
          <p:spPr bwMode="auto">
            <a:xfrm>
              <a:off x="4068" y="1392"/>
              <a:ext cx="384" cy="1325"/>
            </a:xfrm>
            <a:prstGeom prst="roundRect">
              <a:avLst>
                <a:gd name="adj" fmla="val 16667"/>
              </a:avLst>
            </a:prstGeom>
            <a:gradFill rotWithShape="1">
              <a:gsLst>
                <a:gs pos="0">
                  <a:schemeClr val="bg1"/>
                </a:gs>
                <a:gs pos="100000">
                  <a:schemeClr val="bg1">
                    <a:gamma/>
                    <a:shade val="86275"/>
                    <a:invGamma/>
                  </a:schemeClr>
                </a:gs>
              </a:gsLst>
              <a:lin ang="5400000" scaled="1"/>
            </a:gradFill>
            <a:ln w="57150" algn="ctr">
              <a:solidFill>
                <a:srgbClr val="AAAA8C"/>
              </a:solidFill>
              <a:round/>
            </a:ln>
            <a:effectLst/>
          </p:spPr>
          <p:txBody>
            <a:bodyPr wrap="none" lIns="45720" rIns="45720" anchor="ctr"/>
            <a:lstStyle/>
            <a:p>
              <a:pPr fontAlgn="auto">
                <a:spcBef>
                  <a:spcPts val="0"/>
                </a:spcBef>
                <a:spcAft>
                  <a:spcPts val="0"/>
                </a:spcAft>
                <a:defRPr/>
              </a:pPr>
              <a:endParaRPr lang="en-US">
                <a:latin typeface="Arial" panose="020B0604020202020204" pitchFamily="34" charset="0"/>
                <a:cs typeface="+mn-cs"/>
              </a:endParaRPr>
            </a:p>
          </p:txBody>
        </p:sp>
      </p:grpSp>
      <p:sp>
        <p:nvSpPr>
          <p:cNvPr id="77827" name="Rectangle 5"/>
          <p:cNvSpPr>
            <a:spLocks noGrp="1" noChangeArrowheads="1"/>
          </p:cNvSpPr>
          <p:nvPr>
            <p:ph type="title"/>
          </p:nvPr>
        </p:nvSpPr>
        <p:spPr>
          <a:xfrm>
            <a:off x="1905000" y="179388"/>
            <a:ext cx="5375275" cy="403225"/>
          </a:xfrm>
        </p:spPr>
        <p:txBody>
          <a:bodyPr anchor="t"/>
          <a:lstStyle/>
          <a:p>
            <a:r>
              <a:rPr lang="en-US" altLang="en-US" sz="1800" smtClean="0"/>
              <a:t>Non-Disruptive Capacity on Demand</a:t>
            </a:r>
            <a:endParaRPr lang="en-US" altLang="en-US" sz="1800" smtClean="0"/>
          </a:p>
        </p:txBody>
      </p:sp>
      <p:sp>
        <p:nvSpPr>
          <p:cNvPr id="196614" name="AutoShape 6"/>
          <p:cNvSpPr>
            <a:spLocks noChangeArrowheads="1"/>
          </p:cNvSpPr>
          <p:nvPr/>
        </p:nvSpPr>
        <p:spPr bwMode="auto">
          <a:xfrm>
            <a:off x="4362450" y="1676400"/>
            <a:ext cx="609600" cy="2103438"/>
          </a:xfrm>
          <a:prstGeom prst="roundRect">
            <a:avLst>
              <a:gd name="adj" fmla="val 16667"/>
            </a:avLst>
          </a:prstGeom>
          <a:gradFill rotWithShape="1">
            <a:gsLst>
              <a:gs pos="0">
                <a:schemeClr val="bg1"/>
              </a:gs>
              <a:gs pos="100000">
                <a:schemeClr val="bg1">
                  <a:gamma/>
                  <a:shade val="86275"/>
                  <a:invGamma/>
                </a:schemeClr>
              </a:gs>
            </a:gsLst>
            <a:lin ang="5400000" scaled="1"/>
          </a:gradFill>
          <a:ln w="57150" algn="ctr">
            <a:solidFill>
              <a:srgbClr val="AAAA8C"/>
            </a:solidFill>
            <a:round/>
          </a:ln>
          <a:effectLst/>
        </p:spPr>
        <p:txBody>
          <a:bodyPr wrap="none" lIns="45720" rIns="45720" anchor="ctr"/>
          <a:lstStyle/>
          <a:p>
            <a:pPr fontAlgn="auto">
              <a:spcBef>
                <a:spcPts val="0"/>
              </a:spcBef>
              <a:spcAft>
                <a:spcPts val="0"/>
              </a:spcAft>
              <a:defRPr/>
            </a:pPr>
            <a:endParaRPr lang="en-US">
              <a:latin typeface="Arial" panose="020B0604020202020204" pitchFamily="34" charset="0"/>
              <a:cs typeface="+mn-cs"/>
            </a:endParaRPr>
          </a:p>
        </p:txBody>
      </p:sp>
      <p:sp>
        <p:nvSpPr>
          <p:cNvPr id="196615" name="AutoShape 7"/>
          <p:cNvSpPr>
            <a:spLocks noChangeArrowheads="1"/>
          </p:cNvSpPr>
          <p:nvPr/>
        </p:nvSpPr>
        <p:spPr bwMode="auto">
          <a:xfrm>
            <a:off x="5168900" y="1676400"/>
            <a:ext cx="609600" cy="2103438"/>
          </a:xfrm>
          <a:prstGeom prst="roundRect">
            <a:avLst>
              <a:gd name="adj" fmla="val 16667"/>
            </a:avLst>
          </a:prstGeom>
          <a:gradFill rotWithShape="1">
            <a:gsLst>
              <a:gs pos="0">
                <a:schemeClr val="bg1"/>
              </a:gs>
              <a:gs pos="100000">
                <a:schemeClr val="bg1">
                  <a:gamma/>
                  <a:shade val="86275"/>
                  <a:invGamma/>
                </a:schemeClr>
              </a:gs>
            </a:gsLst>
            <a:lin ang="5400000" scaled="1"/>
          </a:gradFill>
          <a:ln w="57150" algn="ctr">
            <a:solidFill>
              <a:srgbClr val="AAAA8C"/>
            </a:solidFill>
            <a:round/>
          </a:ln>
          <a:effectLst/>
        </p:spPr>
        <p:txBody>
          <a:bodyPr wrap="none" lIns="45720" rIns="45720" anchor="ctr"/>
          <a:lstStyle/>
          <a:p>
            <a:pPr fontAlgn="auto">
              <a:spcBef>
                <a:spcPts val="0"/>
              </a:spcBef>
              <a:spcAft>
                <a:spcPts val="0"/>
              </a:spcAft>
              <a:defRPr/>
            </a:pPr>
            <a:endParaRPr lang="en-US">
              <a:latin typeface="Arial" panose="020B0604020202020204" pitchFamily="34" charset="0"/>
              <a:cs typeface="+mn-cs"/>
            </a:endParaRPr>
          </a:p>
        </p:txBody>
      </p:sp>
      <p:sp>
        <p:nvSpPr>
          <p:cNvPr id="196616" name="AutoShape 8"/>
          <p:cNvSpPr>
            <a:spLocks noChangeArrowheads="1"/>
          </p:cNvSpPr>
          <p:nvPr/>
        </p:nvSpPr>
        <p:spPr bwMode="auto">
          <a:xfrm>
            <a:off x="5975350" y="1676400"/>
            <a:ext cx="609600" cy="2103438"/>
          </a:xfrm>
          <a:prstGeom prst="roundRect">
            <a:avLst>
              <a:gd name="adj" fmla="val 16667"/>
            </a:avLst>
          </a:prstGeom>
          <a:gradFill rotWithShape="1">
            <a:gsLst>
              <a:gs pos="0">
                <a:schemeClr val="bg1"/>
              </a:gs>
              <a:gs pos="100000">
                <a:schemeClr val="bg1">
                  <a:gamma/>
                  <a:shade val="86275"/>
                  <a:invGamma/>
                </a:schemeClr>
              </a:gs>
            </a:gsLst>
            <a:lin ang="5400000" scaled="1"/>
          </a:gradFill>
          <a:ln w="57150" algn="ctr">
            <a:solidFill>
              <a:srgbClr val="AAAA8C"/>
            </a:solidFill>
            <a:round/>
          </a:ln>
          <a:effectLst/>
        </p:spPr>
        <p:txBody>
          <a:bodyPr wrap="none" lIns="45720" rIns="45720" anchor="ctr"/>
          <a:lstStyle/>
          <a:p>
            <a:pPr fontAlgn="auto">
              <a:spcBef>
                <a:spcPts val="0"/>
              </a:spcBef>
              <a:spcAft>
                <a:spcPts val="0"/>
              </a:spcAft>
              <a:defRPr/>
            </a:pPr>
            <a:endParaRPr lang="en-US">
              <a:latin typeface="Arial" panose="020B0604020202020204" pitchFamily="34" charset="0"/>
              <a:cs typeface="+mn-cs"/>
            </a:endParaRPr>
          </a:p>
        </p:txBody>
      </p:sp>
      <p:sp>
        <p:nvSpPr>
          <p:cNvPr id="77831" name="Line 9"/>
          <p:cNvSpPr>
            <a:spLocks noChangeShapeType="1"/>
          </p:cNvSpPr>
          <p:nvPr/>
        </p:nvSpPr>
        <p:spPr bwMode="auto">
          <a:xfrm>
            <a:off x="4667250" y="3763963"/>
            <a:ext cx="0" cy="427037"/>
          </a:xfrm>
          <a:prstGeom prst="line">
            <a:avLst/>
          </a:prstGeom>
          <a:noFill/>
          <a:ln w="57150">
            <a:solidFill>
              <a:srgbClr val="AAAA8C"/>
            </a:solidFill>
            <a:round/>
          </a:ln>
          <a:extLst>
            <a:ext uri="{909E8E84-426E-40DD-AFC4-6F175D3DCCD1}">
              <a14:hiddenFill xmlns:a14="http://schemas.microsoft.com/office/drawing/2010/main">
                <a:noFill/>
              </a14:hiddenFill>
            </a:ext>
          </a:extLst>
        </p:spPr>
        <p:txBody>
          <a:bodyPr lIns="45720" rIns="45720" anchor="ctr" anchorCtr="1"/>
          <a:lstStyle/>
          <a:p>
            <a:endParaRPr lang="en-US"/>
          </a:p>
        </p:txBody>
      </p:sp>
      <p:sp>
        <p:nvSpPr>
          <p:cNvPr id="77832" name="Line 10"/>
          <p:cNvSpPr>
            <a:spLocks noChangeShapeType="1"/>
          </p:cNvSpPr>
          <p:nvPr/>
        </p:nvSpPr>
        <p:spPr bwMode="auto">
          <a:xfrm>
            <a:off x="5473700" y="3763963"/>
            <a:ext cx="0" cy="427037"/>
          </a:xfrm>
          <a:prstGeom prst="line">
            <a:avLst/>
          </a:prstGeom>
          <a:noFill/>
          <a:ln w="57150">
            <a:solidFill>
              <a:srgbClr val="AAAA8C"/>
            </a:solidFill>
            <a:round/>
          </a:ln>
          <a:extLst>
            <a:ext uri="{909E8E84-426E-40DD-AFC4-6F175D3DCCD1}">
              <a14:hiddenFill xmlns:a14="http://schemas.microsoft.com/office/drawing/2010/main">
                <a:noFill/>
              </a14:hiddenFill>
            </a:ext>
          </a:extLst>
        </p:spPr>
        <p:txBody>
          <a:bodyPr lIns="45720" rIns="45720" anchor="ctr" anchorCtr="1"/>
          <a:lstStyle/>
          <a:p>
            <a:endParaRPr lang="en-US"/>
          </a:p>
        </p:txBody>
      </p:sp>
      <p:sp>
        <p:nvSpPr>
          <p:cNvPr id="77833" name="Line 11"/>
          <p:cNvSpPr>
            <a:spLocks noChangeShapeType="1"/>
          </p:cNvSpPr>
          <p:nvPr/>
        </p:nvSpPr>
        <p:spPr bwMode="auto">
          <a:xfrm>
            <a:off x="6280150" y="3763963"/>
            <a:ext cx="0" cy="427037"/>
          </a:xfrm>
          <a:prstGeom prst="line">
            <a:avLst/>
          </a:prstGeom>
          <a:noFill/>
          <a:ln w="57150">
            <a:solidFill>
              <a:srgbClr val="AAAA8C"/>
            </a:solidFill>
            <a:round/>
          </a:ln>
          <a:extLst>
            <a:ext uri="{909E8E84-426E-40DD-AFC4-6F175D3DCCD1}">
              <a14:hiddenFill xmlns:a14="http://schemas.microsoft.com/office/drawing/2010/main">
                <a:noFill/>
              </a14:hiddenFill>
            </a:ext>
          </a:extLst>
        </p:spPr>
        <p:txBody>
          <a:bodyPr lIns="45720" rIns="45720" anchor="ctr" anchorCtr="1"/>
          <a:lstStyle/>
          <a:p>
            <a:endParaRPr lang="en-US"/>
          </a:p>
        </p:txBody>
      </p:sp>
      <p:pic>
        <p:nvPicPr>
          <p:cNvPr id="77834" name="Picture 12" descr="blocks-APP-O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45000" y="1770063"/>
            <a:ext cx="4429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5" name="Picture 13" descr="blocks-AP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0" y="2433638"/>
            <a:ext cx="4429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6" name="Picture 14" descr="blocks-APP-O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45000" y="3098800"/>
            <a:ext cx="4429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23" name="Picture 15" descr="blocks-APP-O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3038" y="1770063"/>
            <a:ext cx="442912"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8" name="Picture 16" descr="blocks-AP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038" y="2433638"/>
            <a:ext cx="44291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9" name="Picture 17" descr="blocks-APP-O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3038" y="3098800"/>
            <a:ext cx="44291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0" name="Picture 18" descr="blocks-APP-O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57900" y="1770063"/>
            <a:ext cx="442913"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1" name="Picture 19" descr="blocks-AP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0" y="2433638"/>
            <a:ext cx="44291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28" name="Picture 20" descr="blocks-APP-O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57900" y="3098800"/>
            <a:ext cx="4429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843" name="Group 21"/>
          <p:cNvGrpSpPr/>
          <p:nvPr/>
        </p:nvGrpSpPr>
        <p:grpSpPr bwMode="auto">
          <a:xfrm>
            <a:off x="1165225" y="1905000"/>
            <a:ext cx="2416175" cy="2495550"/>
            <a:chOff x="530" y="1374"/>
            <a:chExt cx="1522" cy="1572"/>
          </a:xfrm>
        </p:grpSpPr>
        <p:grpSp>
          <p:nvGrpSpPr>
            <p:cNvPr id="77852" name="Group 22"/>
            <p:cNvGrpSpPr/>
            <p:nvPr/>
          </p:nvGrpSpPr>
          <p:grpSpPr bwMode="auto">
            <a:xfrm>
              <a:off x="672" y="1653"/>
              <a:ext cx="1190" cy="1014"/>
              <a:chOff x="1632" y="1248"/>
              <a:chExt cx="2682" cy="2286"/>
            </a:xfrm>
          </p:grpSpPr>
          <p:sp>
            <p:nvSpPr>
              <p:cNvPr id="77856" name="Gear"/>
              <p:cNvSpPr>
                <a:spLocks noEditPoints="1" noChangeArrowhead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bg2"/>
              </a:solidFill>
              <a:ln w="19050">
                <a:solidFill>
                  <a:srgbClr val="000000"/>
                </a:solidFill>
                <a:miter lim="800000"/>
              </a:ln>
            </p:spPr>
            <p:txBody>
              <a:bodyPr/>
              <a:lstStyle/>
              <a:p>
                <a:endParaRPr lang="en-US"/>
              </a:p>
            </p:txBody>
          </p:sp>
          <p:sp>
            <p:nvSpPr>
              <p:cNvPr id="77857" name="AutoShape 24"/>
              <p:cNvSpPr>
                <a:spLocks noEditPoints="1" noChangeArrowhead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hlink"/>
              </a:solidFill>
              <a:ln w="19050">
                <a:solidFill>
                  <a:srgbClr val="000000"/>
                </a:solidFill>
                <a:miter lim="800000"/>
              </a:ln>
            </p:spPr>
            <p:txBody>
              <a:bodyPr/>
              <a:lstStyle/>
              <a:p>
                <a:endParaRPr lang="en-US"/>
              </a:p>
            </p:txBody>
          </p:sp>
          <p:sp>
            <p:nvSpPr>
              <p:cNvPr id="77858" name="AutoShape 25"/>
              <p:cNvSpPr>
                <a:spLocks noEditPoints="1" noChangeArrowhead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chemeClr val="accent1"/>
              </a:solidFill>
              <a:ln w="19050">
                <a:solidFill>
                  <a:srgbClr val="000000"/>
                </a:solidFill>
                <a:miter lim="800000"/>
              </a:ln>
            </p:spPr>
            <p:txBody>
              <a:bodyPr/>
              <a:lstStyle/>
              <a:p>
                <a:endParaRPr lang="en-US"/>
              </a:p>
            </p:txBody>
          </p:sp>
        </p:grpSp>
        <p:grpSp>
          <p:nvGrpSpPr>
            <p:cNvPr id="77853" name="Group 26"/>
            <p:cNvGrpSpPr/>
            <p:nvPr/>
          </p:nvGrpSpPr>
          <p:grpSpPr bwMode="auto">
            <a:xfrm>
              <a:off x="530" y="1374"/>
              <a:ext cx="1522" cy="1572"/>
              <a:chOff x="646" y="1494"/>
              <a:chExt cx="1290" cy="1332"/>
            </a:xfrm>
          </p:grpSpPr>
          <p:sp>
            <p:nvSpPr>
              <p:cNvPr id="196635" name="AutoShape 27"/>
              <p:cNvSpPr>
                <a:spLocks noChangeArrowheads="1"/>
              </p:cNvSpPr>
              <p:nvPr/>
            </p:nvSpPr>
            <p:spPr bwMode="auto">
              <a:xfrm>
                <a:off x="646" y="1494"/>
                <a:ext cx="1290" cy="1290"/>
              </a:xfrm>
              <a:custGeom>
                <a:avLst/>
                <a:gdLst>
                  <a:gd name="G0" fmla="+- -1231989 0 0"/>
                  <a:gd name="G1" fmla="+- -9745062 0 0"/>
                  <a:gd name="G2" fmla="+- -1231989 0 -9745062"/>
                  <a:gd name="G3" fmla="+- 10800 0 0"/>
                  <a:gd name="G4" fmla="+- 0 0 -1231989"/>
                  <a:gd name="T0" fmla="*/ 360 256 1"/>
                  <a:gd name="T1" fmla="*/ 0 256 1"/>
                  <a:gd name="G5" fmla="+- G2 T0 T1"/>
                  <a:gd name="G6" fmla="?: G2 G2 G5"/>
                  <a:gd name="G7" fmla="+- 0 0 G6"/>
                  <a:gd name="G8" fmla="+- 8419 0 0"/>
                  <a:gd name="G9" fmla="+- 0 0 -9745062"/>
                  <a:gd name="G10" fmla="+- 8419 0 2700"/>
                  <a:gd name="G11" fmla="cos G10 -1231989"/>
                  <a:gd name="G12" fmla="sin G10 -1231989"/>
                  <a:gd name="G13" fmla="cos 13500 -1231989"/>
                  <a:gd name="G14" fmla="sin 13500 -1231989"/>
                  <a:gd name="G15" fmla="+- G11 10800 0"/>
                  <a:gd name="G16" fmla="+- G12 10800 0"/>
                  <a:gd name="G17" fmla="+- G13 10800 0"/>
                  <a:gd name="G18" fmla="+- G14 10800 0"/>
                  <a:gd name="G19" fmla="*/ 8419 1 2"/>
                  <a:gd name="G20" fmla="+- G19 5400 0"/>
                  <a:gd name="G21" fmla="cos G20 -1231989"/>
                  <a:gd name="G22" fmla="sin G20 -1231989"/>
                  <a:gd name="G23" fmla="+- G21 10800 0"/>
                  <a:gd name="G24" fmla="+- G12 G23 G22"/>
                  <a:gd name="G25" fmla="+- G22 G23 G11"/>
                  <a:gd name="G26" fmla="cos 10800 -1231989"/>
                  <a:gd name="G27" fmla="sin 10800 -1231989"/>
                  <a:gd name="G28" fmla="cos 8419 -1231989"/>
                  <a:gd name="G29" fmla="sin 8419 -1231989"/>
                  <a:gd name="G30" fmla="+- G26 10800 0"/>
                  <a:gd name="G31" fmla="+- G27 10800 0"/>
                  <a:gd name="G32" fmla="+- G28 10800 0"/>
                  <a:gd name="G33" fmla="+- G29 10800 0"/>
                  <a:gd name="G34" fmla="+- G19 5400 0"/>
                  <a:gd name="G35" fmla="cos G34 -9745062"/>
                  <a:gd name="G36" fmla="sin G34 -9745062"/>
                  <a:gd name="G37" fmla="+/ -9745062 -1231989 2"/>
                  <a:gd name="T2" fmla="*/ 180 256 1"/>
                  <a:gd name="T3" fmla="*/ 0 256 1"/>
                  <a:gd name="G38" fmla="+- G37 T2 T3"/>
                  <a:gd name="G39" fmla="?: G2 G37 G38"/>
                  <a:gd name="G40" fmla="cos 10800 G39"/>
                  <a:gd name="G41" fmla="sin 10800 G39"/>
                  <a:gd name="G42" fmla="cos 8419 G39"/>
                  <a:gd name="G43" fmla="sin 8419 G39"/>
                  <a:gd name="G44" fmla="+- G40 10800 0"/>
                  <a:gd name="G45" fmla="+- G41 10800 0"/>
                  <a:gd name="G46" fmla="+- G42 10800 0"/>
                  <a:gd name="G47" fmla="+- G43 10800 0"/>
                  <a:gd name="G48" fmla="+- G35 10800 0"/>
                  <a:gd name="G49" fmla="+- G36 10800 0"/>
                  <a:gd name="T4" fmla="*/ 11976 w 21600"/>
                  <a:gd name="T5" fmla="*/ 64 h 21600"/>
                  <a:gd name="T6" fmla="*/ 2588 w 21600"/>
                  <a:gd name="T7" fmla="*/ 5807 h 21600"/>
                  <a:gd name="T8" fmla="*/ 11716 w 21600"/>
                  <a:gd name="T9" fmla="*/ 2431 h 21600"/>
                  <a:gd name="T10" fmla="*/ 23579 w 21600"/>
                  <a:gd name="T11" fmla="*/ 6449 h 21600"/>
                  <a:gd name="T12" fmla="*/ 21151 w 21600"/>
                  <a:gd name="T13" fmla="*/ 11387 h 21600"/>
                  <a:gd name="T14" fmla="*/ 16213 w 21600"/>
                  <a:gd name="T15" fmla="*/ 895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769" y="8087"/>
                    </a:moveTo>
                    <a:cubicBezTo>
                      <a:pt x="17608" y="4675"/>
                      <a:pt x="14404" y="2381"/>
                      <a:pt x="10800" y="2381"/>
                    </a:cubicBezTo>
                    <a:cubicBezTo>
                      <a:pt x="7860" y="2380"/>
                      <a:pt x="5133" y="3914"/>
                      <a:pt x="3606" y="6425"/>
                    </a:cubicBezTo>
                    <a:lnTo>
                      <a:pt x="1572" y="5188"/>
                    </a:lnTo>
                    <a:cubicBezTo>
                      <a:pt x="3531" y="1966"/>
                      <a:pt x="7029" y="-1"/>
                      <a:pt x="10800" y="0"/>
                    </a:cubicBezTo>
                    <a:cubicBezTo>
                      <a:pt x="15423" y="0"/>
                      <a:pt x="19534" y="2942"/>
                      <a:pt x="21023" y="7319"/>
                    </a:cubicBezTo>
                    <a:lnTo>
                      <a:pt x="23579" y="6449"/>
                    </a:lnTo>
                    <a:lnTo>
                      <a:pt x="21151" y="11387"/>
                    </a:lnTo>
                    <a:lnTo>
                      <a:pt x="16213" y="8957"/>
                    </a:lnTo>
                    <a:lnTo>
                      <a:pt x="18769" y="8087"/>
                    </a:lnTo>
                    <a:close/>
                  </a:path>
                </a:pathLst>
              </a:custGeom>
              <a:gradFill rotWithShape="1">
                <a:gsLst>
                  <a:gs pos="0">
                    <a:schemeClr val="accent2">
                      <a:gamma/>
                      <a:shade val="86275"/>
                      <a:invGamma/>
                      <a:alpha val="0"/>
                    </a:schemeClr>
                  </a:gs>
                  <a:gs pos="100000">
                    <a:schemeClr val="accent2">
                      <a:alpha val="71001"/>
                    </a:schemeClr>
                  </a:gs>
                </a:gsLst>
                <a:lin ang="0" scaled="1"/>
              </a:gradFill>
              <a:ln w="28575" algn="ctr">
                <a:noFill/>
                <a:miter lim="800000"/>
              </a:ln>
              <a:effectLst/>
            </p:spPr>
            <p:txBody>
              <a:bodyPr wrap="none" lIns="45720" rIns="45720" anchor="ctr"/>
              <a:lstStyle/>
              <a:p>
                <a:pPr fontAlgn="auto">
                  <a:spcBef>
                    <a:spcPts val="0"/>
                  </a:spcBef>
                  <a:spcAft>
                    <a:spcPts val="0"/>
                  </a:spcAft>
                  <a:defRPr/>
                </a:pPr>
                <a:endParaRPr lang="en-US">
                  <a:latin typeface="Arial" panose="020B0604020202020204" pitchFamily="34" charset="0"/>
                  <a:cs typeface="+mn-cs"/>
                </a:endParaRPr>
              </a:p>
            </p:txBody>
          </p:sp>
          <p:sp>
            <p:nvSpPr>
              <p:cNvPr id="196636" name="AutoShape 28"/>
              <p:cNvSpPr>
                <a:spLocks noChangeArrowheads="1"/>
              </p:cNvSpPr>
              <p:nvPr/>
            </p:nvSpPr>
            <p:spPr bwMode="auto">
              <a:xfrm rot="10800000">
                <a:off x="646" y="1536"/>
                <a:ext cx="1290" cy="1290"/>
              </a:xfrm>
              <a:custGeom>
                <a:avLst/>
                <a:gdLst>
                  <a:gd name="G0" fmla="+- -1231989 0 0"/>
                  <a:gd name="G1" fmla="+- -9745062 0 0"/>
                  <a:gd name="G2" fmla="+- -1231989 0 -9745062"/>
                  <a:gd name="G3" fmla="+- 10800 0 0"/>
                  <a:gd name="G4" fmla="+- 0 0 -1231989"/>
                  <a:gd name="T0" fmla="*/ 360 256 1"/>
                  <a:gd name="T1" fmla="*/ 0 256 1"/>
                  <a:gd name="G5" fmla="+- G2 T0 T1"/>
                  <a:gd name="G6" fmla="?: G2 G2 G5"/>
                  <a:gd name="G7" fmla="+- 0 0 G6"/>
                  <a:gd name="G8" fmla="+- 8419 0 0"/>
                  <a:gd name="G9" fmla="+- 0 0 -9745062"/>
                  <a:gd name="G10" fmla="+- 8419 0 2700"/>
                  <a:gd name="G11" fmla="cos G10 -1231989"/>
                  <a:gd name="G12" fmla="sin G10 -1231989"/>
                  <a:gd name="G13" fmla="cos 13500 -1231989"/>
                  <a:gd name="G14" fmla="sin 13500 -1231989"/>
                  <a:gd name="G15" fmla="+- G11 10800 0"/>
                  <a:gd name="G16" fmla="+- G12 10800 0"/>
                  <a:gd name="G17" fmla="+- G13 10800 0"/>
                  <a:gd name="G18" fmla="+- G14 10800 0"/>
                  <a:gd name="G19" fmla="*/ 8419 1 2"/>
                  <a:gd name="G20" fmla="+- G19 5400 0"/>
                  <a:gd name="G21" fmla="cos G20 -1231989"/>
                  <a:gd name="G22" fmla="sin G20 -1231989"/>
                  <a:gd name="G23" fmla="+- G21 10800 0"/>
                  <a:gd name="G24" fmla="+- G12 G23 G22"/>
                  <a:gd name="G25" fmla="+- G22 G23 G11"/>
                  <a:gd name="G26" fmla="cos 10800 -1231989"/>
                  <a:gd name="G27" fmla="sin 10800 -1231989"/>
                  <a:gd name="G28" fmla="cos 8419 -1231989"/>
                  <a:gd name="G29" fmla="sin 8419 -1231989"/>
                  <a:gd name="G30" fmla="+- G26 10800 0"/>
                  <a:gd name="G31" fmla="+- G27 10800 0"/>
                  <a:gd name="G32" fmla="+- G28 10800 0"/>
                  <a:gd name="G33" fmla="+- G29 10800 0"/>
                  <a:gd name="G34" fmla="+- G19 5400 0"/>
                  <a:gd name="G35" fmla="cos G34 -9745062"/>
                  <a:gd name="G36" fmla="sin G34 -9745062"/>
                  <a:gd name="G37" fmla="+/ -9745062 -1231989 2"/>
                  <a:gd name="T2" fmla="*/ 180 256 1"/>
                  <a:gd name="T3" fmla="*/ 0 256 1"/>
                  <a:gd name="G38" fmla="+- G37 T2 T3"/>
                  <a:gd name="G39" fmla="?: G2 G37 G38"/>
                  <a:gd name="G40" fmla="cos 10800 G39"/>
                  <a:gd name="G41" fmla="sin 10800 G39"/>
                  <a:gd name="G42" fmla="cos 8419 G39"/>
                  <a:gd name="G43" fmla="sin 8419 G39"/>
                  <a:gd name="G44" fmla="+- G40 10800 0"/>
                  <a:gd name="G45" fmla="+- G41 10800 0"/>
                  <a:gd name="G46" fmla="+- G42 10800 0"/>
                  <a:gd name="G47" fmla="+- G43 10800 0"/>
                  <a:gd name="G48" fmla="+- G35 10800 0"/>
                  <a:gd name="G49" fmla="+- G36 10800 0"/>
                  <a:gd name="T4" fmla="*/ 11976 w 21600"/>
                  <a:gd name="T5" fmla="*/ 64 h 21600"/>
                  <a:gd name="T6" fmla="*/ 2588 w 21600"/>
                  <a:gd name="T7" fmla="*/ 5807 h 21600"/>
                  <a:gd name="T8" fmla="*/ 11716 w 21600"/>
                  <a:gd name="T9" fmla="*/ 2431 h 21600"/>
                  <a:gd name="T10" fmla="*/ 23579 w 21600"/>
                  <a:gd name="T11" fmla="*/ 6449 h 21600"/>
                  <a:gd name="T12" fmla="*/ 21151 w 21600"/>
                  <a:gd name="T13" fmla="*/ 11387 h 21600"/>
                  <a:gd name="T14" fmla="*/ 16213 w 21600"/>
                  <a:gd name="T15" fmla="*/ 895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769" y="8087"/>
                    </a:moveTo>
                    <a:cubicBezTo>
                      <a:pt x="17608" y="4675"/>
                      <a:pt x="14404" y="2381"/>
                      <a:pt x="10800" y="2381"/>
                    </a:cubicBezTo>
                    <a:cubicBezTo>
                      <a:pt x="7860" y="2380"/>
                      <a:pt x="5133" y="3914"/>
                      <a:pt x="3606" y="6425"/>
                    </a:cubicBezTo>
                    <a:lnTo>
                      <a:pt x="1572" y="5188"/>
                    </a:lnTo>
                    <a:cubicBezTo>
                      <a:pt x="3531" y="1966"/>
                      <a:pt x="7029" y="-1"/>
                      <a:pt x="10800" y="0"/>
                    </a:cubicBezTo>
                    <a:cubicBezTo>
                      <a:pt x="15423" y="0"/>
                      <a:pt x="19534" y="2942"/>
                      <a:pt x="21023" y="7319"/>
                    </a:cubicBezTo>
                    <a:lnTo>
                      <a:pt x="23579" y="6449"/>
                    </a:lnTo>
                    <a:lnTo>
                      <a:pt x="21151" y="11387"/>
                    </a:lnTo>
                    <a:lnTo>
                      <a:pt x="16213" y="8957"/>
                    </a:lnTo>
                    <a:lnTo>
                      <a:pt x="18769" y="8087"/>
                    </a:lnTo>
                    <a:close/>
                  </a:path>
                </a:pathLst>
              </a:custGeom>
              <a:gradFill rotWithShape="1">
                <a:gsLst>
                  <a:gs pos="0">
                    <a:schemeClr val="accent2">
                      <a:gamma/>
                      <a:shade val="86275"/>
                      <a:invGamma/>
                      <a:alpha val="0"/>
                    </a:schemeClr>
                  </a:gs>
                  <a:gs pos="100000">
                    <a:schemeClr val="accent2">
                      <a:alpha val="71001"/>
                    </a:schemeClr>
                  </a:gs>
                </a:gsLst>
                <a:lin ang="0" scaled="1"/>
              </a:gradFill>
              <a:ln w="28575" algn="ctr">
                <a:noFill/>
                <a:miter lim="800000"/>
              </a:ln>
              <a:effectLst/>
            </p:spPr>
            <p:txBody>
              <a:bodyPr wrap="none" lIns="45720" rIns="45720" anchor="ctr"/>
              <a:lstStyle/>
              <a:p>
                <a:pPr fontAlgn="auto">
                  <a:spcBef>
                    <a:spcPts val="0"/>
                  </a:spcBef>
                  <a:spcAft>
                    <a:spcPts val="0"/>
                  </a:spcAft>
                  <a:defRPr/>
                </a:pPr>
                <a:endParaRPr lang="en-US">
                  <a:latin typeface="Arial" panose="020B0604020202020204" pitchFamily="34" charset="0"/>
                  <a:cs typeface="+mn-cs"/>
                </a:endParaRPr>
              </a:p>
            </p:txBody>
          </p:sp>
        </p:grpSp>
      </p:grpSp>
      <p:sp>
        <p:nvSpPr>
          <p:cNvPr id="196637" name="Freeform 29"/>
          <p:cNvSpPr/>
          <p:nvPr/>
        </p:nvSpPr>
        <p:spPr bwMode="auto">
          <a:xfrm>
            <a:off x="2609850" y="4419600"/>
            <a:ext cx="4572000" cy="914400"/>
          </a:xfrm>
          <a:custGeom>
            <a:avLst/>
            <a:gdLst>
              <a:gd name="T0" fmla="*/ 2147483647 w 2832"/>
              <a:gd name="T1" fmla="*/ 2147483647 h 768"/>
              <a:gd name="T2" fmla="*/ 2147483647 w 2832"/>
              <a:gd name="T3" fmla="*/ 2147483647 h 768"/>
              <a:gd name="T4" fmla="*/ 0 w 2832"/>
              <a:gd name="T5" fmla="*/ 2147483647 h 768"/>
              <a:gd name="T6" fmla="*/ 0 w 2832"/>
              <a:gd name="T7" fmla="*/ 0 h 768"/>
              <a:gd name="T8" fmla="*/ 0 60000 65536"/>
              <a:gd name="T9" fmla="*/ 0 60000 65536"/>
              <a:gd name="T10" fmla="*/ 0 60000 65536"/>
              <a:gd name="T11" fmla="*/ 0 60000 65536"/>
              <a:gd name="T12" fmla="*/ 0 w 2832"/>
              <a:gd name="T13" fmla="*/ 0 h 768"/>
              <a:gd name="T14" fmla="*/ 2832 w 2832"/>
              <a:gd name="T15" fmla="*/ 768 h 768"/>
            </a:gdLst>
            <a:ahLst/>
            <a:cxnLst>
              <a:cxn ang="T8">
                <a:pos x="T0" y="T1"/>
              </a:cxn>
              <a:cxn ang="T9">
                <a:pos x="T2" y="T3"/>
              </a:cxn>
              <a:cxn ang="T10">
                <a:pos x="T4" y="T5"/>
              </a:cxn>
              <a:cxn ang="T11">
                <a:pos x="T6" y="T7"/>
              </a:cxn>
            </a:cxnLst>
            <a:rect l="T12" t="T13" r="T14" b="T15"/>
            <a:pathLst>
              <a:path w="2832" h="768">
                <a:moveTo>
                  <a:pt x="2832" y="384"/>
                </a:moveTo>
                <a:lnTo>
                  <a:pt x="2832" y="768"/>
                </a:lnTo>
                <a:lnTo>
                  <a:pt x="0" y="768"/>
                </a:lnTo>
                <a:lnTo>
                  <a:pt x="0" y="0"/>
                </a:lnTo>
              </a:path>
            </a:pathLst>
          </a:custGeom>
          <a:noFill/>
          <a:ln w="76200" cap="flat" cmpd="sng">
            <a:solidFill>
              <a:schemeClr val="folHlink"/>
            </a:solidFill>
            <a:prstDash val="solid"/>
            <a:round/>
            <a:tailEnd type="stealth" w="lg" len="lg"/>
          </a:ln>
          <a:extLst>
            <a:ext uri="{909E8E84-426E-40DD-AFC4-6F175D3DCCD1}">
              <a14:hiddenFill xmlns:a14="http://schemas.microsoft.com/office/drawing/2010/main">
                <a:solidFill>
                  <a:srgbClr val="FFFFFF"/>
                </a:solidFill>
              </a14:hiddenFill>
            </a:ext>
          </a:extLst>
        </p:spPr>
        <p:txBody>
          <a:bodyPr lIns="45720" rIns="45720" anchor="ctr" anchorCtr="1"/>
          <a:lstStyle/>
          <a:p>
            <a:endParaRPr lang="en-US"/>
          </a:p>
        </p:txBody>
      </p:sp>
      <p:sp>
        <p:nvSpPr>
          <p:cNvPr id="196638" name="Line 30"/>
          <p:cNvSpPr>
            <a:spLocks noChangeShapeType="1"/>
          </p:cNvSpPr>
          <p:nvPr/>
        </p:nvSpPr>
        <p:spPr bwMode="auto">
          <a:xfrm>
            <a:off x="3279775" y="3276600"/>
            <a:ext cx="1082675" cy="0"/>
          </a:xfrm>
          <a:prstGeom prst="line">
            <a:avLst/>
          </a:prstGeom>
          <a:noFill/>
          <a:ln w="76200">
            <a:solidFill>
              <a:schemeClr val="folHlink"/>
            </a:solidFill>
            <a:round/>
            <a:tailEnd type="stealth" w="lg" len="lg"/>
          </a:ln>
          <a:extLst>
            <a:ext uri="{909E8E84-426E-40DD-AFC4-6F175D3DCCD1}">
              <a14:hiddenFill xmlns:a14="http://schemas.microsoft.com/office/drawing/2010/main">
                <a:noFill/>
              </a14:hiddenFill>
            </a:ext>
          </a:extLst>
        </p:spPr>
        <p:txBody>
          <a:bodyPr lIns="45720" rIns="45720" anchor="ctr" anchorCtr="1"/>
          <a:lstStyle/>
          <a:p>
            <a:endParaRPr lang="en-US"/>
          </a:p>
        </p:txBody>
      </p:sp>
      <p:pic>
        <p:nvPicPr>
          <p:cNvPr id="196639" name="Picture 31" descr="Server_ico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7325" y="4040188"/>
            <a:ext cx="8413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7" name="Picture 32" descr="Server_ico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26125" y="4040188"/>
            <a:ext cx="8413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8" name="Picture 33" descr="Server_ico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4925" y="4040188"/>
            <a:ext cx="8413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9" name="Picture 34" descr="Server_ico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3725" y="4040188"/>
            <a:ext cx="8413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43" name="Picture 35" descr="blocks-APP-O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65938" y="1770063"/>
            <a:ext cx="442912"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44" name="Picture 36" descr="blocks-AP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938" y="3084513"/>
            <a:ext cx="442912"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6639"/>
                                        </p:tgtEl>
                                        <p:attrNameLst>
                                          <p:attrName>style.visibility</p:attrName>
                                        </p:attrNameLst>
                                      </p:cBhvr>
                                      <p:to>
                                        <p:strVal val="visible"/>
                                      </p:to>
                                    </p:set>
                                    <p:animEffect transition="in" filter="fade">
                                      <p:cBhvr>
                                        <p:cTn id="7" dur="500"/>
                                        <p:tgtEl>
                                          <p:spTgt spid="196639"/>
                                        </p:tgtEl>
                                      </p:cBhvr>
                                    </p:animEffect>
                                    <p:anim calcmode="lin" valueType="num">
                                      <p:cBhvr>
                                        <p:cTn id="8" dur="500" fill="hold"/>
                                        <p:tgtEl>
                                          <p:spTgt spid="196639"/>
                                        </p:tgtEl>
                                        <p:attrNameLst>
                                          <p:attrName>ppt_x</p:attrName>
                                        </p:attrNameLst>
                                      </p:cBhvr>
                                      <p:tavLst>
                                        <p:tav tm="0">
                                          <p:val>
                                            <p:strVal val="#ppt_x"/>
                                          </p:val>
                                        </p:tav>
                                        <p:tav tm="100000">
                                          <p:val>
                                            <p:strVal val="#ppt_x"/>
                                          </p:val>
                                        </p:tav>
                                      </p:tavLst>
                                    </p:anim>
                                    <p:anim calcmode="lin" valueType="num">
                                      <p:cBhvr>
                                        <p:cTn id="9" dur="500" fill="hold"/>
                                        <p:tgtEl>
                                          <p:spTgt spid="19663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1" presetClass="entr" presetSubtype="1" fill="hold" grpId="0" nodeType="afterEffect">
                                  <p:stCondLst>
                                    <p:cond delay="1500"/>
                                  </p:stCondLst>
                                  <p:childTnLst>
                                    <p:set>
                                      <p:cBhvr>
                                        <p:cTn id="18" dur="1" fill="hold">
                                          <p:stCondLst>
                                            <p:cond delay="0"/>
                                          </p:stCondLst>
                                        </p:cTn>
                                        <p:tgtEl>
                                          <p:spTgt spid="196637"/>
                                        </p:tgtEl>
                                        <p:attrNameLst>
                                          <p:attrName>style.visibility</p:attrName>
                                        </p:attrNameLst>
                                      </p:cBhvr>
                                      <p:to>
                                        <p:strVal val="visible"/>
                                      </p:to>
                                    </p:set>
                                    <p:animEffect transition="in" filter="wheel(1)">
                                      <p:cBhvr>
                                        <p:cTn id="19" dur="1000"/>
                                        <p:tgtEl>
                                          <p:spTgt spid="196637"/>
                                        </p:tgtEl>
                                      </p:cBhvr>
                                    </p:animEffect>
                                  </p:childTnLst>
                                </p:cTn>
                              </p:par>
                            </p:childTnLst>
                          </p:cTn>
                        </p:par>
                        <p:par>
                          <p:cTn id="20" fill="hold">
                            <p:stCondLst>
                              <p:cond delay="3500"/>
                            </p:stCondLst>
                            <p:childTnLst>
                              <p:par>
                                <p:cTn id="21" presetID="17" presetClass="entr" presetSubtype="8" fill="hold" grpId="0" nodeType="afterEffect">
                                  <p:stCondLst>
                                    <p:cond delay="0"/>
                                  </p:stCondLst>
                                  <p:childTnLst>
                                    <p:set>
                                      <p:cBhvr>
                                        <p:cTn id="22" dur="1" fill="hold">
                                          <p:stCondLst>
                                            <p:cond delay="0"/>
                                          </p:stCondLst>
                                        </p:cTn>
                                        <p:tgtEl>
                                          <p:spTgt spid="196638"/>
                                        </p:tgtEl>
                                        <p:attrNameLst>
                                          <p:attrName>style.visibility</p:attrName>
                                        </p:attrNameLst>
                                      </p:cBhvr>
                                      <p:to>
                                        <p:strVal val="visible"/>
                                      </p:to>
                                    </p:set>
                                    <p:anim calcmode="lin" valueType="num">
                                      <p:cBhvr>
                                        <p:cTn id="23" dur="500" fill="hold"/>
                                        <p:tgtEl>
                                          <p:spTgt spid="196638"/>
                                        </p:tgtEl>
                                        <p:attrNameLst>
                                          <p:attrName>ppt_x</p:attrName>
                                        </p:attrNameLst>
                                      </p:cBhvr>
                                      <p:tavLst>
                                        <p:tav tm="0">
                                          <p:val>
                                            <p:strVal val="#ppt_x-#ppt_w/2"/>
                                          </p:val>
                                        </p:tav>
                                        <p:tav tm="100000">
                                          <p:val>
                                            <p:strVal val="#ppt_x"/>
                                          </p:val>
                                        </p:tav>
                                      </p:tavLst>
                                    </p:anim>
                                    <p:anim calcmode="lin" valueType="num">
                                      <p:cBhvr>
                                        <p:cTn id="24" dur="500" fill="hold"/>
                                        <p:tgtEl>
                                          <p:spTgt spid="196638"/>
                                        </p:tgtEl>
                                        <p:attrNameLst>
                                          <p:attrName>ppt_y</p:attrName>
                                        </p:attrNameLst>
                                      </p:cBhvr>
                                      <p:tavLst>
                                        <p:tav tm="0">
                                          <p:val>
                                            <p:strVal val="#ppt_y"/>
                                          </p:val>
                                        </p:tav>
                                        <p:tav tm="100000">
                                          <p:val>
                                            <p:strVal val="#ppt_y"/>
                                          </p:val>
                                        </p:tav>
                                      </p:tavLst>
                                    </p:anim>
                                    <p:anim calcmode="lin" valueType="num">
                                      <p:cBhvr>
                                        <p:cTn id="25" dur="500" fill="hold"/>
                                        <p:tgtEl>
                                          <p:spTgt spid="196638"/>
                                        </p:tgtEl>
                                        <p:attrNameLst>
                                          <p:attrName>ppt_w</p:attrName>
                                        </p:attrNameLst>
                                      </p:cBhvr>
                                      <p:tavLst>
                                        <p:tav tm="0">
                                          <p:val>
                                            <p:fltVal val="0"/>
                                          </p:val>
                                        </p:tav>
                                        <p:tav tm="100000">
                                          <p:val>
                                            <p:strVal val="#ppt_w"/>
                                          </p:val>
                                        </p:tav>
                                      </p:tavLst>
                                    </p:anim>
                                    <p:anim calcmode="lin" valueType="num">
                                      <p:cBhvr>
                                        <p:cTn id="26" dur="500" fill="hold"/>
                                        <p:tgtEl>
                                          <p:spTgt spid="196638"/>
                                        </p:tgtEl>
                                        <p:attrNameLst>
                                          <p:attrName>ppt_h</p:attrName>
                                        </p:attrNameLst>
                                      </p:cBhvr>
                                      <p:tavLst>
                                        <p:tav tm="0">
                                          <p:val>
                                            <p:strVal val="#ppt_h"/>
                                          </p:val>
                                        </p:tav>
                                        <p:tav tm="100000">
                                          <p:val>
                                            <p:strVal val="#ppt_h"/>
                                          </p:val>
                                        </p:tav>
                                      </p:tavLst>
                                    </p:anim>
                                  </p:childTnLst>
                                </p:cTn>
                              </p:par>
                            </p:childTnLst>
                          </p:cTn>
                        </p:par>
                        <p:par>
                          <p:cTn id="27" fill="hold">
                            <p:stCondLst>
                              <p:cond delay="4000"/>
                            </p:stCondLst>
                            <p:childTnLst>
                              <p:par>
                                <p:cTn id="28" presetID="17" presetClass="exit" presetSubtype="4" fill="hold" nodeType="afterEffect">
                                  <p:stCondLst>
                                    <p:cond delay="1500"/>
                                  </p:stCondLst>
                                  <p:childTnLst>
                                    <p:anim calcmode="lin" valueType="num">
                                      <p:cBhvr>
                                        <p:cTn id="29" dur="500"/>
                                        <p:tgtEl>
                                          <p:spTgt spid="196628"/>
                                        </p:tgtEl>
                                        <p:attrNameLst>
                                          <p:attrName>ppt_x</p:attrName>
                                        </p:attrNameLst>
                                      </p:cBhvr>
                                      <p:tavLst>
                                        <p:tav tm="0">
                                          <p:val>
                                            <p:strVal val="ppt_x"/>
                                          </p:val>
                                        </p:tav>
                                        <p:tav tm="100000">
                                          <p:val>
                                            <p:strVal val="ppt_x"/>
                                          </p:val>
                                        </p:tav>
                                      </p:tavLst>
                                    </p:anim>
                                    <p:anim calcmode="lin" valueType="num">
                                      <p:cBhvr>
                                        <p:cTn id="30" dur="500"/>
                                        <p:tgtEl>
                                          <p:spTgt spid="196628"/>
                                        </p:tgtEl>
                                        <p:attrNameLst>
                                          <p:attrName>ppt_y</p:attrName>
                                        </p:attrNameLst>
                                      </p:cBhvr>
                                      <p:tavLst>
                                        <p:tav tm="0">
                                          <p:val>
                                            <p:strVal val="ppt_y"/>
                                          </p:val>
                                        </p:tav>
                                        <p:tav tm="100000">
                                          <p:val>
                                            <p:strVal val="ppt_y+ppt_h/2"/>
                                          </p:val>
                                        </p:tav>
                                      </p:tavLst>
                                    </p:anim>
                                    <p:anim calcmode="lin" valueType="num">
                                      <p:cBhvr>
                                        <p:cTn id="31" dur="500"/>
                                        <p:tgtEl>
                                          <p:spTgt spid="196628"/>
                                        </p:tgtEl>
                                        <p:attrNameLst>
                                          <p:attrName>ppt_w</p:attrName>
                                        </p:attrNameLst>
                                      </p:cBhvr>
                                      <p:tavLst>
                                        <p:tav tm="0">
                                          <p:val>
                                            <p:strVal val="ppt_w"/>
                                          </p:val>
                                        </p:tav>
                                        <p:tav tm="100000">
                                          <p:val>
                                            <p:strVal val="ppt_w"/>
                                          </p:val>
                                        </p:tav>
                                      </p:tavLst>
                                    </p:anim>
                                    <p:anim calcmode="lin" valueType="num">
                                      <p:cBhvr>
                                        <p:cTn id="32" dur="500"/>
                                        <p:tgtEl>
                                          <p:spTgt spid="196628"/>
                                        </p:tgtEl>
                                        <p:attrNameLst>
                                          <p:attrName>ppt_h</p:attrName>
                                        </p:attrNameLst>
                                      </p:cBhvr>
                                      <p:tavLst>
                                        <p:tav tm="0">
                                          <p:val>
                                            <p:strVal val="ppt_h"/>
                                          </p:val>
                                        </p:tav>
                                        <p:tav tm="100000">
                                          <p:val>
                                            <p:fltVal val="0"/>
                                          </p:val>
                                        </p:tav>
                                      </p:tavLst>
                                    </p:anim>
                                    <p:set>
                                      <p:cBhvr>
                                        <p:cTn id="33" dur="1" fill="hold">
                                          <p:stCondLst>
                                            <p:cond delay="499"/>
                                          </p:stCondLst>
                                        </p:cTn>
                                        <p:tgtEl>
                                          <p:spTgt spid="196628"/>
                                        </p:tgtEl>
                                        <p:attrNameLst>
                                          <p:attrName>style.visibility</p:attrName>
                                        </p:attrNameLst>
                                      </p:cBhvr>
                                      <p:to>
                                        <p:strVal val="hidden"/>
                                      </p:to>
                                    </p:set>
                                  </p:childTnLst>
                                </p:cTn>
                              </p:par>
                              <p:par>
                                <p:cTn id="34" presetID="17" presetClass="entr" presetSubtype="4" fill="hold" nodeType="withEffect">
                                  <p:stCondLst>
                                    <p:cond delay="1500"/>
                                  </p:stCondLst>
                                  <p:childTnLst>
                                    <p:set>
                                      <p:cBhvr>
                                        <p:cTn id="35" dur="1" fill="hold">
                                          <p:stCondLst>
                                            <p:cond delay="0"/>
                                          </p:stCondLst>
                                        </p:cTn>
                                        <p:tgtEl>
                                          <p:spTgt spid="196643"/>
                                        </p:tgtEl>
                                        <p:attrNameLst>
                                          <p:attrName>style.visibility</p:attrName>
                                        </p:attrNameLst>
                                      </p:cBhvr>
                                      <p:to>
                                        <p:strVal val="visible"/>
                                      </p:to>
                                    </p:set>
                                    <p:anim calcmode="lin" valueType="num">
                                      <p:cBhvr>
                                        <p:cTn id="36" dur="500" fill="hold"/>
                                        <p:tgtEl>
                                          <p:spTgt spid="196643"/>
                                        </p:tgtEl>
                                        <p:attrNameLst>
                                          <p:attrName>ppt_x</p:attrName>
                                        </p:attrNameLst>
                                      </p:cBhvr>
                                      <p:tavLst>
                                        <p:tav tm="0">
                                          <p:val>
                                            <p:strVal val="#ppt_x"/>
                                          </p:val>
                                        </p:tav>
                                        <p:tav tm="100000">
                                          <p:val>
                                            <p:strVal val="#ppt_x"/>
                                          </p:val>
                                        </p:tav>
                                      </p:tavLst>
                                    </p:anim>
                                    <p:anim calcmode="lin" valueType="num">
                                      <p:cBhvr>
                                        <p:cTn id="37" dur="500" fill="hold"/>
                                        <p:tgtEl>
                                          <p:spTgt spid="196643"/>
                                        </p:tgtEl>
                                        <p:attrNameLst>
                                          <p:attrName>ppt_y</p:attrName>
                                        </p:attrNameLst>
                                      </p:cBhvr>
                                      <p:tavLst>
                                        <p:tav tm="0">
                                          <p:val>
                                            <p:strVal val="#ppt_y+#ppt_h/2"/>
                                          </p:val>
                                        </p:tav>
                                        <p:tav tm="100000">
                                          <p:val>
                                            <p:strVal val="#ppt_y"/>
                                          </p:val>
                                        </p:tav>
                                      </p:tavLst>
                                    </p:anim>
                                    <p:anim calcmode="lin" valueType="num">
                                      <p:cBhvr>
                                        <p:cTn id="38" dur="500" fill="hold"/>
                                        <p:tgtEl>
                                          <p:spTgt spid="196643"/>
                                        </p:tgtEl>
                                        <p:attrNameLst>
                                          <p:attrName>ppt_w</p:attrName>
                                        </p:attrNameLst>
                                      </p:cBhvr>
                                      <p:tavLst>
                                        <p:tav tm="0">
                                          <p:val>
                                            <p:strVal val="#ppt_w"/>
                                          </p:val>
                                        </p:tav>
                                        <p:tav tm="100000">
                                          <p:val>
                                            <p:strVal val="#ppt_w"/>
                                          </p:val>
                                        </p:tav>
                                      </p:tavLst>
                                    </p:anim>
                                    <p:anim calcmode="lin" valueType="num">
                                      <p:cBhvr>
                                        <p:cTn id="39" dur="500" fill="hold"/>
                                        <p:tgtEl>
                                          <p:spTgt spid="196643"/>
                                        </p:tgtEl>
                                        <p:attrNameLst>
                                          <p:attrName>ppt_h</p:attrName>
                                        </p:attrNameLst>
                                      </p:cBhvr>
                                      <p:tavLst>
                                        <p:tav tm="0">
                                          <p:val>
                                            <p:fltVal val="0"/>
                                          </p:val>
                                        </p:tav>
                                        <p:tav tm="100000">
                                          <p:val>
                                            <p:strVal val="#ppt_h"/>
                                          </p:val>
                                        </p:tav>
                                      </p:tavLst>
                                    </p:anim>
                                  </p:childTnLst>
                                </p:cTn>
                              </p:par>
                            </p:childTnLst>
                          </p:cTn>
                        </p:par>
                        <p:par>
                          <p:cTn id="40" fill="hold">
                            <p:stCondLst>
                              <p:cond delay="6000"/>
                            </p:stCondLst>
                            <p:childTnLst>
                              <p:par>
                                <p:cTn id="41" presetID="17" presetClass="exit" presetSubtype="4" fill="hold" nodeType="afterEffect">
                                  <p:stCondLst>
                                    <p:cond delay="1000"/>
                                  </p:stCondLst>
                                  <p:childTnLst>
                                    <p:anim calcmode="lin" valueType="num">
                                      <p:cBhvr>
                                        <p:cTn id="42" dur="500"/>
                                        <p:tgtEl>
                                          <p:spTgt spid="196623"/>
                                        </p:tgtEl>
                                        <p:attrNameLst>
                                          <p:attrName>ppt_x</p:attrName>
                                        </p:attrNameLst>
                                      </p:cBhvr>
                                      <p:tavLst>
                                        <p:tav tm="0">
                                          <p:val>
                                            <p:strVal val="ppt_x"/>
                                          </p:val>
                                        </p:tav>
                                        <p:tav tm="100000">
                                          <p:val>
                                            <p:strVal val="ppt_x"/>
                                          </p:val>
                                        </p:tav>
                                      </p:tavLst>
                                    </p:anim>
                                    <p:anim calcmode="lin" valueType="num">
                                      <p:cBhvr>
                                        <p:cTn id="43" dur="500"/>
                                        <p:tgtEl>
                                          <p:spTgt spid="196623"/>
                                        </p:tgtEl>
                                        <p:attrNameLst>
                                          <p:attrName>ppt_y</p:attrName>
                                        </p:attrNameLst>
                                      </p:cBhvr>
                                      <p:tavLst>
                                        <p:tav tm="0">
                                          <p:val>
                                            <p:strVal val="ppt_y"/>
                                          </p:val>
                                        </p:tav>
                                        <p:tav tm="100000">
                                          <p:val>
                                            <p:strVal val="ppt_y+ppt_h/2"/>
                                          </p:val>
                                        </p:tav>
                                      </p:tavLst>
                                    </p:anim>
                                    <p:anim calcmode="lin" valueType="num">
                                      <p:cBhvr>
                                        <p:cTn id="44" dur="500"/>
                                        <p:tgtEl>
                                          <p:spTgt spid="196623"/>
                                        </p:tgtEl>
                                        <p:attrNameLst>
                                          <p:attrName>ppt_w</p:attrName>
                                        </p:attrNameLst>
                                      </p:cBhvr>
                                      <p:tavLst>
                                        <p:tav tm="0">
                                          <p:val>
                                            <p:strVal val="ppt_w"/>
                                          </p:val>
                                        </p:tav>
                                        <p:tav tm="100000">
                                          <p:val>
                                            <p:strVal val="ppt_w"/>
                                          </p:val>
                                        </p:tav>
                                      </p:tavLst>
                                    </p:anim>
                                    <p:anim calcmode="lin" valueType="num">
                                      <p:cBhvr>
                                        <p:cTn id="45" dur="500"/>
                                        <p:tgtEl>
                                          <p:spTgt spid="196623"/>
                                        </p:tgtEl>
                                        <p:attrNameLst>
                                          <p:attrName>ppt_h</p:attrName>
                                        </p:attrNameLst>
                                      </p:cBhvr>
                                      <p:tavLst>
                                        <p:tav tm="0">
                                          <p:val>
                                            <p:strVal val="ppt_h"/>
                                          </p:val>
                                        </p:tav>
                                        <p:tav tm="100000">
                                          <p:val>
                                            <p:fltVal val="0"/>
                                          </p:val>
                                        </p:tav>
                                      </p:tavLst>
                                    </p:anim>
                                    <p:set>
                                      <p:cBhvr>
                                        <p:cTn id="46" dur="1" fill="hold">
                                          <p:stCondLst>
                                            <p:cond delay="499"/>
                                          </p:stCondLst>
                                        </p:cTn>
                                        <p:tgtEl>
                                          <p:spTgt spid="196623"/>
                                        </p:tgtEl>
                                        <p:attrNameLst>
                                          <p:attrName>style.visibility</p:attrName>
                                        </p:attrNameLst>
                                      </p:cBhvr>
                                      <p:to>
                                        <p:strVal val="hidden"/>
                                      </p:to>
                                    </p:set>
                                  </p:childTnLst>
                                </p:cTn>
                              </p:par>
                              <p:par>
                                <p:cTn id="47" presetID="17" presetClass="entr" presetSubtype="4" fill="hold" nodeType="withEffect">
                                  <p:stCondLst>
                                    <p:cond delay="1000"/>
                                  </p:stCondLst>
                                  <p:childTnLst>
                                    <p:set>
                                      <p:cBhvr>
                                        <p:cTn id="48" dur="1" fill="hold">
                                          <p:stCondLst>
                                            <p:cond delay="0"/>
                                          </p:stCondLst>
                                        </p:cTn>
                                        <p:tgtEl>
                                          <p:spTgt spid="196644"/>
                                        </p:tgtEl>
                                        <p:attrNameLst>
                                          <p:attrName>style.visibility</p:attrName>
                                        </p:attrNameLst>
                                      </p:cBhvr>
                                      <p:to>
                                        <p:strVal val="visible"/>
                                      </p:to>
                                    </p:set>
                                    <p:anim calcmode="lin" valueType="num">
                                      <p:cBhvr>
                                        <p:cTn id="49" dur="500" fill="hold"/>
                                        <p:tgtEl>
                                          <p:spTgt spid="196644"/>
                                        </p:tgtEl>
                                        <p:attrNameLst>
                                          <p:attrName>ppt_x</p:attrName>
                                        </p:attrNameLst>
                                      </p:cBhvr>
                                      <p:tavLst>
                                        <p:tav tm="0">
                                          <p:val>
                                            <p:strVal val="#ppt_x"/>
                                          </p:val>
                                        </p:tav>
                                        <p:tav tm="100000">
                                          <p:val>
                                            <p:strVal val="#ppt_x"/>
                                          </p:val>
                                        </p:tav>
                                      </p:tavLst>
                                    </p:anim>
                                    <p:anim calcmode="lin" valueType="num">
                                      <p:cBhvr>
                                        <p:cTn id="50" dur="500" fill="hold"/>
                                        <p:tgtEl>
                                          <p:spTgt spid="196644"/>
                                        </p:tgtEl>
                                        <p:attrNameLst>
                                          <p:attrName>ppt_y</p:attrName>
                                        </p:attrNameLst>
                                      </p:cBhvr>
                                      <p:tavLst>
                                        <p:tav tm="0">
                                          <p:val>
                                            <p:strVal val="#ppt_y+#ppt_h/2"/>
                                          </p:val>
                                        </p:tav>
                                        <p:tav tm="100000">
                                          <p:val>
                                            <p:strVal val="#ppt_y"/>
                                          </p:val>
                                        </p:tav>
                                      </p:tavLst>
                                    </p:anim>
                                    <p:anim calcmode="lin" valueType="num">
                                      <p:cBhvr>
                                        <p:cTn id="51" dur="500" fill="hold"/>
                                        <p:tgtEl>
                                          <p:spTgt spid="196644"/>
                                        </p:tgtEl>
                                        <p:attrNameLst>
                                          <p:attrName>ppt_w</p:attrName>
                                        </p:attrNameLst>
                                      </p:cBhvr>
                                      <p:tavLst>
                                        <p:tav tm="0">
                                          <p:val>
                                            <p:strVal val="#ppt_w"/>
                                          </p:val>
                                        </p:tav>
                                        <p:tav tm="100000">
                                          <p:val>
                                            <p:strVal val="#ppt_w"/>
                                          </p:val>
                                        </p:tav>
                                      </p:tavLst>
                                    </p:anim>
                                    <p:anim calcmode="lin" valueType="num">
                                      <p:cBhvr>
                                        <p:cTn id="52" dur="500" fill="hold"/>
                                        <p:tgtEl>
                                          <p:spTgt spid="1966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37" grpId="0" animBg="1"/>
      <p:bldP spid="19663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title"/>
          </p:nvPr>
        </p:nvSpPr>
        <p:spPr>
          <a:xfrm>
            <a:off x="619125" y="595313"/>
            <a:ext cx="7280275" cy="403225"/>
          </a:xfrm>
        </p:spPr>
        <p:txBody>
          <a:bodyPr anchor="t"/>
          <a:lstStyle/>
          <a:p>
            <a:r>
              <a:rPr lang="en-US" altLang="en-US" sz="1600" smtClean="0"/>
              <a:t>Instant Provisioning in a Virtualized Environment </a:t>
            </a:r>
            <a:endParaRPr lang="en-US" altLang="en-US" sz="1600" smtClean="0"/>
          </a:p>
        </p:txBody>
      </p:sp>
      <p:sp>
        <p:nvSpPr>
          <p:cNvPr id="128004" name="Rectangle 4"/>
          <p:cNvSpPr>
            <a:spLocks noGrp="1" noChangeArrowheads="1"/>
          </p:cNvSpPr>
          <p:nvPr>
            <p:ph type="body" idx="1"/>
          </p:nvPr>
        </p:nvSpPr>
        <p:spPr>
          <a:xfrm>
            <a:off x="762000" y="4648200"/>
            <a:ext cx="7748588" cy="954088"/>
          </a:xfrm>
          <a:effectLst>
            <a:prstShdw prst="shdw17" dist="17961" dir="2700000">
              <a:schemeClr val="accent1">
                <a:gamma/>
                <a:shade val="60000"/>
                <a:invGamma/>
              </a:schemeClr>
            </a:prstShdw>
          </a:effectLst>
        </p:spPr>
        <p:txBody>
          <a:bodyPr rtlCol="0">
            <a:spAutoFit/>
          </a:bodyPr>
          <a:lstStyle/>
          <a:p>
            <a:pPr marL="168275" indent="-168275" fontAlgn="auto">
              <a:spcAft>
                <a:spcPts val="0"/>
              </a:spcAft>
              <a:buSzPct val="115000"/>
              <a:buFontTx/>
              <a:buChar char="•"/>
              <a:defRPr/>
            </a:pPr>
            <a:r>
              <a:rPr lang="en-US" sz="2800">
                <a:solidFill>
                  <a:srgbClr val="638DB0"/>
                </a:solidFill>
              </a:rPr>
              <a:t>Provisioning time reduced to minutes, not days to weeks! </a:t>
            </a:r>
            <a:endParaRPr lang="en-US" sz="2800">
              <a:solidFill>
                <a:srgbClr val="638DB0"/>
              </a:solidFill>
            </a:endParaRPr>
          </a:p>
        </p:txBody>
      </p:sp>
      <p:sp>
        <p:nvSpPr>
          <p:cNvPr id="78852" name="AutoShape 27"/>
          <p:cNvSpPr>
            <a:spLocks noChangeArrowheads="1"/>
          </p:cNvSpPr>
          <p:nvPr/>
        </p:nvSpPr>
        <p:spPr bwMode="auto">
          <a:xfrm>
            <a:off x="641350" y="1284288"/>
            <a:ext cx="8001000" cy="2892425"/>
          </a:xfrm>
          <a:prstGeom prst="roundRect">
            <a:avLst>
              <a:gd name="adj" fmla="val 16667"/>
            </a:avLst>
          </a:prstGeom>
          <a:gradFill rotWithShape="1">
            <a:gsLst>
              <a:gs pos="0">
                <a:schemeClr val="bg1"/>
              </a:gs>
              <a:gs pos="100000">
                <a:schemeClr val="bg2"/>
              </a:gs>
            </a:gsLst>
            <a:lin ang="2700000" scaled="1"/>
          </a:gradFill>
          <a:ln w="9525">
            <a:solidFill>
              <a:schemeClr val="tx1"/>
            </a:solidFill>
            <a:round/>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endParaRPr lang="en-US" altLang="en-US"/>
          </a:p>
        </p:txBody>
      </p:sp>
      <p:sp>
        <p:nvSpPr>
          <p:cNvPr id="78853" name="AutoShape 28"/>
          <p:cNvSpPr>
            <a:spLocks noChangeArrowheads="1"/>
          </p:cNvSpPr>
          <p:nvPr/>
        </p:nvSpPr>
        <p:spPr bwMode="auto">
          <a:xfrm>
            <a:off x="1098550" y="1811338"/>
            <a:ext cx="1219200" cy="231775"/>
          </a:xfrm>
          <a:prstGeom prst="homePlate">
            <a:avLst>
              <a:gd name="adj" fmla="val 59787"/>
            </a:avLst>
          </a:prstGeom>
          <a:solidFill>
            <a:srgbClr val="FFCC00"/>
          </a:solidFill>
          <a:ln w="9525">
            <a:solidFill>
              <a:schemeClr val="tx1"/>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nSpc>
                <a:spcPct val="87000"/>
              </a:lnSpc>
              <a:spcBef>
                <a:spcPct val="50000"/>
              </a:spcBef>
              <a:buClr>
                <a:schemeClr val="tx2"/>
              </a:buClr>
              <a:buSzPct val="80000"/>
            </a:pPr>
            <a:endParaRPr lang="en-US" altLang="en-US" sz="2800" b="1">
              <a:solidFill>
                <a:srgbClr val="4D4D4D"/>
              </a:solidFill>
            </a:endParaRPr>
          </a:p>
        </p:txBody>
      </p:sp>
      <p:sp>
        <p:nvSpPr>
          <p:cNvPr id="78854" name="Rectangle 29"/>
          <p:cNvSpPr>
            <a:spLocks noChangeArrowheads="1"/>
          </p:cNvSpPr>
          <p:nvPr/>
        </p:nvSpPr>
        <p:spPr bwMode="auto">
          <a:xfrm>
            <a:off x="1025525" y="2116138"/>
            <a:ext cx="14478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nSpc>
                <a:spcPct val="87000"/>
              </a:lnSpc>
              <a:buClr>
                <a:schemeClr val="tx2"/>
              </a:buClr>
              <a:buSzPct val="80000"/>
            </a:pPr>
            <a:r>
              <a:rPr lang="en-US" altLang="en-US" sz="1400" b="1"/>
              <a:t>Configure hardware</a:t>
            </a:r>
            <a:endParaRPr lang="en-US" altLang="en-US" sz="1400" b="1"/>
          </a:p>
        </p:txBody>
      </p:sp>
      <p:sp>
        <p:nvSpPr>
          <p:cNvPr id="78855" name="Rectangle 30"/>
          <p:cNvSpPr>
            <a:spLocks noChangeArrowheads="1"/>
          </p:cNvSpPr>
          <p:nvPr/>
        </p:nvSpPr>
        <p:spPr bwMode="auto">
          <a:xfrm>
            <a:off x="2698750" y="2116138"/>
            <a:ext cx="8382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nSpc>
                <a:spcPct val="87000"/>
              </a:lnSpc>
              <a:buClr>
                <a:schemeClr val="tx2"/>
              </a:buClr>
              <a:buSzPct val="80000"/>
            </a:pPr>
            <a:r>
              <a:rPr lang="en-US" altLang="en-US" sz="1400" b="1"/>
              <a:t>Install OS</a:t>
            </a:r>
            <a:endParaRPr lang="en-US" altLang="en-US" sz="1400" b="1"/>
          </a:p>
        </p:txBody>
      </p:sp>
      <p:sp>
        <p:nvSpPr>
          <p:cNvPr id="78856" name="AutoShape 31"/>
          <p:cNvSpPr>
            <a:spLocks noChangeArrowheads="1"/>
          </p:cNvSpPr>
          <p:nvPr/>
        </p:nvSpPr>
        <p:spPr bwMode="auto">
          <a:xfrm>
            <a:off x="2241550" y="1811338"/>
            <a:ext cx="1905000" cy="231775"/>
          </a:xfrm>
          <a:prstGeom prst="chevron">
            <a:avLst>
              <a:gd name="adj" fmla="val 89346"/>
            </a:avLst>
          </a:prstGeom>
          <a:solidFill>
            <a:srgbClr val="33679B"/>
          </a:solidFill>
          <a:ln w="9525">
            <a:solidFill>
              <a:schemeClr val="tx1"/>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8857" name="Rectangle 32"/>
          <p:cNvSpPr>
            <a:spLocks noChangeArrowheads="1"/>
          </p:cNvSpPr>
          <p:nvPr/>
        </p:nvSpPr>
        <p:spPr bwMode="auto">
          <a:xfrm>
            <a:off x="4070350" y="2116138"/>
            <a:ext cx="10668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nSpc>
                <a:spcPct val="87000"/>
              </a:lnSpc>
              <a:buClr>
                <a:schemeClr val="tx2"/>
              </a:buClr>
              <a:buSzPct val="80000"/>
            </a:pPr>
            <a:r>
              <a:rPr lang="en-US" altLang="en-US" sz="1400" b="1"/>
              <a:t>Configure </a:t>
            </a:r>
            <a:endParaRPr lang="en-US" altLang="en-US" sz="1400" b="1"/>
          </a:p>
          <a:p>
            <a:pPr>
              <a:lnSpc>
                <a:spcPct val="87000"/>
              </a:lnSpc>
              <a:buClr>
                <a:schemeClr val="tx2"/>
              </a:buClr>
              <a:buSzPct val="80000"/>
            </a:pPr>
            <a:r>
              <a:rPr lang="en-US" altLang="en-US" sz="1400" b="1"/>
              <a:t>OS &amp; Tools</a:t>
            </a:r>
            <a:endParaRPr lang="en-US" altLang="en-US" sz="1400" b="1"/>
          </a:p>
        </p:txBody>
      </p:sp>
      <p:sp>
        <p:nvSpPr>
          <p:cNvPr id="78858" name="AutoShape 33"/>
          <p:cNvSpPr>
            <a:spLocks noChangeArrowheads="1"/>
          </p:cNvSpPr>
          <p:nvPr/>
        </p:nvSpPr>
        <p:spPr bwMode="auto">
          <a:xfrm>
            <a:off x="3994150" y="1811338"/>
            <a:ext cx="1219200" cy="231775"/>
          </a:xfrm>
          <a:prstGeom prst="chevron">
            <a:avLst>
              <a:gd name="adj" fmla="val 99531"/>
            </a:avLst>
          </a:prstGeom>
          <a:solidFill>
            <a:srgbClr val="FF9900"/>
          </a:solidFill>
          <a:ln w="9525">
            <a:solidFill>
              <a:schemeClr val="tx1"/>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8859" name="Rectangle 34"/>
          <p:cNvSpPr>
            <a:spLocks noChangeArrowheads="1"/>
          </p:cNvSpPr>
          <p:nvPr/>
        </p:nvSpPr>
        <p:spPr bwMode="auto">
          <a:xfrm>
            <a:off x="5137150" y="2116138"/>
            <a:ext cx="9144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nSpc>
                <a:spcPct val="87000"/>
              </a:lnSpc>
              <a:buClr>
                <a:schemeClr val="tx2"/>
              </a:buClr>
              <a:buSzPct val="80000"/>
            </a:pPr>
            <a:r>
              <a:rPr lang="en-US" altLang="en-US" sz="1400" b="1"/>
              <a:t>Assign IP Addr</a:t>
            </a:r>
            <a:endParaRPr lang="en-US" altLang="en-US" sz="1400" b="1"/>
          </a:p>
        </p:txBody>
      </p:sp>
      <p:sp>
        <p:nvSpPr>
          <p:cNvPr id="78860" name="AutoShape 35"/>
          <p:cNvSpPr>
            <a:spLocks noChangeArrowheads="1"/>
          </p:cNvSpPr>
          <p:nvPr/>
        </p:nvSpPr>
        <p:spPr bwMode="auto">
          <a:xfrm>
            <a:off x="5137150" y="1811338"/>
            <a:ext cx="838200" cy="231775"/>
          </a:xfrm>
          <a:prstGeom prst="chevron">
            <a:avLst>
              <a:gd name="adj" fmla="val 76029"/>
            </a:avLst>
          </a:prstGeom>
          <a:solidFill>
            <a:srgbClr val="CDCDCD"/>
          </a:solidFill>
          <a:ln w="9525">
            <a:solidFill>
              <a:schemeClr val="tx1"/>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8861" name="Rectangle 36"/>
          <p:cNvSpPr>
            <a:spLocks noChangeArrowheads="1"/>
          </p:cNvSpPr>
          <p:nvPr/>
        </p:nvSpPr>
        <p:spPr bwMode="auto">
          <a:xfrm>
            <a:off x="6042025" y="2116138"/>
            <a:ext cx="12636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nSpc>
                <a:spcPct val="87000"/>
              </a:lnSpc>
              <a:buClr>
                <a:schemeClr val="tx2"/>
              </a:buClr>
              <a:buSzPct val="80000"/>
            </a:pPr>
            <a:r>
              <a:rPr lang="en-US" altLang="en-US" sz="1400" b="1"/>
              <a:t>Configure Network</a:t>
            </a:r>
            <a:endParaRPr lang="en-US" altLang="en-US" sz="1400" b="1"/>
          </a:p>
        </p:txBody>
      </p:sp>
      <p:sp>
        <p:nvSpPr>
          <p:cNvPr id="78862" name="AutoShape 37"/>
          <p:cNvSpPr>
            <a:spLocks noChangeArrowheads="1"/>
          </p:cNvSpPr>
          <p:nvPr/>
        </p:nvSpPr>
        <p:spPr bwMode="auto">
          <a:xfrm>
            <a:off x="5962650" y="1811338"/>
            <a:ext cx="1238250" cy="231775"/>
          </a:xfrm>
          <a:prstGeom prst="chevron">
            <a:avLst>
              <a:gd name="adj" fmla="val 40242"/>
            </a:avLst>
          </a:prstGeom>
          <a:solidFill>
            <a:schemeClr val="hlink"/>
          </a:solidFill>
          <a:ln w="9525">
            <a:solidFill>
              <a:schemeClr val="tx1"/>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8863" name="AutoShape 38"/>
          <p:cNvSpPr>
            <a:spLocks noChangeArrowheads="1"/>
          </p:cNvSpPr>
          <p:nvPr/>
        </p:nvSpPr>
        <p:spPr bwMode="auto">
          <a:xfrm>
            <a:off x="1116013" y="3117850"/>
            <a:ext cx="1141412" cy="228600"/>
          </a:xfrm>
          <a:prstGeom prst="homePlate">
            <a:avLst>
              <a:gd name="adj" fmla="val 117406"/>
            </a:avLst>
          </a:prstGeom>
          <a:solidFill>
            <a:srgbClr val="FFCC00"/>
          </a:solidFill>
          <a:ln w="9525">
            <a:solidFill>
              <a:schemeClr val="tx1"/>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8864" name="Rectangle 39"/>
          <p:cNvSpPr>
            <a:spLocks noChangeArrowheads="1"/>
          </p:cNvSpPr>
          <p:nvPr/>
        </p:nvSpPr>
        <p:spPr bwMode="auto">
          <a:xfrm>
            <a:off x="1022350" y="3416300"/>
            <a:ext cx="11144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nSpc>
                <a:spcPct val="87000"/>
              </a:lnSpc>
              <a:buClr>
                <a:schemeClr val="tx2"/>
              </a:buClr>
              <a:buSzPct val="80000"/>
            </a:pPr>
            <a:r>
              <a:rPr lang="en-US" altLang="en-US" sz="1400" b="1"/>
              <a:t>Deploy from  Template</a:t>
            </a:r>
            <a:endParaRPr lang="en-US" altLang="en-US" sz="1400" b="1"/>
          </a:p>
        </p:txBody>
      </p:sp>
      <p:sp>
        <p:nvSpPr>
          <p:cNvPr id="78865" name="Rectangle 40"/>
          <p:cNvSpPr>
            <a:spLocks noChangeArrowheads="1"/>
          </p:cNvSpPr>
          <p:nvPr/>
        </p:nvSpPr>
        <p:spPr bwMode="auto">
          <a:xfrm>
            <a:off x="1816100" y="3422650"/>
            <a:ext cx="136683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sz="1400" b="1"/>
              <a:t>Power</a:t>
            </a:r>
            <a:endParaRPr lang="en-US" altLang="en-US" sz="1400" b="1"/>
          </a:p>
          <a:p>
            <a:pPr algn="ctr">
              <a:lnSpc>
                <a:spcPct val="87000"/>
              </a:lnSpc>
              <a:buClr>
                <a:schemeClr val="tx2"/>
              </a:buClr>
              <a:buSzPct val="80000"/>
            </a:pPr>
            <a:r>
              <a:rPr lang="en-US" altLang="en-US" sz="1400" b="1"/>
              <a:t>on VM</a:t>
            </a:r>
            <a:endParaRPr lang="en-US" altLang="en-US" sz="1400" b="1"/>
          </a:p>
        </p:txBody>
      </p:sp>
      <p:sp>
        <p:nvSpPr>
          <p:cNvPr id="78866" name="AutoShape 41"/>
          <p:cNvSpPr>
            <a:spLocks noChangeArrowheads="1"/>
          </p:cNvSpPr>
          <p:nvPr/>
        </p:nvSpPr>
        <p:spPr bwMode="auto">
          <a:xfrm>
            <a:off x="2139950" y="3117850"/>
            <a:ext cx="736600" cy="228600"/>
          </a:xfrm>
          <a:prstGeom prst="chevron">
            <a:avLst>
              <a:gd name="adj" fmla="val 80556"/>
            </a:avLst>
          </a:prstGeom>
          <a:solidFill>
            <a:schemeClr val="accent1"/>
          </a:solidFill>
          <a:ln w="9525">
            <a:solidFill>
              <a:schemeClr val="tx1"/>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8867" name="Oval 42"/>
          <p:cNvSpPr>
            <a:spLocks noChangeArrowheads="1"/>
          </p:cNvSpPr>
          <p:nvPr/>
        </p:nvSpPr>
        <p:spPr bwMode="auto">
          <a:xfrm>
            <a:off x="228600" y="1201738"/>
            <a:ext cx="1985963" cy="533400"/>
          </a:xfrm>
          <a:prstGeom prst="ellipse">
            <a:avLst/>
          </a:prstGeom>
          <a:solidFill>
            <a:srgbClr val="E7F6FD"/>
          </a:solidFill>
          <a:ln w="9525">
            <a:solidFill>
              <a:schemeClr val="tx1"/>
            </a:solidFill>
            <a:round/>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b="1"/>
              <a:t>Physical</a:t>
            </a:r>
            <a:endParaRPr lang="en-US" altLang="en-US" b="1"/>
          </a:p>
        </p:txBody>
      </p:sp>
      <p:sp>
        <p:nvSpPr>
          <p:cNvPr id="78868" name="AutoShape 43"/>
          <p:cNvSpPr>
            <a:spLocks noChangeArrowheads="1"/>
          </p:cNvSpPr>
          <p:nvPr/>
        </p:nvSpPr>
        <p:spPr bwMode="auto">
          <a:xfrm>
            <a:off x="7194550" y="1811338"/>
            <a:ext cx="838200" cy="231775"/>
          </a:xfrm>
          <a:prstGeom prst="chevron">
            <a:avLst>
              <a:gd name="adj" fmla="val 76029"/>
            </a:avLst>
          </a:prstGeom>
          <a:solidFill>
            <a:srgbClr val="FFFF99"/>
          </a:solidFill>
          <a:ln w="9525">
            <a:solidFill>
              <a:schemeClr val="tx1"/>
            </a:solidFill>
            <a:miter lim="800000"/>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8869" name="Rectangle 44"/>
          <p:cNvSpPr>
            <a:spLocks noChangeArrowheads="1"/>
          </p:cNvSpPr>
          <p:nvPr/>
        </p:nvSpPr>
        <p:spPr bwMode="auto">
          <a:xfrm>
            <a:off x="7108825" y="2039938"/>
            <a:ext cx="12636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nSpc>
                <a:spcPct val="87000"/>
              </a:lnSpc>
              <a:buClr>
                <a:schemeClr val="tx2"/>
              </a:buClr>
              <a:buSzPct val="80000"/>
            </a:pPr>
            <a:r>
              <a:rPr lang="en-US" altLang="en-US" sz="1400" b="1"/>
              <a:t>Test Apps</a:t>
            </a:r>
            <a:endParaRPr lang="en-US" altLang="en-US" sz="1400" b="1"/>
          </a:p>
        </p:txBody>
      </p:sp>
      <p:sp>
        <p:nvSpPr>
          <p:cNvPr id="78870" name="Oval 45"/>
          <p:cNvSpPr>
            <a:spLocks noChangeArrowheads="1"/>
          </p:cNvSpPr>
          <p:nvPr/>
        </p:nvSpPr>
        <p:spPr bwMode="auto">
          <a:xfrm>
            <a:off x="395288" y="4292600"/>
            <a:ext cx="1985962" cy="533400"/>
          </a:xfrm>
          <a:prstGeom prst="ellipse">
            <a:avLst/>
          </a:prstGeom>
          <a:solidFill>
            <a:schemeClr val="folHlink"/>
          </a:solidFill>
          <a:ln w="9525">
            <a:solidFill>
              <a:schemeClr val="tx1"/>
            </a:solidFill>
            <a:round/>
          </a:ln>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en-US" b="1">
                <a:solidFill>
                  <a:srgbClr val="003366"/>
                </a:solidFill>
              </a:rPr>
              <a:t>Virtual</a:t>
            </a:r>
            <a:endParaRPr lang="en-US" altLang="en-US" b="1">
              <a:solidFill>
                <a:srgbClr val="003366"/>
              </a:solidFill>
            </a:endParaRPr>
          </a:p>
        </p:txBody>
      </p:sp>
      <p:sp>
        <p:nvSpPr>
          <p:cNvPr id="78871" name="Oval 46"/>
          <p:cNvSpPr>
            <a:spLocks noChangeArrowheads="1"/>
          </p:cNvSpPr>
          <p:nvPr/>
        </p:nvSpPr>
        <p:spPr bwMode="auto">
          <a:xfrm>
            <a:off x="2930525" y="2786063"/>
            <a:ext cx="2055813" cy="1727200"/>
          </a:xfrm>
          <a:prstGeom prst="ellipse">
            <a:avLst/>
          </a:prstGeom>
          <a:solidFill>
            <a:srgbClr val="E7F6FD"/>
          </a:solidFill>
          <a:ln>
            <a:noFill/>
          </a:ln>
          <a:effectLst>
            <a:prstShdw prst="shdw17" dist="17961" dir="2700000">
              <a:srgbClr val="8B9498"/>
            </a:prstShdw>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spcBef>
                <a:spcPct val="50000"/>
              </a:spcBef>
              <a:buClr>
                <a:schemeClr val="tx2"/>
              </a:buClr>
              <a:buSzPct val="80000"/>
            </a:pPr>
            <a:r>
              <a:rPr lang="en-US" altLang="en-US" sz="2000" b="1">
                <a:solidFill>
                  <a:srgbClr val="003366"/>
                </a:solidFill>
              </a:rPr>
              <a:t> </a:t>
            </a:r>
            <a:r>
              <a:rPr lang="en-US" altLang="en-US" sz="1400" b="1">
                <a:solidFill>
                  <a:srgbClr val="003366"/>
                </a:solidFill>
              </a:rPr>
              <a:t>&lt;1 hr of work</a:t>
            </a:r>
            <a:endParaRPr lang="en-US" altLang="en-US" sz="1400" b="1">
              <a:solidFill>
                <a:srgbClr val="003366"/>
              </a:solidFill>
            </a:endParaRPr>
          </a:p>
          <a:p>
            <a:pPr algn="ctr">
              <a:lnSpc>
                <a:spcPct val="87000"/>
              </a:lnSpc>
              <a:spcBef>
                <a:spcPct val="50000"/>
              </a:spcBef>
              <a:buClr>
                <a:schemeClr val="tx2"/>
              </a:buClr>
              <a:buSzPct val="80000"/>
            </a:pPr>
            <a:r>
              <a:rPr lang="en-US" altLang="en-US" sz="1400" b="1">
                <a:solidFill>
                  <a:srgbClr val="003366"/>
                </a:solidFill>
              </a:rPr>
              <a:t>1-2 days lead time</a:t>
            </a:r>
            <a:endParaRPr lang="en-US" altLang="en-US" sz="1400" b="1">
              <a:solidFill>
                <a:srgbClr val="003366"/>
              </a:solidFill>
            </a:endParaRPr>
          </a:p>
        </p:txBody>
      </p:sp>
      <p:sp>
        <p:nvSpPr>
          <p:cNvPr id="78872" name="Oval 47"/>
          <p:cNvSpPr>
            <a:spLocks noChangeArrowheads="1"/>
          </p:cNvSpPr>
          <p:nvPr/>
        </p:nvSpPr>
        <p:spPr bwMode="auto">
          <a:xfrm>
            <a:off x="6669088" y="2411413"/>
            <a:ext cx="2076450" cy="1855787"/>
          </a:xfrm>
          <a:prstGeom prst="ellipse">
            <a:avLst/>
          </a:prstGeom>
          <a:solidFill>
            <a:srgbClr val="003366"/>
          </a:solidFill>
          <a:ln>
            <a:noFill/>
          </a:ln>
          <a:effectLst>
            <a:prstShdw prst="shdw17" dist="17961" dir="2700000">
              <a:srgbClr val="001F3D"/>
            </a:prstShdw>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sz="1400" b="1">
                <a:solidFill>
                  <a:schemeClr val="bg1"/>
                </a:solidFill>
              </a:rPr>
              <a:t>20-40 hrs of work</a:t>
            </a:r>
            <a:endParaRPr lang="en-US" altLang="en-US" sz="1400" b="1">
              <a:solidFill>
                <a:schemeClr val="bg1"/>
              </a:solidFill>
            </a:endParaRPr>
          </a:p>
          <a:p>
            <a:pPr algn="ctr">
              <a:lnSpc>
                <a:spcPct val="87000"/>
              </a:lnSpc>
              <a:buClr>
                <a:schemeClr val="tx2"/>
              </a:buClr>
              <a:buSzPct val="80000"/>
            </a:pPr>
            <a:endParaRPr lang="en-US" altLang="en-US" sz="1400" b="1">
              <a:solidFill>
                <a:schemeClr val="bg1"/>
              </a:solidFill>
            </a:endParaRPr>
          </a:p>
          <a:p>
            <a:pPr algn="ctr">
              <a:lnSpc>
                <a:spcPct val="87000"/>
              </a:lnSpc>
              <a:buClr>
                <a:schemeClr val="tx2"/>
              </a:buClr>
              <a:buSzPct val="80000"/>
            </a:pPr>
            <a:r>
              <a:rPr lang="en-US" altLang="en-US" sz="1400" b="1">
                <a:solidFill>
                  <a:schemeClr val="bg1"/>
                </a:solidFill>
              </a:rPr>
              <a:t>4-6 week lead time</a:t>
            </a:r>
            <a:endParaRPr lang="en-US" altLang="en-US" sz="1400" b="1">
              <a:solidFill>
                <a:schemeClr val="bg1"/>
              </a:solidFill>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2"/>
          <p:cNvSpPr>
            <a:spLocks noChangeArrowheads="1"/>
          </p:cNvSpPr>
          <p:nvPr/>
        </p:nvSpPr>
        <p:spPr bwMode="auto">
          <a:xfrm>
            <a:off x="4772025" y="1104900"/>
            <a:ext cx="4143375" cy="379413"/>
          </a:xfrm>
          <a:prstGeom prst="roundRect">
            <a:avLst>
              <a:gd name="adj" fmla="val 5931"/>
            </a:avLst>
          </a:prstGeom>
          <a:solidFill>
            <a:srgbClr val="E7F6FD"/>
          </a:solidFill>
          <a:ln w="9525" algn="ctr">
            <a:solidFill>
              <a:schemeClr val="bg2"/>
            </a:solidFill>
            <a:round/>
          </a:ln>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9875" name="Rectangle 3"/>
          <p:cNvSpPr>
            <a:spLocks noGrp="1" noChangeArrowheads="1"/>
          </p:cNvSpPr>
          <p:nvPr>
            <p:ph type="title"/>
          </p:nvPr>
        </p:nvSpPr>
        <p:spPr>
          <a:xfrm>
            <a:off x="981075" y="595313"/>
            <a:ext cx="6486525" cy="403225"/>
          </a:xfrm>
        </p:spPr>
        <p:txBody>
          <a:bodyPr anchor="t"/>
          <a:lstStyle/>
          <a:p>
            <a:r>
              <a:rPr lang="en-US" altLang="en-US" sz="1200" smtClean="0"/>
              <a:t>From server boot to running VMs in Minutes</a:t>
            </a:r>
            <a:endParaRPr lang="en-US" altLang="en-US" sz="1200" smtClean="0"/>
          </a:p>
        </p:txBody>
      </p:sp>
      <p:sp>
        <p:nvSpPr>
          <p:cNvPr id="176132" name="Rectangle 4"/>
          <p:cNvSpPr>
            <a:spLocks noGrp="1" noChangeArrowheads="1"/>
          </p:cNvSpPr>
          <p:nvPr>
            <p:ph type="body" sz="half" idx="2"/>
          </p:nvPr>
        </p:nvSpPr>
        <p:spPr>
          <a:xfrm>
            <a:off x="4800600" y="1693863"/>
            <a:ext cx="4114800" cy="3411537"/>
          </a:xfrm>
        </p:spPr>
        <p:txBody>
          <a:bodyPr/>
          <a:lstStyle/>
          <a:p>
            <a:pPr marL="381000" indent="-381000" defTabSz="114300">
              <a:buFont typeface="Wingdings 3" panose="05040102010807070707" pitchFamily="18" charset="2"/>
              <a:buAutoNum type="arabicPeriod"/>
            </a:pPr>
            <a:r>
              <a:rPr lang="en-US" altLang="en-US" sz="2000" smtClean="0"/>
              <a:t>Power on server and boot into hypervisor</a:t>
            </a:r>
            <a:endParaRPr lang="en-US" altLang="en-US" sz="2000" smtClean="0"/>
          </a:p>
          <a:p>
            <a:pPr marL="381000" indent="-381000" defTabSz="114300">
              <a:buFont typeface="Wingdings 3" panose="05040102010807070707" pitchFamily="18" charset="2"/>
              <a:buAutoNum type="arabicPeriod"/>
            </a:pPr>
            <a:r>
              <a:rPr lang="en-US" altLang="en-US" sz="2000" smtClean="0"/>
              <a:t>Configure Admin Password</a:t>
            </a:r>
            <a:endParaRPr lang="en-US" altLang="en-US" sz="2000" smtClean="0"/>
          </a:p>
          <a:p>
            <a:pPr marL="381000" indent="-381000" defTabSz="114300">
              <a:buFont typeface="Wingdings 3" panose="05040102010807070707" pitchFamily="18" charset="2"/>
              <a:buAutoNum type="arabicPeriod"/>
            </a:pPr>
            <a:r>
              <a:rPr lang="en-US" altLang="en-US" sz="2000" smtClean="0"/>
              <a:t>(optional) Modify network configuration</a:t>
            </a:r>
            <a:endParaRPr lang="en-US" altLang="en-US" sz="2000" smtClean="0"/>
          </a:p>
          <a:p>
            <a:pPr marL="381000" indent="-381000" defTabSz="114300">
              <a:buFont typeface="Wingdings 3" panose="05040102010807070707" pitchFamily="18" charset="2"/>
              <a:buAutoNum type="arabicPeriod"/>
            </a:pPr>
            <a:r>
              <a:rPr lang="en-US" altLang="en-US" sz="2000" smtClean="0"/>
              <a:t>Connect VI Client  to IP Address</a:t>
            </a:r>
            <a:endParaRPr lang="en-US" altLang="en-US" sz="2000" smtClean="0"/>
          </a:p>
          <a:p>
            <a:pPr marL="968375" lvl="2" indent="-285750" defTabSz="114300">
              <a:buFont typeface="Wingdings 3" panose="05040102010807070707" pitchFamily="18" charset="2"/>
              <a:buBlip>
                <a:blip r:embed="rId1"/>
              </a:buBlip>
            </a:pPr>
            <a:r>
              <a:rPr lang="en-US" altLang="en-US" smtClean="0"/>
              <a:t>Or manage with VirtualCenter</a:t>
            </a:r>
            <a:endParaRPr lang="en-US" altLang="en-US" smtClean="0"/>
          </a:p>
        </p:txBody>
      </p:sp>
      <p:grpSp>
        <p:nvGrpSpPr>
          <p:cNvPr id="79877" name="Group 5"/>
          <p:cNvGrpSpPr>
            <a:grpSpLocks noChangeAspect="1"/>
          </p:cNvGrpSpPr>
          <p:nvPr/>
        </p:nvGrpSpPr>
        <p:grpSpPr bwMode="auto">
          <a:xfrm>
            <a:off x="673100" y="855663"/>
            <a:ext cx="2832100" cy="1539875"/>
            <a:chOff x="192" y="1114"/>
            <a:chExt cx="2928" cy="1967"/>
          </a:xfrm>
        </p:grpSpPr>
        <p:pic>
          <p:nvPicPr>
            <p:cNvPr id="79885" name="Picture 6" descr="Main%2DSta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248"/>
              <a:ext cx="2928" cy="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86" name="Group 7"/>
            <p:cNvGrpSpPr>
              <a:grpSpLocks noChangeAspect="1"/>
            </p:cNvGrpSpPr>
            <p:nvPr/>
          </p:nvGrpSpPr>
          <p:grpSpPr bwMode="auto">
            <a:xfrm>
              <a:off x="1270" y="1114"/>
              <a:ext cx="290" cy="608"/>
              <a:chOff x="1222" y="880"/>
              <a:chExt cx="290" cy="608"/>
            </a:xfrm>
          </p:grpSpPr>
          <p:sp>
            <p:nvSpPr>
              <p:cNvPr id="79887" name="Rectangle 8"/>
              <p:cNvSpPr>
                <a:spLocks noChangeAspect="1" noChangeArrowheads="1"/>
              </p:cNvSpPr>
              <p:nvPr/>
            </p:nvSpPr>
            <p:spPr bwMode="auto">
              <a:xfrm>
                <a:off x="1385" y="1344"/>
                <a:ext cx="96" cy="144"/>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endParaRPr lang="en-US" altLang="en-US"/>
              </a:p>
            </p:txBody>
          </p:sp>
          <p:sp>
            <p:nvSpPr>
              <p:cNvPr id="79888" name="Text Box 9"/>
              <p:cNvSpPr txBox="1">
                <a:spLocks noChangeAspect="1" noChangeArrowheads="1"/>
              </p:cNvSpPr>
              <p:nvPr/>
            </p:nvSpPr>
            <p:spPr bwMode="auto">
              <a:xfrm>
                <a:off x="1222" y="880"/>
                <a:ext cx="29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r>
                  <a:rPr lang="en-US" altLang="en-US" sz="500" b="1">
                    <a:solidFill>
                      <a:schemeClr val="bg1"/>
                    </a:solidFill>
                    <a:latin typeface="Courier" pitchFamily="49" charset="0"/>
                  </a:rPr>
                  <a:t>3i </a:t>
                </a:r>
                <a:endParaRPr lang="en-US" altLang="en-US" sz="500" b="1">
                  <a:solidFill>
                    <a:schemeClr val="bg1"/>
                  </a:solidFill>
                  <a:latin typeface="Courier" pitchFamily="49" charset="0"/>
                </a:endParaRPr>
              </a:p>
            </p:txBody>
          </p:sp>
        </p:grpSp>
      </p:grpSp>
      <p:sp>
        <p:nvSpPr>
          <p:cNvPr id="79878" name="Text Box 10"/>
          <p:cNvSpPr txBox="1">
            <a:spLocks noChangeArrowheads="1"/>
          </p:cNvSpPr>
          <p:nvPr/>
        </p:nvSpPr>
        <p:spPr bwMode="auto">
          <a:xfrm>
            <a:off x="184150" y="876300"/>
            <a:ext cx="595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de-DE" altLang="en-US" sz="3600" b="1">
                <a:solidFill>
                  <a:srgbClr val="FC442B"/>
                </a:solidFill>
                <a:sym typeface="Wingdings" panose="05000000000000000000" pitchFamily="2" charset="2"/>
              </a:rPr>
              <a:t></a:t>
            </a:r>
            <a:endParaRPr lang="de-DE" altLang="en-US" sz="3600" b="1">
              <a:solidFill>
                <a:srgbClr val="FC442B"/>
              </a:solidFill>
              <a:sym typeface="Wingdings" panose="05000000000000000000" pitchFamily="2" charset="2"/>
            </a:endParaRPr>
          </a:p>
        </p:txBody>
      </p:sp>
      <p:pic>
        <p:nvPicPr>
          <p:cNvPr id="79879"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7525" y="1941513"/>
            <a:ext cx="289083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0" name="Text Box 12"/>
          <p:cNvSpPr txBox="1">
            <a:spLocks noChangeArrowheads="1"/>
          </p:cNvSpPr>
          <p:nvPr/>
        </p:nvSpPr>
        <p:spPr bwMode="auto">
          <a:xfrm>
            <a:off x="1293813" y="2247900"/>
            <a:ext cx="5953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de-DE" altLang="en-US" sz="3600" b="1">
                <a:solidFill>
                  <a:srgbClr val="FC442B"/>
                </a:solidFill>
                <a:sym typeface="Wingdings" panose="05000000000000000000" pitchFamily="2" charset="2"/>
              </a:rPr>
              <a:t></a:t>
            </a:r>
            <a:endParaRPr lang="de-DE" altLang="en-US" sz="3600" b="1">
              <a:solidFill>
                <a:srgbClr val="FC442B"/>
              </a:solidFill>
              <a:sym typeface="Wingdings" panose="05000000000000000000" pitchFamily="2" charset="2"/>
            </a:endParaRPr>
          </a:p>
        </p:txBody>
      </p:sp>
      <p:pic>
        <p:nvPicPr>
          <p:cNvPr id="79881"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413" y="2978150"/>
            <a:ext cx="2897187"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2" name="Text Box 14"/>
          <p:cNvSpPr txBox="1">
            <a:spLocks noChangeArrowheads="1"/>
          </p:cNvSpPr>
          <p:nvPr/>
        </p:nvSpPr>
        <p:spPr bwMode="auto">
          <a:xfrm>
            <a:off x="168275" y="2978150"/>
            <a:ext cx="595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de-DE" altLang="en-US" sz="3600" b="1">
                <a:solidFill>
                  <a:srgbClr val="FC442B"/>
                </a:solidFill>
                <a:sym typeface="Wingdings" panose="05000000000000000000" pitchFamily="2" charset="2"/>
              </a:rPr>
              <a:t></a:t>
            </a:r>
            <a:endParaRPr lang="de-DE" altLang="en-US" sz="3600" b="1">
              <a:solidFill>
                <a:srgbClr val="FC442B"/>
              </a:solidFill>
              <a:sym typeface="Wingdings" panose="05000000000000000000" pitchFamily="2" charset="2"/>
            </a:endParaRPr>
          </a:p>
        </p:txBody>
      </p:sp>
      <p:pic>
        <p:nvPicPr>
          <p:cNvPr id="79883" name="Picture 15" descr="VI Client Log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7525" y="4030663"/>
            <a:ext cx="2586038"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4" name="Text Box 16"/>
          <p:cNvSpPr txBox="1">
            <a:spLocks noChangeArrowheads="1"/>
          </p:cNvSpPr>
          <p:nvPr/>
        </p:nvSpPr>
        <p:spPr bwMode="auto">
          <a:xfrm>
            <a:off x="1293813" y="4273550"/>
            <a:ext cx="5953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de-DE" altLang="en-US" sz="3600" b="1">
                <a:solidFill>
                  <a:srgbClr val="FC442B"/>
                </a:solidFill>
                <a:sym typeface="Wingdings" panose="05000000000000000000" pitchFamily="2" charset="2"/>
              </a:rPr>
              <a:t></a:t>
            </a:r>
            <a:endParaRPr lang="de-DE" altLang="en-US" sz="3600" b="1">
              <a:solidFill>
                <a:srgbClr val="FC442B"/>
              </a:solidFill>
              <a:sym typeface="Wingdings" panose="05000000000000000000" pitchFamily="2"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1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1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613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61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2"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981075" y="595313"/>
            <a:ext cx="2528888" cy="403225"/>
          </a:xfrm>
        </p:spPr>
        <p:txBody>
          <a:bodyPr anchor="t"/>
          <a:lstStyle/>
          <a:p>
            <a:r>
              <a:rPr lang="en-US" altLang="en-US" sz="1100" smtClean="0"/>
              <a:t>VMware VMotion</a:t>
            </a:r>
            <a:endParaRPr lang="en-US" altLang="en-US" sz="1100" smtClean="0"/>
          </a:p>
        </p:txBody>
      </p:sp>
      <p:pic>
        <p:nvPicPr>
          <p:cNvPr id="80899" name="Picture 3" descr="VMotion tec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2514600"/>
            <a:ext cx="41751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Rectangle 4"/>
          <p:cNvSpPr>
            <a:spLocks noChangeArrowheads="1"/>
          </p:cNvSpPr>
          <p:nvPr/>
        </p:nvSpPr>
        <p:spPr bwMode="auto">
          <a:xfrm>
            <a:off x="295275" y="1008063"/>
            <a:ext cx="8426450" cy="400050"/>
          </a:xfrm>
          <a:prstGeom prst="rect">
            <a:avLst/>
          </a:prstGeom>
          <a:solidFill>
            <a:srgbClr val="CAD5E4"/>
          </a:solidFill>
          <a:ln w="38100" algn="ctr">
            <a:solidFill>
              <a:srgbClr val="B1C0D7"/>
            </a:solidFill>
            <a:miter lim="800000"/>
          </a:ln>
        </p:spPr>
        <p:txBody>
          <a:bodyPr anchor="ct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0" hangingPunct="0"/>
            <a:endParaRPr lang="en-US" altLang="en-US" sz="2000" b="1" i="1">
              <a:solidFill>
                <a:schemeClr val="accent1"/>
              </a:solidFill>
            </a:endParaRPr>
          </a:p>
        </p:txBody>
      </p:sp>
      <p:sp>
        <p:nvSpPr>
          <p:cNvPr id="80901" name="Rectangle 5"/>
          <p:cNvSpPr>
            <a:spLocks noChangeArrowheads="1"/>
          </p:cNvSpPr>
          <p:nvPr/>
        </p:nvSpPr>
        <p:spPr bwMode="auto">
          <a:xfrm>
            <a:off x="242888" y="1011238"/>
            <a:ext cx="85201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87000"/>
              </a:lnSpc>
              <a:buClr>
                <a:schemeClr val="tx2"/>
              </a:buClr>
              <a:buSzPct val="80000"/>
            </a:pPr>
            <a:r>
              <a:rPr lang="en-US" altLang="en-US" b="1" i="1">
                <a:solidFill>
                  <a:schemeClr val="accent1"/>
                </a:solidFill>
              </a:rPr>
              <a:t>73% of VMware customers have implemented VMotion in production</a:t>
            </a:r>
            <a:endParaRPr lang="en-US" altLang="en-US" b="1" i="1">
              <a:solidFill>
                <a:schemeClr val="accent1"/>
              </a:solidFill>
            </a:endParaRPr>
          </a:p>
        </p:txBody>
      </p:sp>
      <p:sp>
        <p:nvSpPr>
          <p:cNvPr id="80902" name="Rectangle 6"/>
          <p:cNvSpPr>
            <a:spLocks noChangeArrowheads="1"/>
          </p:cNvSpPr>
          <p:nvPr/>
        </p:nvSpPr>
        <p:spPr bwMode="auto">
          <a:xfrm>
            <a:off x="4724400" y="2819400"/>
            <a:ext cx="401796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355" indent="-173355">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spcAft>
                <a:spcPct val="30000"/>
              </a:spcAft>
              <a:buFontTx/>
              <a:buChar char="•"/>
            </a:pPr>
            <a:r>
              <a:rPr lang="en-US" altLang="en-US" sz="2600" b="1"/>
              <a:t>Live migration of virtual machines</a:t>
            </a:r>
            <a:endParaRPr lang="en-US" altLang="en-US" sz="2600" b="1"/>
          </a:p>
          <a:p>
            <a:pPr>
              <a:spcAft>
                <a:spcPct val="30000"/>
              </a:spcAft>
              <a:buFontTx/>
              <a:buChar char="•"/>
            </a:pPr>
            <a:r>
              <a:rPr lang="en-US" altLang="en-US" sz="2600" b="1"/>
              <a:t>Zero downtime</a:t>
            </a:r>
            <a:endParaRPr lang="en-US" altLang="en-US" sz="2600" b="1"/>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TIMING" val="|0.2|0.2"/>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0</TotalTime>
  <Words>97611</Words>
  <Application>WPS Presentation</Application>
  <PresentationFormat>On-screen Show (4:3)</PresentationFormat>
  <Paragraphs>2493</Paragraphs>
  <Slides>294</Slides>
  <Notes>35</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5</vt:i4>
      </vt:variant>
      <vt:variant>
        <vt:lpstr>幻灯片标题</vt:lpstr>
      </vt:variant>
      <vt:variant>
        <vt:i4>294</vt:i4>
      </vt:variant>
    </vt:vector>
  </HeadingPairs>
  <TitlesOfParts>
    <vt:vector size="317" baseType="lpstr">
      <vt:lpstr>Arial</vt:lpstr>
      <vt:lpstr>SimSun</vt:lpstr>
      <vt:lpstr>Wingdings</vt:lpstr>
      <vt:lpstr>Wingdings 2</vt:lpstr>
      <vt:lpstr>Constantia</vt:lpstr>
      <vt:lpstr>Calibri</vt:lpstr>
      <vt:lpstr>Microsoft YaHei</vt:lpstr>
      <vt:lpstr>Arial Unicode MS</vt:lpstr>
      <vt:lpstr>MS PGothic</vt:lpstr>
      <vt:lpstr>Garamond</vt:lpstr>
      <vt:lpstr>Times New Roman</vt:lpstr>
      <vt:lpstr>Wingdings 3</vt:lpstr>
      <vt:lpstr>Times</vt:lpstr>
      <vt:lpstr>Courier</vt:lpstr>
      <vt:lpstr>Courier New</vt:lpstr>
      <vt:lpstr>Malgun Gothic</vt:lpstr>
      <vt:lpstr>Arial</vt:lpstr>
      <vt:lpstr>Flow</vt:lpstr>
      <vt:lpstr>CorelXARA.Document</vt:lpstr>
      <vt:lpstr>CorelXARA.Document</vt:lpstr>
      <vt:lpstr>CorelXARA.Document</vt:lpstr>
      <vt:lpstr>Paint.Picture</vt:lpstr>
      <vt:lpstr>Paint.Picture</vt:lpstr>
      <vt:lpstr>CLOUD COMPUTING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Who is founder of cloud computing? </vt:lpstr>
      <vt:lpstr>PowerPoint 演示文稿</vt:lpstr>
      <vt:lpstr>PowerPoint 演示文稿</vt:lpstr>
      <vt:lpstr>PowerPoint 演示文稿</vt:lpstr>
      <vt:lpstr>1980’S</vt:lpstr>
      <vt:lpstr>PowerPoint 演示文稿</vt:lpstr>
      <vt:lpstr>PowerPoint 演示文稿</vt:lpstr>
      <vt:lpstr>PowerPoint 演示文稿</vt:lpstr>
      <vt:lpstr>PowerPoint 演示文稿</vt:lpstr>
      <vt:lpstr>PowerPoint 演示文稿</vt:lpstr>
      <vt:lpstr>Time-sharing</vt:lpstr>
      <vt:lpstr>Mainframe computers </vt:lpstr>
      <vt:lpstr>Transaction processing system</vt:lpstr>
      <vt:lpstr>Grid computing</vt:lpstr>
      <vt:lpstr>PowerPoint 演示文稿</vt:lpstr>
      <vt:lpstr>PowerPoint 演示文稿</vt:lpstr>
      <vt:lpstr>PowerPoint 演示文稿</vt:lpstr>
      <vt:lpstr>PowerPoint 演示文稿</vt:lpstr>
      <vt:lpstr>PowerPoint 演示文稿</vt:lpstr>
      <vt:lpstr>Cloud deployment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Introduction -Virtualization</vt:lpstr>
      <vt:lpstr>PowerPoint 演示文稿</vt:lpstr>
      <vt:lpstr>What is virtualization?</vt:lpstr>
      <vt:lpstr>Computing Infrastructure – 2000</vt:lpstr>
      <vt:lpstr>Virtualization again…</vt:lpstr>
      <vt:lpstr>Computing Infrastructure - Virtualization</vt:lpstr>
      <vt:lpstr>PowerPoint 演示文稿</vt:lpstr>
      <vt:lpstr>PowerPoint 演示文稿</vt:lpstr>
      <vt:lpstr>PowerPoint 演示文稿</vt:lpstr>
      <vt:lpstr>PowerPoint 演示文稿</vt:lpstr>
      <vt:lpstr>Need for virtualization</vt:lpstr>
      <vt:lpstr>Hypervisor</vt:lpstr>
      <vt:lpstr>Two types of hypervisors</vt:lpstr>
      <vt:lpstr>Hypervisor</vt:lpstr>
      <vt:lpstr>Bare-metal or hosted?</vt:lpstr>
      <vt:lpstr>Limitations</vt:lpstr>
      <vt:lpstr>FOUR MAJOR HYPERVISORS</vt:lpstr>
      <vt:lpstr>Challenges</vt:lpstr>
      <vt:lpstr>PowerPoint 演示文稿</vt:lpstr>
      <vt:lpstr>PowerPoint 演示文稿</vt:lpstr>
      <vt:lpstr>Pitfalls </vt:lpstr>
      <vt:lpstr>PowerPoint 演示文稿</vt:lpstr>
      <vt:lpstr>PowerPoint 演示文稿</vt:lpstr>
      <vt:lpstr>Features of VM</vt:lpstr>
      <vt:lpstr>Features of VM</vt:lpstr>
      <vt:lpstr>PowerPoint 演示文稿</vt:lpstr>
      <vt:lpstr>PowerPoint 演示文稿</vt:lpstr>
      <vt:lpstr>PowerPoint 演示文稿</vt:lpstr>
      <vt:lpstr>PowerPoint 演示文稿</vt:lpstr>
      <vt:lpstr>What is the use of privileged instruction </vt:lpstr>
      <vt:lpstr>FULL VIRTUALIZATION (What is ?) •  </vt:lpstr>
      <vt:lpstr>Types of Full Virtualization</vt:lpstr>
      <vt:lpstr>PowerPoint 演示文稿</vt:lpstr>
      <vt:lpstr>Para Virtulization</vt:lpstr>
      <vt:lpstr>Full vs Para Virtulization</vt:lpstr>
      <vt:lpstr>PowerPoint 演示文稿</vt:lpstr>
      <vt:lpstr>PowerPoint 演示文稿</vt:lpstr>
      <vt:lpstr>Types of Clone: Full and Linked </vt:lpstr>
      <vt:lpstr>Difference Between Full Clone and Linked Clone </vt:lpstr>
      <vt:lpstr>Benefits of Full Clones </vt:lpstr>
      <vt:lpstr>Benefits of Linked Clones </vt:lpstr>
      <vt:lpstr>Server Virtualization</vt:lpstr>
      <vt:lpstr>Typical Server Model</vt:lpstr>
      <vt:lpstr>Virtualized Server Model</vt:lpstr>
      <vt:lpstr>VMware By the Numbers</vt:lpstr>
      <vt:lpstr>Who Uses VMware?</vt:lpstr>
      <vt:lpstr>Virtualization Technology Overview </vt:lpstr>
      <vt:lpstr>State of Infrastructure Today – Physical</vt:lpstr>
      <vt:lpstr>What is Virtualization?</vt:lpstr>
      <vt:lpstr>Virtualization Increases Hardware Utilization</vt:lpstr>
      <vt:lpstr>Key Properties of Virtual Machines</vt:lpstr>
      <vt:lpstr>Key Properties of Virtual Machines</vt:lpstr>
      <vt:lpstr>Key Properties of Virtual Machines</vt:lpstr>
      <vt:lpstr>Key Properties of Virtual Machines</vt:lpstr>
      <vt:lpstr>State of Infrastructure with Virtualization</vt:lpstr>
      <vt:lpstr>The Enterprise PC Challenge</vt:lpstr>
      <vt:lpstr>ESX Server</vt:lpstr>
      <vt:lpstr>Non-Disruptive Capacity on Demand</vt:lpstr>
      <vt:lpstr>Instant Provisioning in a Virtualized Environment </vt:lpstr>
      <vt:lpstr>From server boot to running VMs in Minutes</vt:lpstr>
      <vt:lpstr>VMware VMotion</vt:lpstr>
      <vt:lpstr>VMware DRS</vt:lpstr>
      <vt:lpstr>Ensure High availability with VMware HA</vt:lpstr>
      <vt:lpstr>Distributed Power Management (coming soon)</vt:lpstr>
      <vt:lpstr>Storage VMotion</vt:lpstr>
      <vt:lpstr>PowerPoint 演示文稿</vt:lpstr>
      <vt:lpstr>History</vt:lpstr>
      <vt:lpstr>Virtualization Software</vt:lpstr>
      <vt:lpstr>Hyper-V Architecture</vt:lpstr>
      <vt:lpstr>Virtualization Software</vt:lpstr>
      <vt:lpstr>ESX Architecture</vt:lpstr>
      <vt:lpstr>Hypervisor</vt:lpstr>
      <vt:lpstr>Hypervisor</vt:lpstr>
      <vt:lpstr>Virtualization Hardware</vt:lpstr>
      <vt:lpstr>Virtualization Hardware</vt:lpstr>
      <vt:lpstr>Pros and Cons of Server Virtualization</vt:lpstr>
      <vt:lpstr>Pros and Cons of Server Virtualization</vt:lpstr>
      <vt:lpstr>Pros and Cons of Server Virtualization</vt:lpstr>
      <vt:lpstr>Pros and Cons of Server Virtualization</vt:lpstr>
      <vt:lpstr>Pros and Cons of Dedicated Servers</vt:lpstr>
      <vt:lpstr>Pros and Cons of Dedicated Servers</vt:lpstr>
      <vt:lpstr>Pros and Cons of Dedicated Servers</vt:lpstr>
      <vt:lpstr>Pros and Cons of Dedicated Servers</vt:lpstr>
      <vt:lpstr>Top 6 Reasons To Invest In Server Virtualization </vt:lpstr>
      <vt:lpstr>Top 6 Reasons To Invest In Server Virtualization </vt:lpstr>
      <vt:lpstr>Top 6 Reasons To Invest In Server Virtualization </vt:lpstr>
      <vt:lpstr>PowerPoint 演示文稿</vt:lpstr>
      <vt:lpstr>PowerPoint 演示文稿</vt:lpstr>
      <vt:lpstr>PowerPoint 演示文稿</vt:lpstr>
      <vt:lpstr>Desktop Management Today</vt:lpstr>
      <vt:lpstr>Desktop Models</vt:lpstr>
      <vt:lpstr>The Promise of Virtual Desktops (VDI)</vt:lpstr>
      <vt:lpstr>Traditional VDI Reality</vt:lpstr>
      <vt:lpstr>PowerPoint 演示文稿</vt:lpstr>
      <vt:lpstr>PowerPoint 演示文稿</vt:lpstr>
      <vt:lpstr>Cloud Service Models</vt:lpstr>
      <vt:lpstr>Cloud Virtual Desktops vs. Traditional</vt:lpstr>
      <vt:lpstr>PowerPoint 演示文稿</vt:lpstr>
      <vt:lpstr>Desktone Overview</vt:lpstr>
      <vt:lpstr>Cloud-Based Desktops (DaaS)</vt:lpstr>
      <vt:lpstr>How it Works</vt:lpstr>
      <vt:lpstr>Easy to Try &amp; Easy to Buy</vt:lpstr>
      <vt:lpstr>PowerPoint 演示文稿</vt:lpstr>
      <vt:lpstr>End-User Access</vt:lpstr>
      <vt:lpstr>PowerPoint 演示文稿</vt:lpstr>
      <vt:lpstr>End User Login</vt:lpstr>
      <vt:lpstr>End User Self Service</vt:lpstr>
      <vt:lpstr>Administration Login</vt:lpstr>
      <vt:lpstr>Dashboard View</vt:lpstr>
      <vt:lpstr>Enterprise Service Summary</vt:lpstr>
      <vt:lpstr>Gold Patterns &amp; Images</vt:lpstr>
      <vt:lpstr>Creating Virtual Desktops</vt:lpstr>
      <vt:lpstr>Summary</vt:lpstr>
      <vt:lpstr>PowerPoint 演示文稿</vt:lpstr>
      <vt:lpstr>PowerPoint 演示文稿</vt:lpstr>
      <vt:lpstr>ARCHITECTURAL DESIGN OF COMPUTE AND STORAGE CLOUDS</vt:lpstr>
      <vt:lpstr> Cloud Platform Design Goals </vt:lpstr>
      <vt:lpstr> Cloud Platform Design Goals </vt:lpstr>
      <vt:lpstr>Enabling Technologies for Clouds</vt:lpstr>
      <vt:lpstr>PowerPoint 演示文稿</vt:lpstr>
      <vt:lpstr>A Generic Cloud Architecture</vt:lpstr>
      <vt:lpstr>A Generic Cloud Architecture</vt:lpstr>
      <vt:lpstr>PowerPoint 演示文稿</vt:lpstr>
      <vt:lpstr>PowerPoint 演示文稿</vt:lpstr>
      <vt:lpstr>PowerPoint 演示文稿</vt:lpstr>
      <vt:lpstr>PowerPoint 演示文稿</vt:lpstr>
      <vt:lpstr>Layered Cloud Architectural Development</vt:lpstr>
      <vt:lpstr>Layered Cloud Architectural Development</vt:lpstr>
      <vt:lpstr>PowerPoint 演示文稿</vt:lpstr>
      <vt:lpstr>Layered Cloud Architectural Development</vt:lpstr>
      <vt:lpstr>Layered Cloud Architectural Development</vt:lpstr>
      <vt:lpstr>Quality of Service Factors</vt:lpstr>
      <vt:lpstr>PowerPoint 演示文稿</vt:lpstr>
      <vt:lpstr>Virtualization Support and Disaster Recovery</vt:lpstr>
      <vt:lpstr>PowerPoint 演示文稿</vt:lpstr>
      <vt:lpstr>Architectural Design Challenges</vt:lpstr>
      <vt:lpstr>PowerPoint 演示文稿</vt:lpstr>
      <vt:lpstr>INTER-CLOUD RESOURCE MANAGEMENT</vt:lpstr>
      <vt:lpstr>PowerPoint 演示文稿</vt:lpstr>
      <vt:lpstr>Cloud Service Tasks and Trends</vt:lpstr>
      <vt:lpstr>Cloud Service Tasks and Trends</vt:lpstr>
      <vt:lpstr>Software Stack for Cloud Computing</vt:lpstr>
      <vt:lpstr>Runtime Support Services</vt:lpstr>
      <vt:lpstr>Resource Provisioning and Platform Deployment</vt:lpstr>
      <vt:lpstr>Resource Provisioning Methods</vt:lpstr>
      <vt:lpstr>PowerPoint 演示文稿</vt:lpstr>
      <vt:lpstr>PowerPoint 演示文稿</vt:lpstr>
      <vt:lpstr>PowerPoint 演示文稿</vt:lpstr>
      <vt:lpstr>PowerPoint 演示文稿</vt:lpstr>
      <vt:lpstr>PowerPoint 演示文稿</vt:lpstr>
      <vt:lpstr>Global Exchange of Cloud Resources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MODULE 5</vt:lpstr>
      <vt:lpstr>Cloud Security Challenges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Software-as-a-Service Security</vt:lpstr>
      <vt:lpstr>PowerPoint 演示文稿</vt:lpstr>
      <vt:lpstr>PowerPoint 演示文稿</vt:lpstr>
      <vt:lpstr>Security Governance</vt:lpstr>
      <vt:lpstr>PowerPoint 演示文稿</vt:lpstr>
      <vt:lpstr>Risk Management</vt:lpstr>
      <vt:lpstr>Security Monitoring</vt:lpstr>
      <vt:lpstr>PowerPoint 演示文稿</vt:lpstr>
      <vt:lpstr>PowerPoint 演示文稿</vt:lpstr>
      <vt:lpstr>Security Architecture Design</vt:lpstr>
      <vt:lpstr>PowerPoint 演示文稿</vt:lpstr>
      <vt:lpstr>PowerPoint 演示文稿</vt:lpstr>
      <vt:lpstr>PowerPoint 演示文稿</vt:lpstr>
      <vt:lpstr>Parallel Computing and Programming Paradigms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MapReduce Actual Data and Control Flow</vt:lpstr>
      <vt:lpstr>PowerPoint 演示文稿</vt:lpstr>
      <vt:lpstr>PowerPoint 演示文稿</vt:lpstr>
      <vt:lpstr>PowerPoint 演示文稿</vt:lpstr>
      <vt:lpstr>PowerPoint 演示文稿</vt:lpstr>
      <vt:lpstr>PowerPoint 演示文稿</vt:lpstr>
      <vt:lpstr>Hadoop Library from Apache</vt:lpstr>
      <vt:lpstr>Hadoop Library from Apache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Architecture of MapReduce in Hadoop</vt:lpstr>
      <vt:lpstr>PowerPoint 演示文稿</vt:lpstr>
      <vt:lpstr>PowerPoint 演示文稿</vt:lpstr>
      <vt:lpstr>PowerPoint 演示文稿</vt:lpstr>
      <vt:lpstr>PowerPoint 演示文稿</vt:lpstr>
      <vt:lpstr>Mapping Applications to Parallel and Distributed Systems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Google File System (GFS)</vt:lpstr>
      <vt:lpstr>PowerPoint 演示文稿</vt:lpstr>
      <vt:lpstr>PowerPoint 演示文稿</vt:lpstr>
      <vt:lpstr>PowerPoint 演示文稿</vt:lpstr>
      <vt:lpstr>PowerPoint 演示文稿</vt:lpstr>
      <vt:lpstr>Architecture of Google File System (GFS)</vt:lpstr>
      <vt:lpstr>PowerPoint 演示文稿</vt:lpstr>
      <vt:lpstr>PowerPoint 演示文稿</vt:lpstr>
      <vt:lpstr>PowerPoint 演示文稿</vt:lpstr>
      <vt:lpstr>Data mutation sequence in GFS</vt:lpstr>
      <vt:lpstr>The mutation takes the following steps: </vt:lpstr>
      <vt:lpstr>PowerPoint 演示文稿</vt:lpstr>
      <vt:lpstr>PowerPoint 演示文稿</vt:lpstr>
      <vt:lpstr>PowerPoint 演示文稿</vt:lpstr>
      <vt:lpstr>PowerPoint 演示文稿</vt:lpstr>
      <vt:lpstr>HPC CLOUD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Performance Optimization: Resource Allocation and Job Placement</vt:lpstr>
      <vt:lpstr>PowerPoint 演示文稿</vt:lpstr>
      <vt:lpstr>PowerPoint 演示文稿</vt:lpstr>
      <vt:lpstr>PowerPoint 演示文稿</vt:lpstr>
      <vt:lpstr>Usability: User Interaction and High-Level Services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Windows User</dc:creator>
  <cp:lastModifiedBy>Dinesh Parekh</cp:lastModifiedBy>
  <cp:revision>65</cp:revision>
  <dcterms:created xsi:type="dcterms:W3CDTF">2018-07-12T04:38:00Z</dcterms:created>
  <dcterms:modified xsi:type="dcterms:W3CDTF">2021-07-22T07:00:36Z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0x010100865B83C46452214C91A31AEA199F8505</vt:lpwstr>
  </property>
  <property fmtid="{D5CDD505-2E9C-101B-9397-08002B2CF9AE}" pid="3" name="KSOProductBuildVer">
    <vt:lpwstr>1033-11.2.0.10223</vt:lpwstr>
  </property>
</Properties>
</file>